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8" r:id="rId2"/>
    <p:sldId id="287" r:id="rId3"/>
    <p:sldId id="288" r:id="rId4"/>
    <p:sldId id="289" r:id="rId5"/>
    <p:sldId id="290" r:id="rId6"/>
    <p:sldId id="291" r:id="rId7"/>
    <p:sldId id="292" r:id="rId8"/>
    <p:sldId id="293" r:id="rId9"/>
    <p:sldId id="283" r:id="rId10"/>
    <p:sldId id="294" r:id="rId11"/>
    <p:sldId id="269" r:id="rId12"/>
    <p:sldId id="285" r:id="rId13"/>
    <p:sldId id="280"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80"/>
  </p:normalViewPr>
  <p:slideViewPr>
    <p:cSldViewPr snapToGrid="0" snapToObjects="1">
      <p:cViewPr varScale="1">
        <p:scale>
          <a:sx n="88" d="100"/>
          <a:sy n="88" d="100"/>
        </p:scale>
        <p:origin x="360"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06.03.2019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8B4BF77-11FD-8E4D-B223-FC6B75E0C356}" type="slidenum">
              <a:rPr lang="nb-NO" smtClean="0"/>
              <a:t>1</a:t>
            </a:fld>
            <a:endParaRPr lang="nb-NO"/>
          </a:p>
        </p:txBody>
      </p:sp>
    </p:spTree>
    <p:extLst>
      <p:ext uri="{BB962C8B-B14F-4D97-AF65-F5344CB8AC3E}">
        <p14:creationId xmlns:p14="http://schemas.microsoft.com/office/powerpoint/2010/main" val="74083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8B4BF77-11FD-8E4D-B223-FC6B75E0C356}" type="slidenum">
              <a:rPr lang="nb-NO" smtClean="0"/>
              <a:t>3</a:t>
            </a:fld>
            <a:endParaRPr lang="nb-NO"/>
          </a:p>
        </p:txBody>
      </p:sp>
    </p:spTree>
    <p:extLst>
      <p:ext uri="{BB962C8B-B14F-4D97-AF65-F5344CB8AC3E}">
        <p14:creationId xmlns:p14="http://schemas.microsoft.com/office/powerpoint/2010/main" val="403808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8B4BF77-11FD-8E4D-B223-FC6B75E0C356}" type="slidenum">
              <a:rPr lang="nb-NO" smtClean="0"/>
              <a:t>11</a:t>
            </a:fld>
            <a:endParaRPr lang="nb-NO"/>
          </a:p>
        </p:txBody>
      </p:sp>
    </p:spTree>
    <p:extLst>
      <p:ext uri="{BB962C8B-B14F-4D97-AF65-F5344CB8AC3E}">
        <p14:creationId xmlns:p14="http://schemas.microsoft.com/office/powerpoint/2010/main" val="1337992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2016223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5521472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n spalte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976" y="1354730"/>
            <a:ext cx="10926000" cy="5058000"/>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bunntekst 3"/>
          <p:cNvSpPr>
            <a:spLocks noGrp="1"/>
          </p:cNvSpPr>
          <p:nvPr>
            <p:ph type="ftr" sz="quarter" idx="10"/>
          </p:nvPr>
        </p:nvSpPr>
        <p:spPr/>
        <p:txBody>
          <a:bodyPr/>
          <a:lstStyle/>
          <a:p>
            <a:endParaRPr lang="nb-NO" dirty="0"/>
          </a:p>
        </p:txBody>
      </p:sp>
      <p:sp>
        <p:nvSpPr>
          <p:cNvPr id="6" name="Plassholder for lysbildenummer 5"/>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4823882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o spalter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0" name="Plassholder for bunntekst 19"/>
          <p:cNvSpPr>
            <a:spLocks noGrp="1"/>
          </p:cNvSpPr>
          <p:nvPr>
            <p:ph type="ftr" sz="quarter" idx="10"/>
          </p:nvPr>
        </p:nvSpPr>
        <p:spPr/>
        <p:txBody>
          <a:bodyPr/>
          <a:lstStyle/>
          <a:p>
            <a:endParaRPr lang="nb-NO" dirty="0"/>
          </a:p>
        </p:txBody>
      </p:sp>
      <p:sp>
        <p:nvSpPr>
          <p:cNvPr id="21" name="Plassholder for lysbildenummer 20"/>
          <p:cNvSpPr>
            <a:spLocks noGrp="1"/>
          </p:cNvSpPr>
          <p:nvPr>
            <p:ph type="sldNum" sz="quarter" idx="11"/>
          </p:nvPr>
        </p:nvSpPr>
        <p:spPr/>
        <p:txBody>
          <a:bodyPr/>
          <a:lstStyle/>
          <a:p>
            <a:fld id="{D0BEE4E4-E047-6A49-BCB9-4D06E7BA237B}" type="slidenum">
              <a:rPr lang="nb-NO" smtClean="0"/>
              <a:pPr/>
              <a:t>‹#›</a:t>
            </a:fld>
            <a:endParaRPr lang="nb-NO" dirty="0"/>
          </a:p>
        </p:txBody>
      </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896191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75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2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3967362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74426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8220560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09600" y="6468381"/>
            <a:ext cx="2844800" cy="141064"/>
          </a:xfrm>
          <a:prstGeom prst="rect">
            <a:avLst/>
          </a:prstGeom>
        </p:spPr>
        <p:txBody>
          <a:bodyPr/>
          <a:lstStyle/>
          <a:p>
            <a:fld id="{8F4D7B58-F4AE-4F61-8359-E8E600D8EBE5}" type="slidenum">
              <a:rPr lang="nb-NO" smtClean="0"/>
              <a:pPr/>
              <a:t>‹#›</a:t>
            </a:fld>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78244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0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382904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980648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964940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spalte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58552"/>
            <a:ext cx="1092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427" y="1361080"/>
            <a:ext cx="10926000" cy="5058000"/>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22" name="Plassholder for bunntekst 21"/>
          <p:cNvSpPr>
            <a:spLocks noGrp="1"/>
          </p:cNvSpPr>
          <p:nvPr>
            <p:ph type="ftr" sz="quarter" idx="10"/>
          </p:nvPr>
        </p:nvSpPr>
        <p:spPr/>
        <p:txBody>
          <a:bodyPr/>
          <a:lstStyle/>
          <a:p>
            <a:endParaRPr lang="nb-NO" dirty="0"/>
          </a:p>
        </p:txBody>
      </p:sp>
      <p:sp>
        <p:nvSpPr>
          <p:cNvPr id="23" name="Plassholder for lysbildenummer 22"/>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48523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o spalter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dirty="0" smtClean="0"/>
              <a:t>  </a:t>
            </a:r>
            <a:endParaRPr lang="nb-NO" dirty="0"/>
          </a:p>
        </p:txBody>
      </p:sp>
      <p:sp>
        <p:nvSpPr>
          <p:cNvPr id="11" name="Rektangel 10"/>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62845"/>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normAutofit/>
          </a:bodyPr>
          <a:lstStyle>
            <a:lvl1pPr algn="l">
              <a:lnSpc>
                <a:spcPct val="100000"/>
              </a:lnSpc>
              <a:defRPr sz="2800"/>
            </a:lvl1pPr>
          </a:lstStyle>
          <a:p>
            <a:r>
              <a:rPr lang="nb-NO" smtClean="0"/>
              <a:t>Klikk for å redigere tittelstil</a:t>
            </a:r>
            <a:endParaRPr lang="nb-NO" dirty="0"/>
          </a:p>
        </p:txBody>
      </p:sp>
      <p:sp>
        <p:nvSpPr>
          <p:cNvPr id="3" name="Plassholder for innhold 2"/>
          <p:cNvSpPr>
            <a:spLocks noGrp="1"/>
          </p:cNvSpPr>
          <p:nvPr>
            <p:ph idx="1"/>
          </p:nvPr>
        </p:nvSpPr>
        <p:spPr>
          <a:xfrm>
            <a:off x="802127" y="136411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91935" y="1347919"/>
            <a:ext cx="5256000" cy="5058000"/>
          </a:xfrm>
          <a:noFill/>
          <a:ln>
            <a:noFill/>
          </a:ln>
        </p:spPr>
        <p:txBody>
          <a:bodyPr lIns="180000" tIns="180000" rIns="180000" bIns="180000">
            <a:normAutofit/>
          </a:bodyPr>
          <a:lstStyle>
            <a:lvl1pPr>
              <a:defRPr sz="2000"/>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17" name="Rett linje 16"/>
          <p:cNvCxnSpPr/>
          <p:nvPr userDrawn="1"/>
        </p:nvCxnSpPr>
        <p:spPr>
          <a:xfrm>
            <a:off x="6472438" y="1361941"/>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Plassholder for bunntekst 4"/>
          <p:cNvSpPr>
            <a:spLocks noGrp="1"/>
          </p:cNvSpPr>
          <p:nvPr>
            <p:ph type="ftr" sz="quarter" idx="13"/>
          </p:nvPr>
        </p:nvSpPr>
        <p:spPr/>
        <p:txBody>
          <a:bodyPr/>
          <a:lstStyle/>
          <a:p>
            <a:endParaRPr lang="nb-NO" dirty="0"/>
          </a:p>
        </p:txBody>
      </p:sp>
      <p:sp>
        <p:nvSpPr>
          <p:cNvPr id="7" name="Plassholder for lysbildenummer 6"/>
          <p:cNvSpPr>
            <a:spLocks noGrp="1"/>
          </p:cNvSpPr>
          <p:nvPr>
            <p:ph type="sldNum" sz="quarter" idx="14"/>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092050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823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85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211101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3414" y="-1"/>
            <a:ext cx="10926000" cy="1350000"/>
          </a:xfrm>
          <a:prstGeom prst="rect">
            <a:avLst/>
          </a:prstGeom>
        </p:spPr>
        <p:txBody>
          <a:bodyPr vert="horz" lIns="0" tIns="0" rIns="0" bIns="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11859" y="1349999"/>
            <a:ext cx="10927084" cy="5056055"/>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6" name="Plassholder for bunntekst 4"/>
          <p:cNvSpPr>
            <a:spLocks noGrp="1"/>
          </p:cNvSpPr>
          <p:nvPr>
            <p:ph type="ftr" sz="quarter" idx="3"/>
          </p:nvPr>
        </p:nvSpPr>
        <p:spPr>
          <a:xfrm>
            <a:off x="811950" y="6408000"/>
            <a:ext cx="5252673" cy="450000"/>
          </a:xfrm>
          <a:prstGeom prst="rect">
            <a:avLst/>
          </a:prstGeom>
        </p:spPr>
        <p:txBody>
          <a:bodyPr lIns="0" tIns="0" rIns="0" bIns="0" anchor="ctr" anchorCtr="0"/>
          <a:lstStyle>
            <a:lvl1pPr algn="l">
              <a:defRPr sz="1000">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chemeClr val="bg1">
                    <a:lumMod val="50000"/>
                  </a:schemeClr>
                </a:solidFill>
                <a:latin typeface="+mn-lt"/>
              </a:defRPr>
            </a:lvl1p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37725917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74" r:id="rId4"/>
    <p:sldLayoutId id="2147483650" r:id="rId5"/>
    <p:sldLayoutId id="2147483664" r:id="rId6"/>
    <p:sldLayoutId id="2147483671" r:id="rId7"/>
    <p:sldLayoutId id="2147483667" r:id="rId8"/>
    <p:sldLayoutId id="2147483672" r:id="rId9"/>
    <p:sldLayoutId id="2147483670" r:id="rId10"/>
    <p:sldLayoutId id="2147483665" r:id="rId11"/>
    <p:sldLayoutId id="2147483666" r:id="rId12"/>
    <p:sldLayoutId id="2147483655" r:id="rId13"/>
    <p:sldLayoutId id="2147483661" r:id="rId14"/>
    <p:sldLayoutId id="2147483668" r:id="rId15"/>
    <p:sldLayoutId id="2147483675" r:id="rId16"/>
    <p:sldLayoutId id="2147483676" r:id="rId17"/>
    <p:sldLayoutId id="2147483677" r:id="rId1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8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tags" Target="../tags/tag46.xml"/><Relationship Id="rId50" Type="http://schemas.openxmlformats.org/officeDocument/2006/relationships/tags" Target="../tags/tag49.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tags" Target="../tags/tag40.xml"/><Relationship Id="rId54" Type="http://schemas.openxmlformats.org/officeDocument/2006/relationships/image" Target="../media/image29.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3"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tags" Target="../tags/tag48.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slideLayout" Target="../slideLayouts/slideLayout17.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tags" Target="../tags/tag47.xml"/><Relationship Id="rId8" Type="http://schemas.openxmlformats.org/officeDocument/2006/relationships/tags" Target="../tags/tag7.xml"/><Relationship Id="rId51" Type="http://schemas.openxmlformats.org/officeDocument/2006/relationships/tags" Target="../tags/tag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khrono.no/landskap-aktivitetsbasert-arbeidsplass-arbeidstilsynet/aktivitetsbaserte-kontor-kan-gi-30-prosent-tap-i-effektivitet/224457"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jpeg"/><Relationship Id="rId21" Type="http://schemas.openxmlformats.org/officeDocument/2006/relationships/image" Target="../media/image26.png"/><Relationship Id="rId7" Type="http://schemas.openxmlformats.org/officeDocument/2006/relationships/image" Target="../media/image7.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image" Target="../media/image6.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2.jpeg"/><Relationship Id="rId11" Type="http://schemas.openxmlformats.org/officeDocument/2006/relationships/image" Target="../media/image16.jpeg"/><Relationship Id="rId24" Type="http://schemas.openxmlformats.org/officeDocument/2006/relationships/image" Target="../media/image5.png"/><Relationship Id="rId5" Type="http://schemas.openxmlformats.org/officeDocument/2006/relationships/image" Target="../media/image11.jpeg"/><Relationship Id="rId15" Type="http://schemas.openxmlformats.org/officeDocument/2006/relationships/image" Target="../media/image20.png"/><Relationship Id="rId23" Type="http://schemas.openxmlformats.org/officeDocument/2006/relationships/image" Target="../media/image8.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Fysiske areal for kunnskapsdeling eller ..</a:t>
            </a:r>
            <a:br>
              <a:rPr lang="nb-NO" dirty="0" smtClean="0"/>
            </a:br>
            <a:r>
              <a:rPr lang="nb-NO" dirty="0" smtClean="0"/>
              <a:t>kunnskapsdeling for fysiske areal </a:t>
            </a:r>
            <a:endParaRPr lang="nb-NO" dirty="0"/>
          </a:p>
        </p:txBody>
      </p:sp>
      <p:sp>
        <p:nvSpPr>
          <p:cNvPr id="3" name="Undertittel 2"/>
          <p:cNvSpPr>
            <a:spLocks noGrp="1"/>
          </p:cNvSpPr>
          <p:nvPr>
            <p:ph type="subTitle" idx="1"/>
          </p:nvPr>
        </p:nvSpPr>
        <p:spPr/>
        <p:txBody>
          <a:bodyPr/>
          <a:lstStyle/>
          <a:p>
            <a:r>
              <a:rPr lang="nb-NO" dirty="0" err="1" smtClean="0"/>
              <a:t>Nokre</a:t>
            </a:r>
            <a:r>
              <a:rPr lang="nb-NO" dirty="0" smtClean="0"/>
              <a:t> </a:t>
            </a:r>
            <a:r>
              <a:rPr lang="nb-NO" dirty="0" err="1" smtClean="0"/>
              <a:t>synsmåtar</a:t>
            </a:r>
            <a:r>
              <a:rPr lang="nb-NO" dirty="0" smtClean="0"/>
              <a:t> på styreseminaret</a:t>
            </a:r>
            <a:endParaRPr lang="nb-NO" dirty="0"/>
          </a:p>
        </p:txBody>
      </p:sp>
      <p:sp>
        <p:nvSpPr>
          <p:cNvPr id="4" name="Plassholder for tekst 3"/>
          <p:cNvSpPr>
            <a:spLocks noGrp="1"/>
          </p:cNvSpPr>
          <p:nvPr>
            <p:ph type="body" idx="10"/>
          </p:nvPr>
        </p:nvSpPr>
        <p:spPr/>
        <p:txBody>
          <a:bodyPr/>
          <a:lstStyle/>
          <a:p>
            <a:r>
              <a:rPr lang="nb-NO" dirty="0" smtClean="0"/>
              <a:t>Wiggo Hustad</a:t>
            </a:r>
          </a:p>
          <a:p>
            <a:r>
              <a:rPr lang="nb-NO" dirty="0" smtClean="0"/>
              <a:t>6. Mars 2019</a:t>
            </a:r>
          </a:p>
        </p:txBody>
      </p:sp>
      <p:pic>
        <p:nvPicPr>
          <p:cNvPr id="6" name="Bilde 5"/>
          <p:cNvPicPr>
            <a:picLocks noChangeAspect="1"/>
          </p:cNvPicPr>
          <p:nvPr/>
        </p:nvPicPr>
        <p:blipFill>
          <a:blip r:embed="rId3"/>
          <a:stretch>
            <a:fillRect/>
          </a:stretch>
        </p:blipFill>
        <p:spPr>
          <a:xfrm>
            <a:off x="7289826" y="2090271"/>
            <a:ext cx="3643574" cy="2446400"/>
          </a:xfrm>
          <a:prstGeom prst="rect">
            <a:avLst/>
          </a:prstGeom>
        </p:spPr>
      </p:pic>
    </p:spTree>
    <p:extLst>
      <p:ext uri="{BB962C8B-B14F-4D97-AF65-F5344CB8AC3E}">
        <p14:creationId xmlns:p14="http://schemas.microsoft.com/office/powerpoint/2010/main" val="83171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Oppsummert</a:t>
            </a:r>
            <a:endParaRPr lang="nn-NO" dirty="0"/>
          </a:p>
        </p:txBody>
      </p:sp>
      <p:sp>
        <p:nvSpPr>
          <p:cNvPr id="8" name="Plassholder for innhold 7"/>
          <p:cNvSpPr>
            <a:spLocks noGrp="1"/>
          </p:cNvSpPr>
          <p:nvPr>
            <p:ph idx="1"/>
          </p:nvPr>
        </p:nvSpPr>
        <p:spPr>
          <a:xfrm>
            <a:off x="809976" y="1354730"/>
            <a:ext cx="10926000" cy="4236601"/>
          </a:xfrm>
        </p:spPr>
        <p:txBody>
          <a:bodyPr>
            <a:normAutofit lnSpcReduction="10000"/>
          </a:bodyPr>
          <a:lstStyle/>
          <a:p>
            <a:r>
              <a:rPr lang="nb-NO" dirty="0"/>
              <a:t>Kunnskapsutvikling krev deling av informasjon </a:t>
            </a:r>
          </a:p>
          <a:p>
            <a:r>
              <a:rPr lang="nb-NO" dirty="0"/>
              <a:t>Slik deling </a:t>
            </a:r>
            <a:r>
              <a:rPr lang="nb-NO" dirty="0" err="1"/>
              <a:t>handlar</a:t>
            </a:r>
            <a:r>
              <a:rPr lang="nb-NO" dirty="0"/>
              <a:t> om samhandling</a:t>
            </a:r>
          </a:p>
          <a:p>
            <a:r>
              <a:rPr lang="nb-NO" dirty="0"/>
              <a:t>Denne samhandlinga må </a:t>
            </a:r>
            <a:r>
              <a:rPr lang="nb-NO" dirty="0" err="1"/>
              <a:t>leggast</a:t>
            </a:r>
            <a:r>
              <a:rPr lang="nb-NO" dirty="0"/>
              <a:t> til rette for</a:t>
            </a:r>
          </a:p>
          <a:p>
            <a:r>
              <a:rPr lang="nb-NO" dirty="0"/>
              <a:t>Fysiske bygg er </a:t>
            </a:r>
            <a:r>
              <a:rPr lang="nb-NO" dirty="0" err="1"/>
              <a:t>eitt</a:t>
            </a:r>
            <a:r>
              <a:rPr lang="nb-NO" dirty="0"/>
              <a:t> av </a:t>
            </a:r>
            <a:r>
              <a:rPr lang="nb-NO" dirty="0" err="1"/>
              <a:t>fleire</a:t>
            </a:r>
            <a:r>
              <a:rPr lang="nb-NO" dirty="0"/>
              <a:t> element som må få </a:t>
            </a:r>
            <a:r>
              <a:rPr lang="nb-NO" dirty="0" err="1"/>
              <a:t>merksemd</a:t>
            </a:r>
            <a:r>
              <a:rPr lang="nb-NO" dirty="0"/>
              <a:t> </a:t>
            </a:r>
            <a:endParaRPr lang="nb-NO" dirty="0" smtClean="0"/>
          </a:p>
          <a:p>
            <a:r>
              <a:rPr lang="nb-NO" dirty="0" smtClean="0"/>
              <a:t>K2 er </a:t>
            </a:r>
            <a:r>
              <a:rPr lang="nb-NO" dirty="0" err="1" smtClean="0"/>
              <a:t>ikkje</a:t>
            </a:r>
            <a:r>
              <a:rPr lang="nb-NO" dirty="0" smtClean="0"/>
              <a:t> ei spesielt radikal løysing – har </a:t>
            </a:r>
            <a:r>
              <a:rPr lang="nb-NO" dirty="0" err="1" smtClean="0"/>
              <a:t>uvanleg</a:t>
            </a:r>
            <a:r>
              <a:rPr lang="nb-NO" dirty="0" smtClean="0"/>
              <a:t> mange permanente rom i kvar etasje</a:t>
            </a:r>
          </a:p>
          <a:p>
            <a:r>
              <a:rPr lang="nb-NO" dirty="0" smtClean="0"/>
              <a:t>K1 må </a:t>
            </a:r>
            <a:r>
              <a:rPr lang="nb-NO" dirty="0" err="1" smtClean="0"/>
              <a:t>utviklast</a:t>
            </a:r>
            <a:r>
              <a:rPr lang="nb-NO" dirty="0" smtClean="0"/>
              <a:t> for å ivareta tilsette og </a:t>
            </a:r>
            <a:r>
              <a:rPr lang="nb-NO" dirty="0" err="1" smtClean="0"/>
              <a:t>studentar</a:t>
            </a:r>
            <a:r>
              <a:rPr lang="nb-NO" dirty="0" smtClean="0"/>
              <a:t> sitt behov for </a:t>
            </a:r>
            <a:r>
              <a:rPr lang="nb-NO" dirty="0" err="1" smtClean="0"/>
              <a:t>samspel</a:t>
            </a:r>
            <a:r>
              <a:rPr lang="nb-NO" dirty="0" smtClean="0"/>
              <a:t> i åra som kjem</a:t>
            </a:r>
          </a:p>
          <a:p>
            <a:r>
              <a:rPr lang="nb-NO" dirty="0" smtClean="0"/>
              <a:t>Kronstad 2020 har samla sett </a:t>
            </a:r>
            <a:r>
              <a:rPr lang="nb-NO" dirty="0" err="1" smtClean="0"/>
              <a:t>eit</a:t>
            </a:r>
            <a:r>
              <a:rPr lang="nb-NO" dirty="0" smtClean="0"/>
              <a:t> godt utvikla sett av </a:t>
            </a:r>
            <a:r>
              <a:rPr lang="nb-NO" dirty="0" err="1" smtClean="0"/>
              <a:t>romtypar</a:t>
            </a:r>
            <a:r>
              <a:rPr lang="nb-NO" dirty="0" smtClean="0"/>
              <a:t>, gitt at </a:t>
            </a:r>
            <a:r>
              <a:rPr lang="nb-NO" dirty="0" err="1" smtClean="0"/>
              <a:t>arbeidsprosessane</a:t>
            </a:r>
            <a:r>
              <a:rPr lang="nb-NO" dirty="0" smtClean="0"/>
              <a:t> er ulike ut </a:t>
            </a:r>
            <a:r>
              <a:rPr lang="nb-NO" dirty="0" err="1" smtClean="0"/>
              <a:t>frå</a:t>
            </a:r>
            <a:r>
              <a:rPr lang="nb-NO" dirty="0" smtClean="0"/>
              <a:t> </a:t>
            </a:r>
            <a:r>
              <a:rPr lang="nb-NO" dirty="0" err="1" smtClean="0"/>
              <a:t>faglege</a:t>
            </a:r>
            <a:r>
              <a:rPr lang="nb-NO" dirty="0" smtClean="0"/>
              <a:t> </a:t>
            </a:r>
            <a:r>
              <a:rPr lang="nb-NO" dirty="0" err="1" smtClean="0"/>
              <a:t>tradisjonar</a:t>
            </a:r>
            <a:r>
              <a:rPr lang="nb-NO" dirty="0" smtClean="0"/>
              <a:t> og grad av </a:t>
            </a:r>
            <a:r>
              <a:rPr lang="nb-NO" dirty="0" err="1" smtClean="0"/>
              <a:t>trong</a:t>
            </a:r>
            <a:r>
              <a:rPr lang="nb-NO" dirty="0" smtClean="0"/>
              <a:t> for nyskaping</a:t>
            </a:r>
          </a:p>
          <a:p>
            <a:r>
              <a:rPr lang="nb-NO" dirty="0" smtClean="0"/>
              <a:t>Kronstad 2020 ser ut til å </a:t>
            </a:r>
            <a:r>
              <a:rPr lang="nb-NO" dirty="0" err="1" smtClean="0"/>
              <a:t>vere</a:t>
            </a:r>
            <a:r>
              <a:rPr lang="nb-NO" dirty="0" smtClean="0"/>
              <a:t> </a:t>
            </a:r>
            <a:r>
              <a:rPr lang="nb-NO" dirty="0" err="1" smtClean="0"/>
              <a:t>eit</a:t>
            </a:r>
            <a:r>
              <a:rPr lang="nb-NO" dirty="0" smtClean="0"/>
              <a:t> </a:t>
            </a:r>
            <a:r>
              <a:rPr lang="nb-NO" dirty="0" err="1" smtClean="0"/>
              <a:t>tenleg</a:t>
            </a:r>
            <a:r>
              <a:rPr lang="nb-NO" dirty="0" smtClean="0"/>
              <a:t> virkemiddel i arbeidet med institusjonsbygging i HVL, gitt at </a:t>
            </a:r>
            <a:r>
              <a:rPr lang="nb-NO" dirty="0" err="1" smtClean="0"/>
              <a:t>ein</a:t>
            </a:r>
            <a:r>
              <a:rPr lang="nb-NO" dirty="0" smtClean="0"/>
              <a:t> faktisk gjennomfører </a:t>
            </a:r>
            <a:r>
              <a:rPr lang="nb-NO" dirty="0" err="1" smtClean="0"/>
              <a:t>dei</a:t>
            </a:r>
            <a:r>
              <a:rPr lang="nb-NO" dirty="0"/>
              <a:t> </a:t>
            </a:r>
            <a:r>
              <a:rPr lang="nb-NO" dirty="0" smtClean="0"/>
              <a:t>kultur-, leiings-, og teknologiskifta som trengs, utover det å bygge </a:t>
            </a:r>
            <a:r>
              <a:rPr lang="nb-NO" dirty="0" err="1" smtClean="0"/>
              <a:t>eit</a:t>
            </a:r>
            <a:r>
              <a:rPr lang="nb-NO" dirty="0" smtClean="0"/>
              <a:t> bygg</a:t>
            </a:r>
          </a:p>
          <a:p>
            <a:endParaRPr lang="nn-NO" dirty="0"/>
          </a:p>
        </p:txBody>
      </p:sp>
      <p:sp>
        <p:nvSpPr>
          <p:cNvPr id="2" name="Plassholder for bunntekst 1"/>
          <p:cNvSpPr>
            <a:spLocks noGrp="1"/>
          </p:cNvSpPr>
          <p:nvPr>
            <p:ph type="ftr" sz="quarter" idx="10"/>
          </p:nvPr>
        </p:nvSpPr>
        <p:spPr/>
        <p:txBody>
          <a:bodyPr/>
          <a:lstStyle/>
          <a:p>
            <a:endParaRPr lang="nb-NO" dirty="0"/>
          </a:p>
        </p:txBody>
      </p:sp>
      <p:sp>
        <p:nvSpPr>
          <p:cNvPr id="3" name="Plassholder for lysbildenummer 2"/>
          <p:cNvSpPr>
            <a:spLocks noGrp="1"/>
          </p:cNvSpPr>
          <p:nvPr>
            <p:ph type="sldNum" sz="quarter" idx="11"/>
          </p:nvPr>
        </p:nvSpPr>
        <p:spPr/>
        <p:txBody>
          <a:bodyPr/>
          <a:lstStyle/>
          <a:p>
            <a:fld id="{D0BEE4E4-E047-6A49-BCB9-4D06E7BA237B}" type="slidenum">
              <a:rPr lang="nb-NO" smtClean="0"/>
              <a:pPr/>
              <a:t>10</a:t>
            </a:fld>
            <a:endParaRPr lang="nb-NO" dirty="0"/>
          </a:p>
        </p:txBody>
      </p:sp>
    </p:spTree>
    <p:extLst>
      <p:ext uri="{BB962C8B-B14F-4D97-AF65-F5344CB8AC3E}">
        <p14:creationId xmlns:p14="http://schemas.microsoft.com/office/powerpoint/2010/main" val="26801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nSpc>
                <a:spcPct val="100000"/>
              </a:lnSpc>
            </a:pPr>
            <a:r>
              <a:rPr lang="nb-NO" dirty="0" smtClean="0"/>
              <a:t>Strategidokumentet - Våre mål og </a:t>
            </a:r>
            <a:r>
              <a:rPr lang="nb-NO" dirty="0" err="1" smtClean="0"/>
              <a:t>ambisjonar</a:t>
            </a:r>
            <a:endParaRPr lang="nb-NO" dirty="0"/>
          </a:p>
        </p:txBody>
      </p:sp>
      <p:sp>
        <p:nvSpPr>
          <p:cNvPr id="4" name="Plassholder for bunntekst 3"/>
          <p:cNvSpPr>
            <a:spLocks noGrp="1"/>
          </p:cNvSpPr>
          <p:nvPr>
            <p:ph type="ftr" sz="quarter" idx="10"/>
          </p:nvPr>
        </p:nvSpPr>
        <p:spPr>
          <a:xfrm>
            <a:off x="811950" y="6390930"/>
            <a:ext cx="5252673" cy="450000"/>
          </a:xfrm>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11</a:t>
            </a:fld>
            <a:endParaRPr lang="nb-NO" dirty="0"/>
          </a:p>
        </p:txBody>
      </p:sp>
      <p:pic>
        <p:nvPicPr>
          <p:cNvPr id="7" name="Bilde 6"/>
          <p:cNvPicPr>
            <a:picLocks noChangeAspect="1"/>
          </p:cNvPicPr>
          <p:nvPr/>
        </p:nvPicPr>
        <p:blipFill>
          <a:blip r:embed="rId3"/>
          <a:stretch>
            <a:fillRect/>
          </a:stretch>
        </p:blipFill>
        <p:spPr>
          <a:xfrm>
            <a:off x="516644" y="1243680"/>
            <a:ext cx="6267980" cy="798550"/>
          </a:xfrm>
          <a:prstGeom prst="rect">
            <a:avLst/>
          </a:prstGeom>
        </p:spPr>
      </p:pic>
      <p:sp>
        <p:nvSpPr>
          <p:cNvPr id="9" name="Plassholder for innhold 2"/>
          <p:cNvSpPr>
            <a:spLocks noGrp="1"/>
          </p:cNvSpPr>
          <p:nvPr>
            <p:ph idx="1"/>
          </p:nvPr>
        </p:nvSpPr>
        <p:spPr>
          <a:xfrm>
            <a:off x="2585803" y="2143830"/>
            <a:ext cx="9391338" cy="3784780"/>
          </a:xfrm>
          <a:ln>
            <a:solidFill>
              <a:schemeClr val="accent3">
                <a:lumMod val="75000"/>
              </a:schemeClr>
            </a:solidFill>
          </a:ln>
        </p:spPr>
        <p:txBody>
          <a:bodyPr>
            <a:normAutofit/>
          </a:bodyPr>
          <a:lstStyle/>
          <a:p>
            <a:r>
              <a:rPr lang="nn-NO" sz="1600" b="1" dirty="0"/>
              <a:t>Danne og </a:t>
            </a:r>
            <a:r>
              <a:rPr lang="nn-NO" sz="1600" b="1" dirty="0" smtClean="0"/>
              <a:t>utdanne</a:t>
            </a:r>
          </a:p>
          <a:p>
            <a:pPr lvl="1"/>
            <a:r>
              <a:rPr lang="nn-NO" sz="1600" dirty="0"/>
              <a:t>kompetente kandidatar for </a:t>
            </a:r>
            <a:r>
              <a:rPr lang="nn-NO" sz="1600" dirty="0" smtClean="0"/>
              <a:t>arbeidslivet</a:t>
            </a:r>
          </a:p>
          <a:p>
            <a:pPr lvl="1"/>
            <a:r>
              <a:rPr lang="nn-NO" sz="1600" dirty="0"/>
              <a:t>ansvarlege pådrivarar for nyskaping og </a:t>
            </a:r>
            <a:r>
              <a:rPr lang="nn-NO" sz="1600" dirty="0" smtClean="0"/>
              <a:t>berekraft</a:t>
            </a:r>
          </a:p>
          <a:p>
            <a:pPr lvl="1"/>
            <a:r>
              <a:rPr lang="nn-NO" sz="1600" dirty="0"/>
              <a:t>gode lærarar som nyttar framtidsretta, forskingsbaserte og varierte </a:t>
            </a:r>
            <a:r>
              <a:rPr lang="nn-NO" sz="1600" dirty="0" smtClean="0"/>
              <a:t>arbeidsformer</a:t>
            </a:r>
          </a:p>
          <a:p>
            <a:r>
              <a:rPr lang="nn-NO" sz="1600" b="1" dirty="0"/>
              <a:t>Forsking, utviklingsarbeid og innovasjon </a:t>
            </a:r>
            <a:endParaRPr lang="nn-NO" sz="1600" b="1" dirty="0" smtClean="0"/>
          </a:p>
          <a:p>
            <a:pPr lvl="1"/>
            <a:r>
              <a:rPr lang="nn-NO" sz="1600" dirty="0" smtClean="0"/>
              <a:t>pådrivar </a:t>
            </a:r>
            <a:r>
              <a:rPr lang="nn-NO" sz="1600" dirty="0"/>
              <a:t>for tverrfagleg forsking, samarbeid og </a:t>
            </a:r>
            <a:r>
              <a:rPr lang="nn-NO" sz="1600" dirty="0" smtClean="0"/>
              <a:t>innovasjon</a:t>
            </a:r>
          </a:p>
          <a:p>
            <a:pPr lvl="1"/>
            <a:r>
              <a:rPr lang="nn-NO" sz="1600" dirty="0"/>
              <a:t>auka kvalitet og relevans </a:t>
            </a:r>
            <a:endParaRPr lang="nn-NO" sz="1600" dirty="0" smtClean="0"/>
          </a:p>
          <a:p>
            <a:pPr lvl="1"/>
            <a:r>
              <a:rPr lang="nn-NO" sz="1600" dirty="0" smtClean="0"/>
              <a:t>studentane </a:t>
            </a:r>
            <a:r>
              <a:rPr lang="nn-NO" sz="1600" dirty="0"/>
              <a:t>og samarbeidspartnarane skal </a:t>
            </a:r>
            <a:r>
              <a:rPr lang="nn-NO" sz="1600" dirty="0" smtClean="0"/>
              <a:t>involverast</a:t>
            </a:r>
          </a:p>
          <a:p>
            <a:pPr lvl="1"/>
            <a:r>
              <a:rPr lang="nn-NO" sz="1600" dirty="0"/>
              <a:t>legge til rette for kreativitet og </a:t>
            </a:r>
            <a:r>
              <a:rPr lang="nn-NO" sz="1600" dirty="0" smtClean="0"/>
              <a:t>entreprenørskap</a:t>
            </a:r>
          </a:p>
          <a:p>
            <a:r>
              <a:rPr lang="nn-NO" sz="1600" b="1" dirty="0"/>
              <a:t>Formidle og </a:t>
            </a:r>
            <a:r>
              <a:rPr lang="nn-NO" sz="1600" b="1" dirty="0" smtClean="0"/>
              <a:t>dele</a:t>
            </a:r>
          </a:p>
          <a:p>
            <a:pPr lvl="1"/>
            <a:r>
              <a:rPr lang="nn-NO" sz="1600" dirty="0"/>
              <a:t>involverer relevante brukarar i </a:t>
            </a:r>
            <a:r>
              <a:rPr lang="nn-NO" sz="1600" dirty="0" smtClean="0"/>
              <a:t>kunnskapsutvikling</a:t>
            </a:r>
          </a:p>
          <a:p>
            <a:pPr lvl="1"/>
            <a:r>
              <a:rPr lang="nn-NO" sz="1600" dirty="0"/>
              <a:t>ein arena for kunnskapsdeling og debatt</a:t>
            </a:r>
            <a:endParaRPr lang="nn-NO" sz="1600" b="1" dirty="0" smtClean="0"/>
          </a:p>
        </p:txBody>
      </p:sp>
      <p:sp>
        <p:nvSpPr>
          <p:cNvPr id="3" name="TekstSylinder 2"/>
          <p:cNvSpPr txBox="1"/>
          <p:nvPr/>
        </p:nvSpPr>
        <p:spPr>
          <a:xfrm>
            <a:off x="516644" y="3215267"/>
            <a:ext cx="1896256" cy="1323439"/>
          </a:xfrm>
          <a:prstGeom prst="rect">
            <a:avLst/>
          </a:prstGeom>
          <a:solidFill>
            <a:schemeClr val="accent3">
              <a:lumMod val="50000"/>
            </a:schemeClr>
          </a:solidFill>
        </p:spPr>
        <p:txBody>
          <a:bodyPr wrap="square" rtlCol="0">
            <a:spAutoFit/>
          </a:bodyPr>
          <a:lstStyle/>
          <a:p>
            <a:r>
              <a:rPr lang="nb-NO" sz="2000" b="1" dirty="0" err="1" smtClean="0">
                <a:solidFill>
                  <a:schemeClr val="bg1"/>
                </a:solidFill>
              </a:rPr>
              <a:t>Verdiar</a:t>
            </a:r>
            <a:r>
              <a:rPr lang="nb-NO" sz="2000" b="1" dirty="0" smtClean="0">
                <a:solidFill>
                  <a:schemeClr val="bg1"/>
                </a:solidFill>
              </a:rPr>
              <a:t> </a:t>
            </a:r>
          </a:p>
          <a:p>
            <a:pPr marL="285750" indent="-285750">
              <a:buFont typeface="Arial" panose="020B0604020202020204" pitchFamily="34" charset="0"/>
              <a:buChar char="•"/>
            </a:pPr>
            <a:r>
              <a:rPr lang="nb-NO" sz="2000" dirty="0" err="1" smtClean="0">
                <a:solidFill>
                  <a:schemeClr val="bg1"/>
                </a:solidFill>
              </a:rPr>
              <a:t>Utfordrande</a:t>
            </a:r>
            <a:endParaRPr lang="nb-NO" sz="2000" dirty="0" smtClean="0">
              <a:solidFill>
                <a:schemeClr val="bg1"/>
              </a:solidFill>
            </a:endParaRPr>
          </a:p>
          <a:p>
            <a:pPr marL="285750" indent="-285750">
              <a:buFont typeface="Arial" panose="020B0604020202020204" pitchFamily="34" charset="0"/>
              <a:buChar char="•"/>
            </a:pPr>
            <a:r>
              <a:rPr lang="nb-NO" sz="2000" dirty="0" err="1" smtClean="0">
                <a:solidFill>
                  <a:schemeClr val="bg1"/>
                </a:solidFill>
              </a:rPr>
              <a:t>Delande</a:t>
            </a:r>
            <a:endParaRPr lang="nb-NO" sz="2000" dirty="0" smtClean="0">
              <a:solidFill>
                <a:schemeClr val="bg1"/>
              </a:solidFill>
            </a:endParaRPr>
          </a:p>
          <a:p>
            <a:pPr marL="285750" indent="-285750">
              <a:buFont typeface="Arial" panose="020B0604020202020204" pitchFamily="34" charset="0"/>
              <a:buChar char="•"/>
            </a:pPr>
            <a:r>
              <a:rPr lang="nb-NO" sz="2000" dirty="0" smtClean="0">
                <a:solidFill>
                  <a:schemeClr val="bg1"/>
                </a:solidFill>
              </a:rPr>
              <a:t>Tett på</a:t>
            </a:r>
            <a:endParaRPr lang="nn-NO" sz="2000" dirty="0">
              <a:solidFill>
                <a:schemeClr val="bg1"/>
              </a:solidFill>
            </a:endParaRPr>
          </a:p>
        </p:txBody>
      </p:sp>
    </p:spTree>
    <p:extLst>
      <p:ext uri="{BB962C8B-B14F-4D97-AF65-F5344CB8AC3E}">
        <p14:creationId xmlns:p14="http://schemas.microsoft.com/office/powerpoint/2010/main" val="12095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extLst/>
          </p:nvPr>
        </p:nvGraphicFramePr>
        <p:xfrm>
          <a:off x="1143001" y="0"/>
          <a:ext cx="158750" cy="158750"/>
        </p:xfrm>
        <a:graphic>
          <a:graphicData uri="http://schemas.openxmlformats.org/presentationml/2006/ole">
            <mc:AlternateContent xmlns:mc="http://schemas.openxmlformats.org/markup-compatibility/2006">
              <mc:Choice xmlns:v="urn:schemas-microsoft-com:vml" Requires="v">
                <p:oleObj spid="_x0000_s1047" name="think-cell Slide" r:id="rId53" imgW="270" imgH="270" progId="TCLayout.ActiveDocument.1">
                  <p:embed/>
                </p:oleObj>
              </mc:Choice>
              <mc:Fallback>
                <p:oleObj name="think-cell Slide" r:id="rId53" imgW="270" imgH="270" progId="TCLayout.ActiveDocument.1">
                  <p:embed/>
                  <p:pic>
                    <p:nvPicPr>
                      <p:cNvPr id="61" name="Object 60" hidden="1"/>
                      <p:cNvPicPr/>
                      <p:nvPr/>
                    </p:nvPicPr>
                    <p:blipFill>
                      <a:blip r:embed="rId54"/>
                      <a:stretch>
                        <a:fillRect/>
                      </a:stretch>
                    </p:blipFill>
                    <p:spPr>
                      <a:xfrm>
                        <a:off x="1143001" y="0"/>
                        <a:ext cx="158750" cy="158750"/>
                      </a:xfrm>
                      <a:prstGeom prst="rect">
                        <a:avLst/>
                      </a:prstGeom>
                    </p:spPr>
                  </p:pic>
                </p:oleObj>
              </mc:Fallback>
            </mc:AlternateContent>
          </a:graphicData>
        </a:graphic>
      </p:graphicFrame>
      <p:sp>
        <p:nvSpPr>
          <p:cNvPr id="28" name="Rectangle 27" hidden="1"/>
          <p:cNvSpPr/>
          <p:nvPr>
            <p:custDataLst>
              <p:tags r:id="rId3"/>
            </p:custDataLst>
          </p:nvPr>
        </p:nvSpPr>
        <p:spPr bwMode="auto">
          <a:xfrm>
            <a:off x="1143001" y="0"/>
            <a:ext cx="158750" cy="158750"/>
          </a:xfrm>
          <a:prstGeom prst="rect">
            <a:avLst/>
          </a:prstGeom>
          <a:solidFill>
            <a:scrgbClr r="0" g="0" b="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spcBef>
                <a:spcPct val="0"/>
              </a:spcBef>
            </a:pPr>
            <a:endParaRPr lang="nb-NO">
              <a:latin typeface="Arial"/>
              <a:sym typeface="Arial"/>
            </a:endParaRPr>
          </a:p>
        </p:txBody>
      </p:sp>
      <p:sp>
        <p:nvSpPr>
          <p:cNvPr id="6" name="Title 5"/>
          <p:cNvSpPr>
            <a:spLocks noGrp="1"/>
          </p:cNvSpPr>
          <p:nvPr>
            <p:ph type="title"/>
          </p:nvPr>
        </p:nvSpPr>
        <p:spPr>
          <a:xfrm>
            <a:off x="1573213" y="500281"/>
            <a:ext cx="9059862" cy="272832"/>
          </a:xfrm>
        </p:spPr>
        <p:txBody>
          <a:bodyPr>
            <a:normAutofit fontScale="90000"/>
          </a:bodyPr>
          <a:lstStyle/>
          <a:p>
            <a:r>
              <a:rPr lang="nb-NO" dirty="0"/>
              <a:t>Samhandling </a:t>
            </a:r>
            <a:r>
              <a:rPr lang="nb-NO" dirty="0" smtClean="0"/>
              <a:t>– fysiske bygg </a:t>
            </a:r>
            <a:r>
              <a:rPr lang="nb-NO" dirty="0" err="1" smtClean="0"/>
              <a:t>eitt</a:t>
            </a:r>
            <a:r>
              <a:rPr lang="nb-NO" dirty="0" smtClean="0"/>
              <a:t> element </a:t>
            </a:r>
            <a:endParaRPr lang="nb-NO" dirty="0"/>
          </a:p>
        </p:txBody>
      </p:sp>
      <p:sp>
        <p:nvSpPr>
          <p:cNvPr id="4" name="Slide Number Placeholder 3"/>
          <p:cNvSpPr>
            <a:spLocks noGrp="1"/>
          </p:cNvSpPr>
          <p:nvPr>
            <p:ph type="sldNum" sz="quarter" idx="4294967295"/>
          </p:nvPr>
        </p:nvSpPr>
        <p:spPr>
          <a:xfrm>
            <a:off x="1593204" y="6554105"/>
            <a:ext cx="306388" cy="144247"/>
          </a:xfrm>
          <a:prstGeom prst="rect">
            <a:avLst/>
          </a:prstGeom>
        </p:spPr>
        <p:txBody>
          <a:bodyPr/>
          <a:lstStyle/>
          <a:p>
            <a:pPr>
              <a:defRPr/>
            </a:pPr>
            <a:r>
              <a:rPr lang="nl-NL" smtClean="0"/>
              <a:t>- </a:t>
            </a:r>
            <a:fld id="{2A22D40B-5D2F-4EE3-9E59-195E2A79F81E}" type="slidenum">
              <a:rPr lang="nl-NL" smtClean="0"/>
              <a:pPr>
                <a:defRPr/>
              </a:pPr>
              <a:t>12</a:t>
            </a:fld>
            <a:r>
              <a:rPr lang="nl-NL" smtClean="0"/>
              <a:t> -</a:t>
            </a:r>
            <a:endParaRPr lang="nl-NL"/>
          </a:p>
        </p:txBody>
      </p:sp>
      <p:grpSp>
        <p:nvGrpSpPr>
          <p:cNvPr id="64" name="Group 63"/>
          <p:cNvGrpSpPr/>
          <p:nvPr/>
        </p:nvGrpSpPr>
        <p:grpSpPr>
          <a:xfrm>
            <a:off x="5237558" y="2020575"/>
            <a:ext cx="2316013" cy="2982512"/>
            <a:chOff x="4158345" y="2344611"/>
            <a:chExt cx="2316013" cy="2982512"/>
          </a:xfrm>
        </p:grpSpPr>
        <p:sp>
          <p:nvSpPr>
            <p:cNvPr id="95" name="1,1,4"/>
            <p:cNvSpPr/>
            <p:nvPr>
              <p:custDataLst>
                <p:tags r:id="rId16"/>
              </p:custDataLst>
            </p:nvPr>
          </p:nvSpPr>
          <p:spPr bwMode="auto">
            <a:xfrm>
              <a:off x="4619678" y="4216819"/>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6" name="2,1,4"/>
            <p:cNvSpPr/>
            <p:nvPr>
              <p:custDataLst>
                <p:tags r:id="rId17"/>
              </p:custDataLst>
            </p:nvPr>
          </p:nvSpPr>
          <p:spPr bwMode="auto">
            <a:xfrm>
              <a:off x="5215727" y="4219317"/>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97" name="3,1,4"/>
            <p:cNvSpPr/>
            <p:nvPr>
              <p:custDataLst>
                <p:tags r:id="rId18"/>
              </p:custDataLst>
            </p:nvPr>
          </p:nvSpPr>
          <p:spPr bwMode="auto">
            <a:xfrm>
              <a:off x="5824609" y="4219317"/>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2" name="1,1,3"/>
            <p:cNvSpPr/>
            <p:nvPr>
              <p:custDataLst>
                <p:tags r:id="rId19"/>
              </p:custDataLst>
            </p:nvPr>
          </p:nvSpPr>
          <p:spPr bwMode="auto">
            <a:xfrm>
              <a:off x="4390876" y="4449184"/>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3" name="2,1,3"/>
            <p:cNvSpPr/>
            <p:nvPr>
              <p:custDataLst>
                <p:tags r:id="rId20"/>
              </p:custDataLst>
            </p:nvPr>
          </p:nvSpPr>
          <p:spPr bwMode="auto">
            <a:xfrm>
              <a:off x="4985841" y="4448291"/>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94" name="3,1,3"/>
            <p:cNvSpPr/>
            <p:nvPr>
              <p:custDataLst>
                <p:tags r:id="rId21"/>
              </p:custDataLst>
            </p:nvPr>
          </p:nvSpPr>
          <p:spPr bwMode="auto">
            <a:xfrm>
              <a:off x="5597283" y="4449184"/>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89" name="1,1,2"/>
            <p:cNvSpPr/>
            <p:nvPr>
              <p:custDataLst>
                <p:tags r:id="rId22"/>
              </p:custDataLst>
            </p:nvPr>
          </p:nvSpPr>
          <p:spPr bwMode="auto">
            <a:xfrm>
              <a:off x="4158345" y="4679051"/>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0" name="2,1,2"/>
            <p:cNvSpPr/>
            <p:nvPr>
              <p:custDataLst>
                <p:tags r:id="rId23"/>
              </p:custDataLst>
            </p:nvPr>
          </p:nvSpPr>
          <p:spPr bwMode="auto">
            <a:xfrm>
              <a:off x="4763550" y="4670550"/>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91" name="3,1,2"/>
            <p:cNvSpPr/>
            <p:nvPr>
              <p:custDataLst>
                <p:tags r:id="rId24"/>
              </p:custDataLst>
            </p:nvPr>
          </p:nvSpPr>
          <p:spPr bwMode="auto">
            <a:xfrm>
              <a:off x="5369956" y="4679051"/>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8" name="1,2,4"/>
            <p:cNvSpPr/>
            <p:nvPr>
              <p:custDataLst>
                <p:tags r:id="rId25"/>
              </p:custDataLst>
            </p:nvPr>
          </p:nvSpPr>
          <p:spPr bwMode="auto">
            <a:xfrm>
              <a:off x="4612272" y="3621869"/>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99" name="2,2,4"/>
            <p:cNvSpPr/>
            <p:nvPr>
              <p:custDataLst>
                <p:tags r:id="rId26"/>
              </p:custDataLst>
            </p:nvPr>
          </p:nvSpPr>
          <p:spPr bwMode="auto">
            <a:xfrm>
              <a:off x="5195241" y="3622613"/>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0" name="3,2,4"/>
            <p:cNvSpPr/>
            <p:nvPr>
              <p:custDataLst>
                <p:tags r:id="rId27"/>
              </p:custDataLst>
            </p:nvPr>
          </p:nvSpPr>
          <p:spPr bwMode="auto">
            <a:xfrm>
              <a:off x="5824608" y="3622613"/>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1" name="1,2,3"/>
            <p:cNvSpPr/>
            <p:nvPr>
              <p:custDataLst>
                <p:tags r:id="rId28"/>
              </p:custDataLst>
            </p:nvPr>
          </p:nvSpPr>
          <p:spPr bwMode="auto">
            <a:xfrm>
              <a:off x="4393733" y="3841893"/>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2" name="2,2,3"/>
            <p:cNvSpPr/>
            <p:nvPr>
              <p:custDataLst>
                <p:tags r:id="rId29"/>
              </p:custDataLst>
            </p:nvPr>
          </p:nvSpPr>
          <p:spPr bwMode="auto">
            <a:xfrm>
              <a:off x="4978221" y="3841893"/>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3" name="3,2,3"/>
            <p:cNvSpPr/>
            <p:nvPr>
              <p:custDataLst>
                <p:tags r:id="rId30"/>
              </p:custDataLst>
            </p:nvPr>
          </p:nvSpPr>
          <p:spPr bwMode="auto">
            <a:xfrm>
              <a:off x="5597319" y="3841892"/>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4" name="1,2,2"/>
            <p:cNvSpPr/>
            <p:nvPr>
              <p:custDataLst>
                <p:tags r:id="rId31"/>
              </p:custDataLst>
            </p:nvPr>
          </p:nvSpPr>
          <p:spPr bwMode="auto">
            <a:xfrm>
              <a:off x="4174858" y="4062236"/>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5" name="2,2,2"/>
            <p:cNvSpPr/>
            <p:nvPr>
              <p:custDataLst>
                <p:tags r:id="rId32"/>
              </p:custDataLst>
            </p:nvPr>
          </p:nvSpPr>
          <p:spPr bwMode="auto">
            <a:xfrm>
              <a:off x="4772738" y="4055387"/>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6" name="3,2,2"/>
            <p:cNvSpPr/>
            <p:nvPr>
              <p:custDataLst>
                <p:tags r:id="rId33"/>
              </p:custDataLst>
            </p:nvPr>
          </p:nvSpPr>
          <p:spPr bwMode="auto">
            <a:xfrm>
              <a:off x="5371059" y="4063324"/>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0" name="1,3,4"/>
            <p:cNvSpPr/>
            <p:nvPr>
              <p:custDataLst>
                <p:tags r:id="rId34"/>
              </p:custDataLst>
            </p:nvPr>
          </p:nvSpPr>
          <p:spPr bwMode="auto">
            <a:xfrm>
              <a:off x="4610562" y="2992683"/>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1" name="2,3,4"/>
            <p:cNvSpPr/>
            <p:nvPr>
              <p:custDataLst>
                <p:tags r:id="rId35"/>
              </p:custDataLst>
            </p:nvPr>
          </p:nvSpPr>
          <p:spPr bwMode="auto">
            <a:xfrm>
              <a:off x="5195876" y="2992972"/>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2" name="3,3,4"/>
            <p:cNvSpPr/>
            <p:nvPr>
              <p:custDataLst>
                <p:tags r:id="rId36"/>
              </p:custDataLst>
            </p:nvPr>
          </p:nvSpPr>
          <p:spPr bwMode="auto">
            <a:xfrm>
              <a:off x="5824764" y="2992683"/>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3" name="1,3,3"/>
            <p:cNvSpPr/>
            <p:nvPr>
              <p:custDataLst>
                <p:tags r:id="rId37"/>
              </p:custDataLst>
            </p:nvPr>
          </p:nvSpPr>
          <p:spPr bwMode="auto">
            <a:xfrm>
              <a:off x="4394507" y="3213868"/>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4" name="2,3,3"/>
            <p:cNvSpPr/>
            <p:nvPr>
              <p:custDataLst>
                <p:tags r:id="rId38"/>
              </p:custDataLst>
            </p:nvPr>
          </p:nvSpPr>
          <p:spPr bwMode="auto">
            <a:xfrm>
              <a:off x="4977030" y="3213868"/>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5" name="3,3,3"/>
            <p:cNvSpPr/>
            <p:nvPr>
              <p:custDataLst>
                <p:tags r:id="rId39"/>
              </p:custDataLst>
            </p:nvPr>
          </p:nvSpPr>
          <p:spPr bwMode="auto">
            <a:xfrm>
              <a:off x="5596684" y="3213868"/>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6" name="1,3,2"/>
            <p:cNvSpPr/>
            <p:nvPr>
              <p:custDataLst>
                <p:tags r:id="rId40"/>
              </p:custDataLst>
            </p:nvPr>
          </p:nvSpPr>
          <p:spPr bwMode="auto">
            <a:xfrm>
              <a:off x="4174588" y="3426351"/>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7" name="2,3,2"/>
            <p:cNvSpPr/>
            <p:nvPr>
              <p:custDataLst>
                <p:tags r:id="rId41"/>
              </p:custDataLst>
            </p:nvPr>
          </p:nvSpPr>
          <p:spPr bwMode="auto">
            <a:xfrm>
              <a:off x="4769121" y="3426351"/>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8" name="3,3,2"/>
            <p:cNvSpPr/>
            <p:nvPr>
              <p:custDataLst>
                <p:tags r:id="rId42"/>
              </p:custDataLst>
            </p:nvPr>
          </p:nvSpPr>
          <p:spPr bwMode="auto">
            <a:xfrm>
              <a:off x="5370558" y="3426351"/>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3" name="1,4,4"/>
            <p:cNvSpPr/>
            <p:nvPr>
              <p:custDataLst>
                <p:tags r:id="rId43"/>
              </p:custDataLst>
            </p:nvPr>
          </p:nvSpPr>
          <p:spPr bwMode="auto">
            <a:xfrm>
              <a:off x="4610531" y="2344611"/>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4" name="2,4,4"/>
            <p:cNvSpPr/>
            <p:nvPr>
              <p:custDataLst>
                <p:tags r:id="rId44"/>
              </p:custDataLst>
            </p:nvPr>
          </p:nvSpPr>
          <p:spPr bwMode="auto">
            <a:xfrm>
              <a:off x="5203263" y="2344611"/>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25" name="3,4,4"/>
            <p:cNvSpPr/>
            <p:nvPr>
              <p:custDataLst>
                <p:tags r:id="rId45"/>
              </p:custDataLst>
            </p:nvPr>
          </p:nvSpPr>
          <p:spPr bwMode="auto">
            <a:xfrm>
              <a:off x="5826286" y="2344611"/>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6" name="1,4,3"/>
            <p:cNvSpPr/>
            <p:nvPr>
              <p:custDataLst>
                <p:tags r:id="rId46"/>
              </p:custDataLst>
            </p:nvPr>
          </p:nvSpPr>
          <p:spPr bwMode="auto">
            <a:xfrm>
              <a:off x="4394507" y="2566044"/>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7" name="2,4,3"/>
            <p:cNvSpPr/>
            <p:nvPr>
              <p:custDataLst>
                <p:tags r:id="rId47"/>
              </p:custDataLst>
            </p:nvPr>
          </p:nvSpPr>
          <p:spPr bwMode="auto">
            <a:xfrm>
              <a:off x="4977714" y="2566044"/>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28" name="3,4,3"/>
            <p:cNvSpPr/>
            <p:nvPr>
              <p:custDataLst>
                <p:tags r:id="rId48"/>
              </p:custDataLst>
            </p:nvPr>
          </p:nvSpPr>
          <p:spPr bwMode="auto">
            <a:xfrm>
              <a:off x="5597319" y="2566044"/>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9" name="1,4,2"/>
            <p:cNvSpPr/>
            <p:nvPr>
              <p:custDataLst>
                <p:tags r:id="rId49"/>
              </p:custDataLst>
            </p:nvPr>
          </p:nvSpPr>
          <p:spPr bwMode="auto">
            <a:xfrm>
              <a:off x="4176102" y="2788753"/>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30" name="2,4,2"/>
            <p:cNvSpPr/>
            <p:nvPr>
              <p:custDataLst>
                <p:tags r:id="rId50"/>
              </p:custDataLst>
            </p:nvPr>
          </p:nvSpPr>
          <p:spPr bwMode="auto">
            <a:xfrm>
              <a:off x="4782018" y="2788753"/>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31" name="3,4,2"/>
            <p:cNvSpPr/>
            <p:nvPr>
              <p:custDataLst>
                <p:tags r:id="rId51"/>
              </p:custDataLst>
            </p:nvPr>
          </p:nvSpPr>
          <p:spPr bwMode="auto">
            <a:xfrm>
              <a:off x="5371261" y="2788753"/>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grpSp>
      <p:grpSp>
        <p:nvGrpSpPr>
          <p:cNvPr id="62" name="Group 61"/>
          <p:cNvGrpSpPr/>
          <p:nvPr/>
        </p:nvGrpSpPr>
        <p:grpSpPr>
          <a:xfrm>
            <a:off x="5004552" y="2698894"/>
            <a:ext cx="648990" cy="2534060"/>
            <a:chOff x="3925341" y="3022929"/>
            <a:chExt cx="648990" cy="2534060"/>
          </a:xfrm>
        </p:grpSpPr>
        <p:sp>
          <p:nvSpPr>
            <p:cNvPr id="5" name="1,1,1"/>
            <p:cNvSpPr/>
            <p:nvPr>
              <p:custDataLst>
                <p:tags r:id="rId12"/>
              </p:custDataLst>
            </p:nvPr>
          </p:nvSpPr>
          <p:spPr bwMode="auto">
            <a:xfrm>
              <a:off x="3926259" y="4908917"/>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7" name="1,2,1"/>
            <p:cNvSpPr/>
            <p:nvPr>
              <p:custDataLst>
                <p:tags r:id="rId13"/>
              </p:custDataLst>
            </p:nvPr>
          </p:nvSpPr>
          <p:spPr bwMode="auto">
            <a:xfrm>
              <a:off x="3925341" y="4300462"/>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19" name="1,3,1"/>
            <p:cNvSpPr/>
            <p:nvPr>
              <p:custDataLst>
                <p:tags r:id="rId14"/>
              </p:custDataLst>
            </p:nvPr>
          </p:nvSpPr>
          <p:spPr bwMode="auto">
            <a:xfrm>
              <a:off x="3926166" y="3664490"/>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32" name="1,4,1"/>
            <p:cNvSpPr/>
            <p:nvPr>
              <p:custDataLst>
                <p:tags r:id="rId15"/>
              </p:custDataLst>
            </p:nvPr>
          </p:nvSpPr>
          <p:spPr bwMode="auto">
            <a:xfrm>
              <a:off x="3926166" y="3022929"/>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grpSp>
      <p:grpSp>
        <p:nvGrpSpPr>
          <p:cNvPr id="63" name="Group 62"/>
          <p:cNvGrpSpPr/>
          <p:nvPr/>
        </p:nvGrpSpPr>
        <p:grpSpPr>
          <a:xfrm>
            <a:off x="5602870" y="2698894"/>
            <a:ext cx="1267042" cy="2534060"/>
            <a:chOff x="4523659" y="3022929"/>
            <a:chExt cx="1267042" cy="2534060"/>
          </a:xfrm>
        </p:grpSpPr>
        <p:sp>
          <p:nvSpPr>
            <p:cNvPr id="40" name="2,1,1"/>
            <p:cNvSpPr/>
            <p:nvPr>
              <p:custDataLst>
                <p:tags r:id="rId4"/>
              </p:custDataLst>
            </p:nvPr>
          </p:nvSpPr>
          <p:spPr bwMode="auto">
            <a:xfrm>
              <a:off x="4523994" y="4908917"/>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41" name="3,1,1"/>
            <p:cNvSpPr/>
            <p:nvPr>
              <p:custDataLst>
                <p:tags r:id="rId5"/>
              </p:custDataLst>
            </p:nvPr>
          </p:nvSpPr>
          <p:spPr bwMode="auto">
            <a:xfrm>
              <a:off x="5142629" y="4908917"/>
              <a:ext cx="648072" cy="648072"/>
            </a:xfrm>
            <a:prstGeom prst="cube">
              <a:avLst/>
            </a:prstGeom>
            <a:solidFill>
              <a:srgbClr val="002776"/>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08" name="2,2,1"/>
            <p:cNvSpPr/>
            <p:nvPr>
              <p:custDataLst>
                <p:tags r:id="rId6"/>
              </p:custDataLst>
            </p:nvPr>
          </p:nvSpPr>
          <p:spPr bwMode="auto">
            <a:xfrm>
              <a:off x="4523994" y="4298492"/>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09" name="3,2,1"/>
            <p:cNvSpPr/>
            <p:nvPr>
              <p:custDataLst>
                <p:tags r:id="rId7"/>
              </p:custDataLst>
            </p:nvPr>
          </p:nvSpPr>
          <p:spPr bwMode="auto">
            <a:xfrm>
              <a:off x="5142629" y="4300462"/>
              <a:ext cx="648072" cy="648072"/>
            </a:xfrm>
            <a:prstGeom prst="cube">
              <a:avLst/>
            </a:prstGeom>
            <a:solidFill>
              <a:srgbClr val="92D400"/>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20" name="2,3,1"/>
            <p:cNvSpPr/>
            <p:nvPr>
              <p:custDataLst>
                <p:tags r:id="rId8"/>
              </p:custDataLst>
            </p:nvPr>
          </p:nvSpPr>
          <p:spPr bwMode="auto">
            <a:xfrm>
              <a:off x="4523659" y="3664490"/>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21" name="3,3,1"/>
            <p:cNvSpPr/>
            <p:nvPr>
              <p:custDataLst>
                <p:tags r:id="rId9"/>
              </p:custDataLst>
            </p:nvPr>
          </p:nvSpPr>
          <p:spPr bwMode="auto">
            <a:xfrm>
              <a:off x="5142629" y="3664490"/>
              <a:ext cx="648072" cy="648072"/>
            </a:xfrm>
            <a:prstGeom prst="cube">
              <a:avLst/>
            </a:prstGeom>
            <a:solidFill>
              <a:srgbClr val="00A1D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sp>
          <p:nvSpPr>
            <p:cNvPr id="133" name="2,4,1"/>
            <p:cNvSpPr/>
            <p:nvPr>
              <p:custDataLst>
                <p:tags r:id="rId10"/>
              </p:custDataLst>
            </p:nvPr>
          </p:nvSpPr>
          <p:spPr bwMode="auto">
            <a:xfrm>
              <a:off x="4524237" y="3022929"/>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algn="ctr" eaLnBrk="0" fontAlgn="base" hangingPunct="0">
                <a:spcBef>
                  <a:spcPct val="50000"/>
                </a:spcBef>
                <a:spcAft>
                  <a:spcPct val="0"/>
                </a:spcAft>
              </a:pPr>
              <a:endParaRPr lang="nb-NO" sz="1200">
                <a:latin typeface="Arial" charset="0"/>
              </a:endParaRPr>
            </a:p>
          </p:txBody>
        </p:sp>
        <p:sp>
          <p:nvSpPr>
            <p:cNvPr id="134" name="3,4,1"/>
            <p:cNvSpPr/>
            <p:nvPr>
              <p:custDataLst>
                <p:tags r:id="rId11"/>
              </p:custDataLst>
            </p:nvPr>
          </p:nvSpPr>
          <p:spPr bwMode="auto">
            <a:xfrm>
              <a:off x="5142629" y="3022929"/>
              <a:ext cx="648072" cy="648072"/>
            </a:xfrm>
            <a:prstGeom prst="cube">
              <a:avLst/>
            </a:prstGeom>
            <a:solidFill>
              <a:srgbClr val="3C8A2E"/>
            </a:solidFill>
            <a:ln w="9525" cap="flat" cmpd="sng" algn="ctr">
              <a:solidFill>
                <a:schemeClr val="tx1"/>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endParaRPr lang="nb-NO"/>
            </a:p>
          </p:txBody>
        </p:sp>
      </p:grpSp>
      <p:graphicFrame>
        <p:nvGraphicFramePr>
          <p:cNvPr id="57" name="Table 56"/>
          <p:cNvGraphicFramePr>
            <a:graphicFrameLocks noGrp="1"/>
          </p:cNvGraphicFramePr>
          <p:nvPr>
            <p:extLst/>
          </p:nvPr>
        </p:nvGraphicFramePr>
        <p:xfrm>
          <a:off x="3160609" y="2788753"/>
          <a:ext cx="1719474" cy="2444200"/>
        </p:xfrm>
        <a:graphic>
          <a:graphicData uri="http://schemas.openxmlformats.org/drawingml/2006/table">
            <a:tbl>
              <a:tblPr>
                <a:tableStyleId>{5C22544A-7EE6-4342-B048-85BDC9FD1C3A}</a:tableStyleId>
              </a:tblPr>
              <a:tblGrid>
                <a:gridCol w="375091">
                  <a:extLst>
                    <a:ext uri="{9D8B030D-6E8A-4147-A177-3AD203B41FA5}">
                      <a16:colId xmlns:a16="http://schemas.microsoft.com/office/drawing/2014/main" val="20000"/>
                    </a:ext>
                  </a:extLst>
                </a:gridCol>
                <a:gridCol w="1344383">
                  <a:extLst>
                    <a:ext uri="{9D8B030D-6E8A-4147-A177-3AD203B41FA5}">
                      <a16:colId xmlns:a16="http://schemas.microsoft.com/office/drawing/2014/main" val="20001"/>
                    </a:ext>
                  </a:extLst>
                </a:gridCol>
              </a:tblGrid>
              <a:tr h="611050">
                <a:tc rowSpan="4">
                  <a:txBody>
                    <a:bodyPr/>
                    <a:lstStyle/>
                    <a:p>
                      <a:pPr algn="ctr"/>
                      <a:r>
                        <a:rPr lang="nb-NO" sz="1100" dirty="0" smtClean="0"/>
                        <a:t>Nivå på samhandling</a:t>
                      </a:r>
                      <a:endParaRPr lang="nb-NO" sz="1100" dirty="0"/>
                    </a:p>
                  </a:txBody>
                  <a:tcPr vert="vert270"/>
                </a:tc>
                <a:tc>
                  <a:txBody>
                    <a:bodyPr/>
                    <a:lstStyle/>
                    <a:p>
                      <a:pPr algn="r"/>
                      <a:r>
                        <a:rPr lang="nb-NO" sz="1100" dirty="0" smtClean="0"/>
                        <a:t>Inter-organisasjon</a:t>
                      </a:r>
                      <a:endParaRPr lang="nb-NO" sz="1100" dirty="0"/>
                    </a:p>
                  </a:txBody>
                  <a:tcPr anchor="ctr"/>
                </a:tc>
                <a:extLst>
                  <a:ext uri="{0D108BD9-81ED-4DB2-BD59-A6C34878D82A}">
                    <a16:rowId xmlns:a16="http://schemas.microsoft.com/office/drawing/2014/main" val="10000"/>
                  </a:ext>
                </a:extLst>
              </a:tr>
              <a:tr h="611050">
                <a:tc vMerge="1">
                  <a:txBody>
                    <a:bodyPr/>
                    <a:lstStyle/>
                    <a:p>
                      <a:endParaRPr lang="nb-NO"/>
                    </a:p>
                  </a:txBody>
                  <a:tcPr/>
                </a:tc>
                <a:tc>
                  <a:txBody>
                    <a:bodyPr/>
                    <a:lstStyle/>
                    <a:p>
                      <a:pPr algn="r"/>
                      <a:r>
                        <a:rPr lang="nb-NO" sz="1100" smtClean="0"/>
                        <a:t>Organisasjon</a:t>
                      </a:r>
                      <a:endParaRPr lang="nb-NO" sz="1100"/>
                    </a:p>
                  </a:txBody>
                  <a:tcPr anchor="ctr"/>
                </a:tc>
                <a:extLst>
                  <a:ext uri="{0D108BD9-81ED-4DB2-BD59-A6C34878D82A}">
                    <a16:rowId xmlns:a16="http://schemas.microsoft.com/office/drawing/2014/main" val="10001"/>
                  </a:ext>
                </a:extLst>
              </a:tr>
              <a:tr h="611050">
                <a:tc vMerge="1">
                  <a:txBody>
                    <a:bodyPr/>
                    <a:lstStyle/>
                    <a:p>
                      <a:endParaRPr lang="nb-NO"/>
                    </a:p>
                  </a:txBody>
                  <a:tcPr/>
                </a:tc>
                <a:tc>
                  <a:txBody>
                    <a:bodyPr/>
                    <a:lstStyle/>
                    <a:p>
                      <a:pPr algn="r"/>
                      <a:r>
                        <a:rPr lang="nb-NO" sz="1100" dirty="0" smtClean="0"/>
                        <a:t>Gruppe</a:t>
                      </a:r>
                      <a:endParaRPr lang="nb-NO" sz="1100" dirty="0"/>
                    </a:p>
                  </a:txBody>
                  <a:tcPr anchor="ctr"/>
                </a:tc>
                <a:extLst>
                  <a:ext uri="{0D108BD9-81ED-4DB2-BD59-A6C34878D82A}">
                    <a16:rowId xmlns:a16="http://schemas.microsoft.com/office/drawing/2014/main" val="10002"/>
                  </a:ext>
                </a:extLst>
              </a:tr>
              <a:tr h="611050">
                <a:tc vMerge="1">
                  <a:txBody>
                    <a:bodyPr/>
                    <a:lstStyle/>
                    <a:p>
                      <a:endParaRPr lang="nb-NO"/>
                    </a:p>
                  </a:txBody>
                  <a:tcPr/>
                </a:tc>
                <a:tc>
                  <a:txBody>
                    <a:bodyPr/>
                    <a:lstStyle/>
                    <a:p>
                      <a:pPr algn="r"/>
                      <a:r>
                        <a:rPr lang="nb-NO" sz="1100" dirty="0" smtClean="0"/>
                        <a:t>1:1</a:t>
                      </a:r>
                      <a:endParaRPr lang="nb-NO" sz="1100" dirty="0"/>
                    </a:p>
                  </a:txBody>
                  <a:tcPr anchor="ctr"/>
                </a:tc>
                <a:extLst>
                  <a:ext uri="{0D108BD9-81ED-4DB2-BD59-A6C34878D82A}">
                    <a16:rowId xmlns:a16="http://schemas.microsoft.com/office/drawing/2014/main" val="10003"/>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28107378"/>
              </p:ext>
            </p:extLst>
          </p:nvPr>
        </p:nvGraphicFramePr>
        <p:xfrm>
          <a:off x="7135796" y="4220244"/>
          <a:ext cx="3008087" cy="1044960"/>
        </p:xfrm>
        <a:graphic>
          <a:graphicData uri="http://schemas.openxmlformats.org/drawingml/2006/table">
            <a:tbl>
              <a:tblPr>
                <a:tableStyleId>{5C22544A-7EE6-4342-B048-85BDC9FD1C3A}</a:tableStyleId>
              </a:tblPr>
              <a:tblGrid>
                <a:gridCol w="293360">
                  <a:extLst>
                    <a:ext uri="{9D8B030D-6E8A-4147-A177-3AD203B41FA5}">
                      <a16:colId xmlns:a16="http://schemas.microsoft.com/office/drawing/2014/main" val="20000"/>
                    </a:ext>
                  </a:extLst>
                </a:gridCol>
                <a:gridCol w="315112">
                  <a:extLst>
                    <a:ext uri="{9D8B030D-6E8A-4147-A177-3AD203B41FA5}">
                      <a16:colId xmlns:a16="http://schemas.microsoft.com/office/drawing/2014/main" val="20001"/>
                    </a:ext>
                  </a:extLst>
                </a:gridCol>
                <a:gridCol w="308407">
                  <a:extLst>
                    <a:ext uri="{9D8B030D-6E8A-4147-A177-3AD203B41FA5}">
                      <a16:colId xmlns:a16="http://schemas.microsoft.com/office/drawing/2014/main" val="20002"/>
                    </a:ext>
                  </a:extLst>
                </a:gridCol>
                <a:gridCol w="1399105">
                  <a:extLst>
                    <a:ext uri="{9D8B030D-6E8A-4147-A177-3AD203B41FA5}">
                      <a16:colId xmlns:a16="http://schemas.microsoft.com/office/drawing/2014/main" val="20003"/>
                    </a:ext>
                  </a:extLst>
                </a:gridCol>
                <a:gridCol w="692103">
                  <a:extLst>
                    <a:ext uri="{9D8B030D-6E8A-4147-A177-3AD203B41FA5}">
                      <a16:colId xmlns:a16="http://schemas.microsoft.com/office/drawing/2014/main" val="20004"/>
                    </a:ext>
                  </a:extLst>
                </a:gridCol>
              </a:tblGrid>
              <a:tr h="261240">
                <a:tc>
                  <a:txBody>
                    <a:bodyPr/>
                    <a:lstStyle/>
                    <a:p>
                      <a:endParaRPr lang="nb-NO"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b-NO" sz="11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b-NO" sz="11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95374" rtl="0" eaLnBrk="1" fontAlgn="auto" latinLnBrk="0" hangingPunct="1">
                        <a:lnSpc>
                          <a:spcPct val="100000"/>
                        </a:lnSpc>
                        <a:spcBef>
                          <a:spcPts val="0"/>
                        </a:spcBef>
                        <a:spcAft>
                          <a:spcPts val="0"/>
                        </a:spcAft>
                        <a:buClrTx/>
                        <a:buSzTx/>
                        <a:buFontTx/>
                        <a:buNone/>
                        <a:tabLst/>
                        <a:defRPr/>
                      </a:pPr>
                      <a:r>
                        <a:rPr lang="nb-NO" sz="1100" dirty="0" smtClean="0"/>
                        <a:t>Kultur/språk/atferd</a:t>
                      </a:r>
                    </a:p>
                  </a:txBody>
                  <a:tcPr marL="36000" marR="36000" marT="46800" marB="46800" anchor="ctr">
                    <a:lnL w="12700" cmpd="sng">
                      <a:noFill/>
                    </a:lnL>
                  </a:tcPr>
                </a:tc>
                <a:tc rowSpan="4">
                  <a:txBody>
                    <a:bodyPr/>
                    <a:lstStyle/>
                    <a:p>
                      <a:pPr algn="ctr"/>
                      <a:r>
                        <a:rPr lang="nb-NO" sz="1100" dirty="0" smtClean="0"/>
                        <a:t>Tilrettelegge for samhandling</a:t>
                      </a:r>
                      <a:endParaRPr lang="nb-NO" sz="1100" dirty="0"/>
                    </a:p>
                  </a:txBody>
                  <a:tcPr vert="vert" anchor="ctr"/>
                </a:tc>
                <a:extLst>
                  <a:ext uri="{0D108BD9-81ED-4DB2-BD59-A6C34878D82A}">
                    <a16:rowId xmlns:a16="http://schemas.microsoft.com/office/drawing/2014/main" val="10000"/>
                  </a:ext>
                </a:extLst>
              </a:tr>
              <a:tr h="261240">
                <a:tc>
                  <a:txBody>
                    <a:bodyPr/>
                    <a:lstStyle/>
                    <a:p>
                      <a:endParaRPr lang="nb-NO" sz="11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b-NO" sz="11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r>
                        <a:rPr lang="nb-NO" sz="1100" dirty="0" smtClean="0"/>
                        <a:t>Struktur og leiing</a:t>
                      </a:r>
                      <a:endParaRPr lang="nb-NO" sz="1100" dirty="0"/>
                    </a:p>
                  </a:txBody>
                  <a:tcPr marL="36000" marR="36000" marT="46800" marB="46800" anchor="ctr">
                    <a:lnL w="12700" cmpd="sng">
                      <a:noFill/>
                    </a:lnL>
                    <a:lnT w="12700" cmpd="sng">
                      <a:noFill/>
                    </a:lnT>
                  </a:tcPr>
                </a:tc>
                <a:tc hMerge="1">
                  <a:txBody>
                    <a:bodyPr/>
                    <a:lstStyle/>
                    <a:p>
                      <a:endParaRPr lang="nb-NO" sz="1100"/>
                    </a:p>
                  </a:txBody>
                  <a:tcPr/>
                </a:tc>
                <a:tc vMerge="1">
                  <a:txBody>
                    <a:bodyPr/>
                    <a:lstStyle/>
                    <a:p>
                      <a:endParaRPr lang="nb-NO" sz="1100"/>
                    </a:p>
                  </a:txBody>
                  <a:tcPr/>
                </a:tc>
                <a:extLst>
                  <a:ext uri="{0D108BD9-81ED-4DB2-BD59-A6C34878D82A}">
                    <a16:rowId xmlns:a16="http://schemas.microsoft.com/office/drawing/2014/main" val="10001"/>
                  </a:ext>
                </a:extLst>
              </a:tr>
              <a:tr h="261240">
                <a:tc>
                  <a:txBody>
                    <a:bodyPr/>
                    <a:lstStyle/>
                    <a:p>
                      <a:endParaRPr lang="nb-NO" sz="11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a:r>
                        <a:rPr lang="nb-NO" sz="1100" dirty="0" smtClean="0"/>
                        <a:t>Teknologi og system</a:t>
                      </a:r>
                      <a:endParaRPr lang="nb-NO" sz="1100" dirty="0"/>
                    </a:p>
                  </a:txBody>
                  <a:tcPr marL="36000" marR="36000" marT="46800" marB="46800" anchor="ctr">
                    <a:lnL w="12700" cmpd="sng">
                      <a:noFill/>
                    </a:lnL>
                    <a:lnT w="12700" cmpd="sng">
                      <a:noFill/>
                    </a:lnT>
                  </a:tcPr>
                </a:tc>
                <a:tc hMerge="1">
                  <a:txBody>
                    <a:bodyPr/>
                    <a:lstStyle/>
                    <a:p>
                      <a:endParaRPr lang="nb-NO" sz="1100"/>
                    </a:p>
                  </a:txBody>
                  <a:tcPr/>
                </a:tc>
                <a:tc hMerge="1">
                  <a:txBody>
                    <a:bodyPr/>
                    <a:lstStyle/>
                    <a:p>
                      <a:endParaRPr lang="nb-NO" sz="1100"/>
                    </a:p>
                  </a:txBody>
                  <a:tcPr/>
                </a:tc>
                <a:tc vMerge="1">
                  <a:txBody>
                    <a:bodyPr/>
                    <a:lstStyle/>
                    <a:p>
                      <a:endParaRPr lang="nb-NO" sz="1100"/>
                    </a:p>
                  </a:txBody>
                  <a:tcPr/>
                </a:tc>
                <a:extLst>
                  <a:ext uri="{0D108BD9-81ED-4DB2-BD59-A6C34878D82A}">
                    <a16:rowId xmlns:a16="http://schemas.microsoft.com/office/drawing/2014/main" val="10002"/>
                  </a:ext>
                </a:extLst>
              </a:tr>
              <a:tr h="261240">
                <a:tc gridSpan="4">
                  <a:txBody>
                    <a:bodyPr/>
                    <a:lstStyle/>
                    <a:p>
                      <a:pPr algn="l"/>
                      <a:r>
                        <a:rPr lang="nb-NO" sz="1100" dirty="0" smtClean="0"/>
                        <a:t>Fysisk</a:t>
                      </a:r>
                      <a:r>
                        <a:rPr lang="nb-NO" sz="1100" baseline="0" dirty="0" smtClean="0"/>
                        <a:t> struktur  (bygg/rom)</a:t>
                      </a:r>
                      <a:endParaRPr lang="nb-NO" sz="1100" dirty="0"/>
                    </a:p>
                  </a:txBody>
                  <a:tcPr marL="36000" marR="36000" marT="46800" marB="46800" anchor="ctr">
                    <a:lnT w="12700" cmpd="sng">
                      <a:noFill/>
                    </a:lnT>
                  </a:tcPr>
                </a:tc>
                <a:tc hMerge="1">
                  <a:txBody>
                    <a:bodyPr/>
                    <a:lstStyle/>
                    <a:p>
                      <a:endParaRPr lang="nb-NO" sz="1100"/>
                    </a:p>
                  </a:txBody>
                  <a:tcPr/>
                </a:tc>
                <a:tc hMerge="1">
                  <a:txBody>
                    <a:bodyPr/>
                    <a:lstStyle/>
                    <a:p>
                      <a:endParaRPr lang="nb-NO" sz="1100"/>
                    </a:p>
                  </a:txBody>
                  <a:tcPr/>
                </a:tc>
                <a:tc hMerge="1">
                  <a:txBody>
                    <a:bodyPr/>
                    <a:lstStyle/>
                    <a:p>
                      <a:endParaRPr lang="nb-NO" sz="1100"/>
                    </a:p>
                  </a:txBody>
                  <a:tcPr/>
                </a:tc>
                <a:tc vMerge="1">
                  <a:txBody>
                    <a:bodyPr/>
                    <a:lstStyle/>
                    <a:p>
                      <a:endParaRPr lang="nb-NO" sz="1100"/>
                    </a:p>
                  </a:txBody>
                  <a:tcPr/>
                </a:tc>
                <a:extLst>
                  <a:ext uri="{0D108BD9-81ED-4DB2-BD59-A6C34878D82A}">
                    <a16:rowId xmlns:a16="http://schemas.microsoft.com/office/drawing/2014/main" val="10003"/>
                  </a:ext>
                </a:extLst>
              </a:tr>
            </a:tbl>
          </a:graphicData>
        </a:graphic>
      </p:graphicFrame>
      <p:graphicFrame>
        <p:nvGraphicFramePr>
          <p:cNvPr id="164" name="Table 163"/>
          <p:cNvGraphicFramePr>
            <a:graphicFrameLocks noGrp="1"/>
          </p:cNvGraphicFramePr>
          <p:nvPr>
            <p:extLst>
              <p:ext uri="{D42A27DB-BD31-4B8C-83A1-F6EECF244321}">
                <p14:modId xmlns:p14="http://schemas.microsoft.com/office/powerpoint/2010/main" val="3329456764"/>
              </p:ext>
            </p:extLst>
          </p:nvPr>
        </p:nvGraphicFramePr>
        <p:xfrm>
          <a:off x="4546077" y="5341787"/>
          <a:ext cx="2552468" cy="752916"/>
        </p:xfrm>
        <a:graphic>
          <a:graphicData uri="http://schemas.openxmlformats.org/drawingml/2006/table">
            <a:tbl>
              <a:tblPr>
                <a:tableStyleId>{5C22544A-7EE6-4342-B048-85BDC9FD1C3A}</a:tableStyleId>
              </a:tblPr>
              <a:tblGrid>
                <a:gridCol w="894726">
                  <a:extLst>
                    <a:ext uri="{9D8B030D-6E8A-4147-A177-3AD203B41FA5}">
                      <a16:colId xmlns:a16="http://schemas.microsoft.com/office/drawing/2014/main" val="20000"/>
                    </a:ext>
                  </a:extLst>
                </a:gridCol>
                <a:gridCol w="779497">
                  <a:extLst>
                    <a:ext uri="{9D8B030D-6E8A-4147-A177-3AD203B41FA5}">
                      <a16:colId xmlns:a16="http://schemas.microsoft.com/office/drawing/2014/main" val="20001"/>
                    </a:ext>
                  </a:extLst>
                </a:gridCol>
                <a:gridCol w="878245">
                  <a:extLst>
                    <a:ext uri="{9D8B030D-6E8A-4147-A177-3AD203B41FA5}">
                      <a16:colId xmlns:a16="http://schemas.microsoft.com/office/drawing/2014/main" val="20002"/>
                    </a:ext>
                  </a:extLst>
                </a:gridCol>
              </a:tblGrid>
              <a:tr h="324036">
                <a:tc>
                  <a:txBody>
                    <a:bodyPr/>
                    <a:lstStyle/>
                    <a:p>
                      <a:pPr marL="0" marR="0" indent="0" algn="ctr" defTabSz="995374" rtl="0" eaLnBrk="1" fontAlgn="auto" latinLnBrk="0" hangingPunct="1">
                        <a:lnSpc>
                          <a:spcPct val="100000"/>
                        </a:lnSpc>
                        <a:spcBef>
                          <a:spcPts val="0"/>
                        </a:spcBef>
                        <a:spcAft>
                          <a:spcPts val="0"/>
                        </a:spcAft>
                        <a:buClrTx/>
                        <a:buSzTx/>
                        <a:buFontTx/>
                        <a:buNone/>
                        <a:tabLst/>
                        <a:defRPr/>
                      </a:pPr>
                      <a:r>
                        <a:rPr lang="nb-NO" sz="1000" dirty="0" smtClean="0"/>
                        <a:t>Skape</a:t>
                      </a:r>
                    </a:p>
                  </a:txBody>
                  <a:tcPr marL="54000" marR="54000" marT="46800" marB="46800" anchor="ctr"/>
                </a:tc>
                <a:tc>
                  <a:txBody>
                    <a:bodyPr/>
                    <a:lstStyle/>
                    <a:p>
                      <a:pPr marL="0" marR="0" indent="0" algn="ctr" defTabSz="995374" rtl="0" eaLnBrk="1" fontAlgn="auto" latinLnBrk="0" hangingPunct="1">
                        <a:lnSpc>
                          <a:spcPct val="100000"/>
                        </a:lnSpc>
                        <a:spcBef>
                          <a:spcPts val="0"/>
                        </a:spcBef>
                        <a:spcAft>
                          <a:spcPts val="0"/>
                        </a:spcAft>
                        <a:buClrTx/>
                        <a:buSzTx/>
                        <a:buFontTx/>
                        <a:buNone/>
                        <a:tabLst/>
                        <a:defRPr/>
                      </a:pPr>
                      <a:r>
                        <a:rPr lang="nb-NO" sz="1000" dirty="0" smtClean="0"/>
                        <a:t>Dele</a:t>
                      </a:r>
                    </a:p>
                  </a:txBody>
                  <a:tcPr marL="54000" marR="54000" marT="46800" marB="46800" anchor="ctr"/>
                </a:tc>
                <a:tc>
                  <a:txBody>
                    <a:bodyPr/>
                    <a:lstStyle/>
                    <a:p>
                      <a:pPr algn="ctr"/>
                      <a:r>
                        <a:rPr lang="nb-NO" sz="1000" dirty="0" smtClean="0"/>
                        <a:t>Bruke</a:t>
                      </a:r>
                      <a:endParaRPr lang="nb-NO" sz="1000" dirty="0"/>
                    </a:p>
                  </a:txBody>
                  <a:tcPr marL="54000" marR="54000" marT="46800" marB="46800" anchor="ctr"/>
                </a:tc>
                <a:extLst>
                  <a:ext uri="{0D108BD9-81ED-4DB2-BD59-A6C34878D82A}">
                    <a16:rowId xmlns:a16="http://schemas.microsoft.com/office/drawing/2014/main" val="10000"/>
                  </a:ext>
                </a:extLst>
              </a:tr>
              <a:tr h="4253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100" dirty="0" smtClean="0"/>
                        <a:t>Hensikten med samhandling er </a:t>
                      </a:r>
                    </a:p>
                    <a:p>
                      <a:pPr marL="0" marR="0" indent="0" algn="ctr" defTabSz="914400" rtl="0" eaLnBrk="1" fontAlgn="auto" latinLnBrk="0" hangingPunct="1">
                        <a:lnSpc>
                          <a:spcPct val="100000"/>
                        </a:lnSpc>
                        <a:spcBef>
                          <a:spcPts val="0"/>
                        </a:spcBef>
                        <a:spcAft>
                          <a:spcPts val="0"/>
                        </a:spcAft>
                        <a:buClrTx/>
                        <a:buSzTx/>
                        <a:buFontTx/>
                        <a:buNone/>
                        <a:tabLst/>
                        <a:defRPr/>
                      </a:pPr>
                      <a:r>
                        <a:rPr lang="nb-NO" sz="1100" dirty="0" err="1" smtClean="0"/>
                        <a:t>betra</a:t>
                      </a:r>
                      <a:r>
                        <a:rPr lang="nb-NO" sz="1100" dirty="0" smtClean="0"/>
                        <a:t> handling</a:t>
                      </a:r>
                    </a:p>
                  </a:txBody>
                  <a:tcPr marL="54000" marR="54000" marT="46800" marB="46800" anchor="ctr"/>
                </a:tc>
                <a:tc hMerge="1">
                  <a:txBody>
                    <a:bodyPr/>
                    <a:lstStyle/>
                    <a:p>
                      <a:pPr algn="ctr"/>
                      <a:endParaRPr lang="nb-NO" sz="1100"/>
                    </a:p>
                  </a:txBody>
                  <a:tcPr marL="54000" marR="54000" marT="46800" marB="46800" anchor="ctr"/>
                </a:tc>
                <a:tc hMerge="1">
                  <a:txBody>
                    <a:bodyPr/>
                    <a:lstStyle/>
                    <a:p>
                      <a:pPr algn="ctr"/>
                      <a:endParaRPr lang="nb-NO" sz="1100"/>
                    </a:p>
                  </a:txBody>
                  <a:tcPr marL="54000" marR="54000" marT="46800" marB="46800" anchor="ctr"/>
                </a:tc>
                <a:extLst>
                  <a:ext uri="{0D108BD9-81ED-4DB2-BD59-A6C34878D82A}">
                    <a16:rowId xmlns:a16="http://schemas.microsoft.com/office/drawing/2014/main" val="10001"/>
                  </a:ext>
                </a:extLst>
              </a:tr>
            </a:tbl>
          </a:graphicData>
        </a:graphic>
      </p:graphicFrame>
      <p:sp>
        <p:nvSpPr>
          <p:cNvPr id="60" name="TextBox 59"/>
          <p:cNvSpPr txBox="1"/>
          <p:nvPr/>
        </p:nvSpPr>
        <p:spPr>
          <a:xfrm>
            <a:off x="2153880" y="1119408"/>
            <a:ext cx="6997491" cy="307777"/>
          </a:xfrm>
          <a:prstGeom prst="rect">
            <a:avLst/>
          </a:prstGeom>
          <a:noFill/>
        </p:spPr>
        <p:txBody>
          <a:bodyPr wrap="square" rtlCol="0">
            <a:spAutoFit/>
          </a:bodyPr>
          <a:lstStyle/>
          <a:p>
            <a:pPr marL="171450" indent="-171450">
              <a:buFont typeface="Arial" pitchFamily="34" charset="0"/>
              <a:buChar char="•"/>
            </a:pPr>
            <a:r>
              <a:rPr lang="nb-NO" sz="1400" dirty="0"/>
              <a:t>Mellom </a:t>
            </a:r>
            <a:r>
              <a:rPr lang="nb-NO" sz="1400" dirty="0" smtClean="0"/>
              <a:t>kva nivå </a:t>
            </a:r>
            <a:r>
              <a:rPr lang="nb-NO" sz="1400" dirty="0" err="1" smtClean="0"/>
              <a:t>innan</a:t>
            </a:r>
            <a:r>
              <a:rPr lang="nb-NO" sz="1400" dirty="0" smtClean="0"/>
              <a:t> </a:t>
            </a:r>
            <a:r>
              <a:rPr lang="nb-NO" sz="1400" dirty="0"/>
              <a:t>og mellom </a:t>
            </a:r>
            <a:r>
              <a:rPr lang="nb-NO" sz="1400" dirty="0" err="1" smtClean="0"/>
              <a:t>organisasjonar</a:t>
            </a:r>
            <a:r>
              <a:rPr lang="nb-NO" sz="1400" dirty="0" smtClean="0"/>
              <a:t> </a:t>
            </a:r>
            <a:r>
              <a:rPr lang="nb-NO" sz="1400" dirty="0" err="1" smtClean="0"/>
              <a:t>ønskjer</a:t>
            </a:r>
            <a:r>
              <a:rPr lang="nb-NO" sz="1400" dirty="0" smtClean="0"/>
              <a:t> </a:t>
            </a:r>
            <a:r>
              <a:rPr lang="nb-NO" sz="1400" dirty="0"/>
              <a:t>vi samhandling?</a:t>
            </a:r>
          </a:p>
        </p:txBody>
      </p:sp>
      <p:sp>
        <p:nvSpPr>
          <p:cNvPr id="175" name="TextBox 174"/>
          <p:cNvSpPr txBox="1"/>
          <p:nvPr/>
        </p:nvSpPr>
        <p:spPr>
          <a:xfrm>
            <a:off x="1608672" y="841154"/>
            <a:ext cx="6935600" cy="307777"/>
          </a:xfrm>
          <a:prstGeom prst="rect">
            <a:avLst/>
          </a:prstGeom>
          <a:noFill/>
        </p:spPr>
        <p:txBody>
          <a:bodyPr wrap="square" rtlCol="0">
            <a:spAutoFit/>
          </a:bodyPr>
          <a:lstStyle/>
          <a:p>
            <a:pPr algn="l"/>
            <a:r>
              <a:rPr lang="nb-NO" sz="1400" b="1" dirty="0"/>
              <a:t>God samhandling </a:t>
            </a:r>
            <a:r>
              <a:rPr lang="nb-NO" sz="1400" b="1" dirty="0" smtClean="0"/>
              <a:t>krev ei </a:t>
            </a:r>
            <a:r>
              <a:rPr lang="nb-NO" sz="1400" b="1" dirty="0" err="1" smtClean="0"/>
              <a:t>heilskapleg</a:t>
            </a:r>
            <a:r>
              <a:rPr lang="nb-NO" sz="1400" b="1" dirty="0" smtClean="0"/>
              <a:t> tilnærming </a:t>
            </a:r>
            <a:r>
              <a:rPr lang="nb-NO" sz="1400" b="1" dirty="0"/>
              <a:t>langs tre </a:t>
            </a:r>
            <a:r>
              <a:rPr lang="nb-NO" sz="1400" b="1" dirty="0" err="1" smtClean="0"/>
              <a:t>aksar</a:t>
            </a:r>
            <a:endParaRPr lang="nb-NO" sz="1400" b="1" dirty="0"/>
          </a:p>
        </p:txBody>
      </p:sp>
      <p:sp>
        <p:nvSpPr>
          <p:cNvPr id="176" name="TextBox 175"/>
          <p:cNvSpPr txBox="1"/>
          <p:nvPr/>
        </p:nvSpPr>
        <p:spPr>
          <a:xfrm>
            <a:off x="2153879" y="1376607"/>
            <a:ext cx="5231379" cy="307777"/>
          </a:xfrm>
          <a:prstGeom prst="rect">
            <a:avLst/>
          </a:prstGeom>
          <a:noFill/>
        </p:spPr>
        <p:txBody>
          <a:bodyPr wrap="square" rtlCol="0">
            <a:spAutoFit/>
          </a:bodyPr>
          <a:lstStyle/>
          <a:p>
            <a:pPr marL="171450" indent="-171450">
              <a:buFont typeface="Arial" pitchFamily="34" charset="0"/>
              <a:buChar char="•"/>
            </a:pPr>
            <a:r>
              <a:rPr lang="nb-NO" sz="1400" dirty="0" smtClean="0"/>
              <a:t>Kva </a:t>
            </a:r>
            <a:r>
              <a:rPr lang="nb-NO" sz="1400" dirty="0"/>
              <a:t>er hensikten med samhandlingsaktiviteten?</a:t>
            </a:r>
          </a:p>
        </p:txBody>
      </p:sp>
      <p:sp>
        <p:nvSpPr>
          <p:cNvPr id="177" name="TextBox 176"/>
          <p:cNvSpPr txBox="1"/>
          <p:nvPr/>
        </p:nvSpPr>
        <p:spPr>
          <a:xfrm>
            <a:off x="2153878" y="1655758"/>
            <a:ext cx="5514476" cy="307777"/>
          </a:xfrm>
          <a:prstGeom prst="rect">
            <a:avLst/>
          </a:prstGeom>
          <a:noFill/>
        </p:spPr>
        <p:txBody>
          <a:bodyPr wrap="square" rtlCol="0">
            <a:spAutoFit/>
          </a:bodyPr>
          <a:lstStyle/>
          <a:p>
            <a:pPr marL="171450" indent="-171450">
              <a:buFont typeface="Arial" pitchFamily="34" charset="0"/>
              <a:buChar char="•"/>
            </a:pPr>
            <a:r>
              <a:rPr lang="nb-NO" sz="1400" dirty="0" smtClean="0"/>
              <a:t>Kva element </a:t>
            </a:r>
            <a:r>
              <a:rPr lang="nb-NO" sz="1400" dirty="0"/>
              <a:t>må </a:t>
            </a:r>
            <a:r>
              <a:rPr lang="nb-NO" sz="1400" dirty="0" err="1" smtClean="0"/>
              <a:t>tilretteleggast</a:t>
            </a:r>
            <a:r>
              <a:rPr lang="nb-NO" sz="1400" dirty="0" smtClean="0"/>
              <a:t> </a:t>
            </a:r>
            <a:r>
              <a:rPr lang="nb-NO" sz="1400" dirty="0"/>
              <a:t>for å sikre samhandling?</a:t>
            </a:r>
          </a:p>
        </p:txBody>
      </p:sp>
    </p:spTree>
    <p:extLst>
      <p:ext uri="{BB962C8B-B14F-4D97-AF65-F5344CB8AC3E}">
        <p14:creationId xmlns:p14="http://schemas.microsoft.com/office/powerpoint/2010/main" val="38895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anim calcmode="lin" valueType="num">
                                      <p:cBhvr additive="base">
                                        <p:cTn id="29" dur="500" fill="hold"/>
                                        <p:tgtEl>
                                          <p:spTgt spid="164"/>
                                        </p:tgtEl>
                                        <p:attrNameLst>
                                          <p:attrName>ppt_x</p:attrName>
                                        </p:attrNameLst>
                                      </p:cBhvr>
                                      <p:tavLst>
                                        <p:tav tm="0">
                                          <p:val>
                                            <p:strVal val="#ppt_x"/>
                                          </p:val>
                                        </p:tav>
                                        <p:tav tm="100000">
                                          <p:val>
                                            <p:strVal val="#ppt_x"/>
                                          </p:val>
                                        </p:tav>
                                      </p:tavLst>
                                    </p:anim>
                                    <p:anim calcmode="lin" valueType="num">
                                      <p:cBhvr additive="base">
                                        <p:cTn id="30"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76" grpId="0"/>
      <p:bldP spid="1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endParaRPr lang="nb-NO" dirty="0"/>
          </a:p>
        </p:txBody>
      </p:sp>
    </p:spTree>
    <p:extLst>
      <p:ext uri="{BB962C8B-B14F-4D97-AF65-F5344CB8AC3E}">
        <p14:creationId xmlns:p14="http://schemas.microsoft.com/office/powerpoint/2010/main" val="115433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Det er </a:t>
            </a:r>
            <a:r>
              <a:rPr lang="nb-NO" dirty="0" err="1" smtClean="0"/>
              <a:t>ikkje</a:t>
            </a:r>
            <a:r>
              <a:rPr lang="nb-NO" dirty="0" smtClean="0"/>
              <a:t> enkelt dette…</a:t>
            </a:r>
            <a:endParaRPr lang="nn-NO" dirty="0"/>
          </a:p>
        </p:txBody>
      </p:sp>
      <p:sp>
        <p:nvSpPr>
          <p:cNvPr id="8" name="Plassholder for innhold 7"/>
          <p:cNvSpPr>
            <a:spLocks noGrp="1"/>
          </p:cNvSpPr>
          <p:nvPr>
            <p:ph idx="1"/>
          </p:nvPr>
        </p:nvSpPr>
        <p:spPr/>
        <p:txBody>
          <a:bodyPr>
            <a:normAutofit lnSpcReduction="10000"/>
          </a:bodyPr>
          <a:lstStyle/>
          <a:p>
            <a:endParaRPr lang="nn-NO" dirty="0" smtClean="0"/>
          </a:p>
          <a:p>
            <a:pPr marL="0" indent="0">
              <a:buNone/>
            </a:pPr>
            <a:r>
              <a:rPr lang="en-US" dirty="0" smtClean="0"/>
              <a:t>1</a:t>
            </a:r>
            <a:r>
              <a:rPr lang="en-US" dirty="0"/>
              <a:t>. An integrated person will see what he likes, an alienated person will see what he dislikes. </a:t>
            </a:r>
          </a:p>
          <a:p>
            <a:pPr marL="0" indent="0">
              <a:buNone/>
            </a:pPr>
            <a:r>
              <a:rPr lang="en-US" dirty="0"/>
              <a:t>2. An integrated person will like what he sees, an alienated person will dislike what he sees.</a:t>
            </a:r>
          </a:p>
          <a:p>
            <a:pPr marL="0" indent="0">
              <a:buNone/>
            </a:pPr>
            <a:r>
              <a:rPr lang="en-US" dirty="0"/>
              <a:t>3. </a:t>
            </a:r>
            <a:r>
              <a:rPr lang="en-US" dirty="0" smtClean="0"/>
              <a:t>A </a:t>
            </a:r>
            <a:r>
              <a:rPr lang="en-US" dirty="0"/>
              <a:t>person will like what others he trusts like, and dislike what other he distrusts like</a:t>
            </a:r>
            <a:r>
              <a:rPr lang="en-US" dirty="0" smtClean="0"/>
              <a:t>.</a:t>
            </a:r>
          </a:p>
          <a:p>
            <a:pPr marL="3657600" lvl="8" indent="0">
              <a:buNone/>
            </a:pPr>
            <a:r>
              <a:rPr lang="en-US" sz="1400" dirty="0"/>
              <a:t>March, J. G., &amp; Olsen, Johan, P., The Uncertainty of the Past: Organizational Learning Under </a:t>
            </a:r>
            <a:r>
              <a:rPr lang="en-US" sz="1400" dirty="0" smtClean="0"/>
              <a:t>Ambiguity, </a:t>
            </a:r>
            <a:r>
              <a:rPr lang="en-US" sz="1400" i="1" dirty="0"/>
              <a:t>European Journal of Political Research</a:t>
            </a:r>
            <a:r>
              <a:rPr lang="en-US" sz="1400" dirty="0"/>
              <a:t>, 3 (1975) 147-171</a:t>
            </a:r>
            <a:r>
              <a:rPr lang="en-US" sz="1400" dirty="0" smtClean="0"/>
              <a:t>.</a:t>
            </a:r>
          </a:p>
          <a:p>
            <a:pPr marL="3657600" lvl="8" indent="0">
              <a:buNone/>
            </a:pPr>
            <a:r>
              <a:rPr lang="en-US" sz="1400" dirty="0"/>
              <a:t>	</a:t>
            </a:r>
            <a:endParaRPr lang="en-US" sz="1400" dirty="0" smtClean="0"/>
          </a:p>
          <a:p>
            <a:pPr marL="0" indent="0">
              <a:buNone/>
            </a:pPr>
            <a:r>
              <a:rPr lang="nn-NO" dirty="0" smtClean="0"/>
              <a:t>Fostervold og Bakke hevdar at det vi får er effektivitetstap og auka sjukefråvær </a:t>
            </a:r>
          </a:p>
          <a:p>
            <a:pPr lvl="1"/>
            <a:r>
              <a:rPr lang="nn-NO" dirty="0" smtClean="0">
                <a:hlinkClick r:id="rId2"/>
              </a:rPr>
              <a:t>artikkelen</a:t>
            </a:r>
            <a:r>
              <a:rPr lang="nn-NO" dirty="0" smtClean="0"/>
              <a:t> </a:t>
            </a:r>
            <a:r>
              <a:rPr lang="nn-NO" dirty="0"/>
              <a:t>om effektivitetstap </a:t>
            </a:r>
            <a:r>
              <a:rPr lang="nn-NO" dirty="0" smtClean="0"/>
              <a:t>Bakke </a:t>
            </a:r>
            <a:r>
              <a:rPr lang="nn-NO" dirty="0"/>
              <a:t>og Fostervold viser til kan ikkje </a:t>
            </a:r>
            <a:r>
              <a:rPr lang="nn-NO" dirty="0" smtClean="0"/>
              <a:t>takast </a:t>
            </a:r>
            <a:r>
              <a:rPr lang="nn-NO" dirty="0"/>
              <a:t>til inntekt for eit "cellekontor"-syn, men for eit langt meir samansett tilfang av </a:t>
            </a:r>
            <a:r>
              <a:rPr lang="nn-NO" dirty="0" err="1"/>
              <a:t>romtypar</a:t>
            </a:r>
            <a:r>
              <a:rPr lang="nn-NO" dirty="0"/>
              <a:t>, langt på veg det vi har omtala som </a:t>
            </a:r>
            <a:r>
              <a:rPr lang="nn-NO" dirty="0" smtClean="0"/>
              <a:t>ABW/ABA:</a:t>
            </a:r>
            <a:endParaRPr lang="nn-NO" dirty="0"/>
          </a:p>
          <a:p>
            <a:pPr lvl="1"/>
            <a:r>
              <a:rPr lang="en-US" i="1" dirty="0" smtClean="0"/>
              <a:t>“It </a:t>
            </a:r>
            <a:r>
              <a:rPr lang="en-US" i="1" dirty="0"/>
              <a:t>is clear that the use of traditional private offices as the sole option for focus  work is no longer practical. We suggest an approach to workplace design that addresses both collaboration and focus </a:t>
            </a:r>
            <a:r>
              <a:rPr lang="nn-NO" i="1" dirty="0" err="1" smtClean="0"/>
              <a:t>work</a:t>
            </a:r>
            <a:r>
              <a:rPr lang="nn-NO" i="1" dirty="0" smtClean="0"/>
              <a:t>». </a:t>
            </a:r>
            <a:endParaRPr lang="nn-NO" i="1" dirty="0"/>
          </a:p>
          <a:p>
            <a:pPr marL="3657600" lvl="8" indent="0">
              <a:buNone/>
            </a:pPr>
            <a:r>
              <a:rPr lang="nn-NO" sz="1400" dirty="0"/>
              <a:t>https://eu.haworth.com/docs/default-source/white-papers/designing-for-focus-work.pdf?sfvrsn=6</a:t>
            </a:r>
          </a:p>
          <a:p>
            <a:pPr marL="3657600" lvl="8" indent="0">
              <a:buNone/>
            </a:pPr>
            <a:r>
              <a:rPr lang="en-US" sz="1400" dirty="0"/>
              <a:t>	</a:t>
            </a:r>
          </a:p>
        </p:txBody>
      </p:sp>
    </p:spTree>
    <p:extLst>
      <p:ext uri="{BB962C8B-B14F-4D97-AF65-F5344CB8AC3E}">
        <p14:creationId xmlns:p14="http://schemas.microsoft.com/office/powerpoint/2010/main" val="525400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nSpc>
                <a:spcPct val="100000"/>
              </a:lnSpc>
            </a:pPr>
            <a:r>
              <a:rPr lang="nb-NO" dirty="0" smtClean="0"/>
              <a:t>Strategidokumentet - Våre mål og </a:t>
            </a:r>
            <a:r>
              <a:rPr lang="nb-NO" dirty="0" err="1" smtClean="0"/>
              <a:t>ambisjonar</a:t>
            </a:r>
            <a:endParaRPr lang="nb-NO" dirty="0"/>
          </a:p>
        </p:txBody>
      </p:sp>
      <p:sp>
        <p:nvSpPr>
          <p:cNvPr id="4" name="Plassholder for bunntekst 3"/>
          <p:cNvSpPr>
            <a:spLocks noGrp="1"/>
          </p:cNvSpPr>
          <p:nvPr>
            <p:ph type="ftr" sz="quarter" idx="10"/>
          </p:nvPr>
        </p:nvSpPr>
        <p:spPr>
          <a:xfrm>
            <a:off x="811950" y="6390930"/>
            <a:ext cx="5252673" cy="450000"/>
          </a:xfrm>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3</a:t>
            </a:fld>
            <a:endParaRPr lang="nb-NO" dirty="0"/>
          </a:p>
        </p:txBody>
      </p:sp>
      <p:sp>
        <p:nvSpPr>
          <p:cNvPr id="9" name="Plassholder for innhold 2"/>
          <p:cNvSpPr>
            <a:spLocks noGrp="1"/>
          </p:cNvSpPr>
          <p:nvPr>
            <p:ph idx="1"/>
          </p:nvPr>
        </p:nvSpPr>
        <p:spPr>
          <a:xfrm>
            <a:off x="811950" y="1347919"/>
            <a:ext cx="6705617" cy="4580691"/>
          </a:xfrm>
          <a:ln>
            <a:solidFill>
              <a:schemeClr val="accent3">
                <a:lumMod val="75000"/>
              </a:schemeClr>
            </a:solidFill>
          </a:ln>
        </p:spPr>
        <p:txBody>
          <a:bodyPr>
            <a:normAutofit/>
          </a:bodyPr>
          <a:lstStyle/>
          <a:p>
            <a:r>
              <a:rPr lang="nn-NO" b="1" dirty="0">
                <a:solidFill>
                  <a:schemeClr val="accent1">
                    <a:lumMod val="75000"/>
                  </a:schemeClr>
                </a:solidFill>
              </a:rPr>
              <a:t>Danne og </a:t>
            </a:r>
            <a:r>
              <a:rPr lang="nn-NO" b="1" dirty="0" smtClean="0">
                <a:solidFill>
                  <a:schemeClr val="accent1">
                    <a:lumMod val="75000"/>
                  </a:schemeClr>
                </a:solidFill>
              </a:rPr>
              <a:t>utdanne</a:t>
            </a:r>
          </a:p>
          <a:p>
            <a:pPr lvl="1"/>
            <a:r>
              <a:rPr lang="nn-NO" sz="1800" b="1" dirty="0"/>
              <a:t>kompetente</a:t>
            </a:r>
            <a:r>
              <a:rPr lang="nn-NO" sz="1600" dirty="0"/>
              <a:t> </a:t>
            </a:r>
            <a:r>
              <a:rPr lang="nn-NO" sz="1200" dirty="0"/>
              <a:t>kandidatar for </a:t>
            </a:r>
            <a:r>
              <a:rPr lang="nn-NO" sz="1200" dirty="0" smtClean="0"/>
              <a:t>arbeidslivet</a:t>
            </a:r>
          </a:p>
          <a:p>
            <a:pPr lvl="1"/>
            <a:r>
              <a:rPr lang="nn-NO" sz="1200" dirty="0"/>
              <a:t>ansvarlege pådrivarar for </a:t>
            </a:r>
            <a:r>
              <a:rPr lang="nn-NO" sz="1800" b="1" dirty="0"/>
              <a:t>nyskaping</a:t>
            </a:r>
            <a:r>
              <a:rPr lang="nn-NO" sz="1600" dirty="0"/>
              <a:t> </a:t>
            </a:r>
            <a:r>
              <a:rPr lang="nn-NO" sz="1200" dirty="0"/>
              <a:t>og </a:t>
            </a:r>
            <a:r>
              <a:rPr lang="nn-NO" sz="1200" dirty="0" smtClean="0"/>
              <a:t>berekraft</a:t>
            </a:r>
          </a:p>
          <a:p>
            <a:pPr lvl="1"/>
            <a:r>
              <a:rPr lang="nn-NO" sz="1200" dirty="0"/>
              <a:t>gode lærarar som nyttar framtidsretta, forskingsbaserte og</a:t>
            </a:r>
            <a:r>
              <a:rPr lang="nn-NO" sz="1600" dirty="0"/>
              <a:t> </a:t>
            </a:r>
            <a:r>
              <a:rPr lang="nn-NO" sz="1800" b="1" dirty="0"/>
              <a:t>varierte </a:t>
            </a:r>
            <a:r>
              <a:rPr lang="nn-NO" sz="1800" b="1" dirty="0" smtClean="0"/>
              <a:t>arbeidsformer</a:t>
            </a:r>
            <a:endParaRPr lang="nn-NO" sz="1600" b="1" dirty="0" smtClean="0"/>
          </a:p>
          <a:p>
            <a:r>
              <a:rPr lang="nn-NO" b="1" dirty="0">
                <a:solidFill>
                  <a:schemeClr val="accent1">
                    <a:lumMod val="75000"/>
                  </a:schemeClr>
                </a:solidFill>
              </a:rPr>
              <a:t>Forsking, utviklingsarbeid og innovasjon</a:t>
            </a:r>
            <a:r>
              <a:rPr lang="nn-NO" b="1" dirty="0"/>
              <a:t> </a:t>
            </a:r>
            <a:endParaRPr lang="nn-NO" b="1" dirty="0" smtClean="0"/>
          </a:p>
          <a:p>
            <a:pPr lvl="1"/>
            <a:r>
              <a:rPr lang="nn-NO" sz="1200" dirty="0" smtClean="0"/>
              <a:t>pådrivar </a:t>
            </a:r>
            <a:r>
              <a:rPr lang="nn-NO" sz="1200" dirty="0"/>
              <a:t>for </a:t>
            </a:r>
            <a:r>
              <a:rPr lang="nn-NO" sz="1800" b="1" dirty="0"/>
              <a:t>tverrfagleg</a:t>
            </a:r>
            <a:r>
              <a:rPr lang="nn-NO" sz="1600" dirty="0"/>
              <a:t> </a:t>
            </a:r>
            <a:r>
              <a:rPr lang="nn-NO" sz="1200" dirty="0"/>
              <a:t>forsking, samarbeid og </a:t>
            </a:r>
            <a:r>
              <a:rPr lang="nn-NO" sz="1200" dirty="0" smtClean="0"/>
              <a:t>innovasjon</a:t>
            </a:r>
          </a:p>
          <a:p>
            <a:pPr lvl="1"/>
            <a:r>
              <a:rPr lang="nn-NO" sz="1200" dirty="0"/>
              <a:t>auka </a:t>
            </a:r>
            <a:r>
              <a:rPr lang="nn-NO" sz="1800" b="1" dirty="0"/>
              <a:t>kvalitet og relevans </a:t>
            </a:r>
            <a:endParaRPr lang="nn-NO" sz="1600" b="1" dirty="0" smtClean="0"/>
          </a:p>
          <a:p>
            <a:pPr lvl="1"/>
            <a:r>
              <a:rPr lang="nn-NO" sz="1200" dirty="0" smtClean="0"/>
              <a:t>studentane </a:t>
            </a:r>
            <a:r>
              <a:rPr lang="nn-NO" sz="1200" dirty="0"/>
              <a:t>og samarbeidspartnarane skal </a:t>
            </a:r>
            <a:r>
              <a:rPr lang="nn-NO" sz="1800" b="1" dirty="0" smtClean="0"/>
              <a:t>involverast</a:t>
            </a:r>
          </a:p>
          <a:p>
            <a:pPr lvl="1"/>
            <a:r>
              <a:rPr lang="nn-NO" sz="1800" b="1" dirty="0"/>
              <a:t>legge til rette </a:t>
            </a:r>
            <a:r>
              <a:rPr lang="nn-NO" sz="1200" dirty="0"/>
              <a:t>for kreativitet og </a:t>
            </a:r>
            <a:r>
              <a:rPr lang="nn-NO" sz="1200" dirty="0" smtClean="0"/>
              <a:t>entreprenørskap</a:t>
            </a:r>
            <a:endParaRPr lang="nn-NO" sz="1600" dirty="0" smtClean="0"/>
          </a:p>
          <a:p>
            <a:r>
              <a:rPr lang="nn-NO" b="1" dirty="0">
                <a:solidFill>
                  <a:schemeClr val="accent1">
                    <a:lumMod val="75000"/>
                  </a:schemeClr>
                </a:solidFill>
              </a:rPr>
              <a:t>Formidle og </a:t>
            </a:r>
            <a:r>
              <a:rPr lang="nn-NO" b="1" dirty="0" smtClean="0">
                <a:solidFill>
                  <a:schemeClr val="accent1">
                    <a:lumMod val="75000"/>
                  </a:schemeClr>
                </a:solidFill>
              </a:rPr>
              <a:t>dele</a:t>
            </a:r>
          </a:p>
          <a:p>
            <a:pPr lvl="1"/>
            <a:r>
              <a:rPr lang="nn-NO" sz="1800" b="1" dirty="0"/>
              <a:t>involverer</a:t>
            </a:r>
            <a:r>
              <a:rPr lang="nn-NO" sz="1600" dirty="0"/>
              <a:t> </a:t>
            </a:r>
            <a:r>
              <a:rPr lang="nn-NO" sz="1200" dirty="0"/>
              <a:t>relevante brukarar i </a:t>
            </a:r>
            <a:r>
              <a:rPr lang="nn-NO" sz="1200" dirty="0" smtClean="0"/>
              <a:t>kunnskapsutvikling</a:t>
            </a:r>
            <a:endParaRPr lang="nn-NO" sz="1600" dirty="0" smtClean="0"/>
          </a:p>
          <a:p>
            <a:pPr lvl="1"/>
            <a:r>
              <a:rPr lang="nn-NO" sz="1800" b="1" dirty="0"/>
              <a:t>ein arena for kunnskapsdeling og debatt</a:t>
            </a:r>
            <a:endParaRPr lang="nn-NO" sz="1800" b="1" dirty="0" smtClean="0"/>
          </a:p>
        </p:txBody>
      </p:sp>
      <p:pic>
        <p:nvPicPr>
          <p:cNvPr id="6" name="Bilde 5"/>
          <p:cNvPicPr>
            <a:picLocks noChangeAspect="1"/>
          </p:cNvPicPr>
          <p:nvPr/>
        </p:nvPicPr>
        <p:blipFill>
          <a:blip r:embed="rId3"/>
          <a:stretch>
            <a:fillRect/>
          </a:stretch>
        </p:blipFill>
        <p:spPr>
          <a:xfrm>
            <a:off x="7860695" y="2623192"/>
            <a:ext cx="3877392" cy="2030144"/>
          </a:xfrm>
          <a:prstGeom prst="rect">
            <a:avLst/>
          </a:prstGeom>
        </p:spPr>
      </p:pic>
      <p:pic>
        <p:nvPicPr>
          <p:cNvPr id="8" name="Bilde 7"/>
          <p:cNvPicPr>
            <a:picLocks noChangeAspect="1"/>
          </p:cNvPicPr>
          <p:nvPr/>
        </p:nvPicPr>
        <p:blipFill>
          <a:blip r:embed="rId4"/>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31511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Ein</a:t>
            </a:r>
            <a:r>
              <a:rPr lang="nb-NO" dirty="0" smtClean="0"/>
              <a:t> video her?</a:t>
            </a:r>
            <a:endParaRPr lang="nn-NO" dirty="0"/>
          </a:p>
        </p:txBody>
      </p:sp>
      <p:sp>
        <p:nvSpPr>
          <p:cNvPr id="3" name="Plassholder for innhold 2"/>
          <p:cNvSpPr>
            <a:spLocks noGrp="1"/>
          </p:cNvSpPr>
          <p:nvPr>
            <p:ph idx="1"/>
          </p:nvPr>
        </p:nvSpPr>
        <p:spPr/>
        <p:txBody>
          <a:bodyPr/>
          <a:lstStyle/>
          <a:p>
            <a:endParaRPr lang="nn-NO" dirty="0"/>
          </a:p>
        </p:txBody>
      </p:sp>
      <p:sp>
        <p:nvSpPr>
          <p:cNvPr id="4" name="Plassholder for bunntekst 3"/>
          <p:cNvSpPr>
            <a:spLocks noGrp="1"/>
          </p:cNvSpPr>
          <p:nvPr>
            <p:ph type="ftr" sz="quarter" idx="10"/>
          </p:nvPr>
        </p:nvSpPr>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4</a:t>
            </a:fld>
            <a:endParaRPr lang="nb-NO" dirty="0"/>
          </a:p>
        </p:txBody>
      </p:sp>
      <p:pic>
        <p:nvPicPr>
          <p:cNvPr id="6" name="Bilde 5"/>
          <p:cNvPicPr>
            <a:picLocks noChangeAspect="1"/>
          </p:cNvPicPr>
          <p:nvPr/>
        </p:nvPicPr>
        <p:blipFill>
          <a:blip r:embed="rId2"/>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393200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K2 og Kronstad 2020</a:t>
            </a:r>
            <a:endParaRPr lang="nn-NO" dirty="0"/>
          </a:p>
        </p:txBody>
      </p:sp>
      <p:sp>
        <p:nvSpPr>
          <p:cNvPr id="3" name="Plassholder for innhold 2"/>
          <p:cNvSpPr>
            <a:spLocks noGrp="1"/>
          </p:cNvSpPr>
          <p:nvPr>
            <p:ph idx="1"/>
          </p:nvPr>
        </p:nvSpPr>
        <p:spPr/>
        <p:txBody>
          <a:bodyPr/>
          <a:lstStyle/>
          <a:p>
            <a:r>
              <a:rPr lang="nb-NO" dirty="0" smtClean="0"/>
              <a:t>K2 utfyller spekteret av </a:t>
            </a:r>
            <a:r>
              <a:rPr lang="nb-NO" dirty="0" err="1" smtClean="0"/>
              <a:t>arbeidsplassar</a:t>
            </a:r>
            <a:endParaRPr lang="nn-NO" dirty="0"/>
          </a:p>
        </p:txBody>
      </p:sp>
      <p:sp>
        <p:nvSpPr>
          <p:cNvPr id="4" name="Plassholder for bunntekst 3"/>
          <p:cNvSpPr>
            <a:spLocks noGrp="1"/>
          </p:cNvSpPr>
          <p:nvPr>
            <p:ph type="ftr" sz="quarter" idx="10"/>
          </p:nvPr>
        </p:nvSpPr>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5</a:t>
            </a:fld>
            <a:endParaRPr lang="nb-NO" dirty="0"/>
          </a:p>
        </p:txBody>
      </p:sp>
      <p:pic>
        <p:nvPicPr>
          <p:cNvPr id="6" name="Bilde 5"/>
          <p:cNvPicPr>
            <a:picLocks noChangeAspect="1"/>
          </p:cNvPicPr>
          <p:nvPr/>
        </p:nvPicPr>
        <p:blipFill>
          <a:blip r:embed="rId2"/>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1385714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a:xfrm>
            <a:off x="825016" y="82675"/>
            <a:ext cx="7654547" cy="1013266"/>
          </a:xfrm>
          <a:prstGeom prst="rect">
            <a:avLst/>
          </a:prstGeom>
        </p:spPr>
        <p:txBody>
          <a:bodyPr lIns="109723" tIns="54862" rIns="109723" bIns="54862"/>
          <a:lstStyle>
            <a:lvl1pPr algn="l" defTabSz="914095" rtl="0" eaLnBrk="1" latinLnBrk="0" hangingPunct="1">
              <a:spcBef>
                <a:spcPct val="0"/>
              </a:spcBef>
              <a:buNone/>
              <a:defRPr sz="2400" b="1" kern="1200" cap="all" baseline="0">
                <a:solidFill>
                  <a:schemeClr val="tx1"/>
                </a:solidFill>
                <a:latin typeface="+mj-lt"/>
                <a:ea typeface="+mj-ea"/>
                <a:cs typeface="+mj-cs"/>
              </a:defRPr>
            </a:lvl1pPr>
          </a:lstStyle>
          <a:p>
            <a:r>
              <a:rPr lang="nb-NO" sz="2880" b="0" dirty="0">
                <a:solidFill>
                  <a:srgbClr val="121212"/>
                </a:solidFill>
              </a:rPr>
              <a:t>Dagens </a:t>
            </a:r>
            <a:r>
              <a:rPr lang="nb-NO" sz="2880" b="0" dirty="0" err="1" smtClean="0">
                <a:solidFill>
                  <a:srgbClr val="121212"/>
                </a:solidFill>
              </a:rPr>
              <a:t>arbeidsplassar</a:t>
            </a:r>
            <a:r>
              <a:rPr lang="nb-NO" sz="2880" dirty="0"/>
              <a:t/>
            </a:r>
            <a:br>
              <a:rPr lang="nb-NO" sz="2880" dirty="0"/>
            </a:br>
            <a:endParaRPr lang="nb-NO" sz="2880" dirty="0"/>
          </a:p>
        </p:txBody>
      </p:sp>
      <p:pic>
        <p:nvPicPr>
          <p:cNvPr id="7" name="Bild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2195" y="3021736"/>
            <a:ext cx="2551006" cy="1360556"/>
          </a:xfrm>
          <a:prstGeom prst="rect">
            <a:avLst/>
          </a:prstGeom>
          <a:noFill/>
          <a:ln>
            <a:solidFill>
              <a:srgbClr val="FF0000"/>
            </a:solidFill>
          </a:ln>
        </p:spPr>
      </p:pic>
      <p:pic>
        <p:nvPicPr>
          <p:cNvPr id="14" name="Picture 2" descr="C:\Users\iar-heto\AppData\Local\Temp\VMwareDnD\168c6ecf\Arbeidsplas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55230" y="500079"/>
            <a:ext cx="1459174" cy="154636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2289" y="1700808"/>
            <a:ext cx="1214569" cy="1174252"/>
          </a:xfrm>
          <a:prstGeom prst="rect">
            <a:avLst/>
          </a:prstGeom>
          <a:noFill/>
          <a:ln>
            <a:solidFill>
              <a:srgbClr val="FF0000"/>
            </a:solidFill>
          </a:ln>
        </p:spPr>
      </p:pic>
      <p:sp>
        <p:nvSpPr>
          <p:cNvPr id="8" name="TekstSylinder 7"/>
          <p:cNvSpPr txBox="1"/>
          <p:nvPr/>
        </p:nvSpPr>
        <p:spPr>
          <a:xfrm>
            <a:off x="10055969" y="6348334"/>
            <a:ext cx="1353256" cy="276999"/>
          </a:xfrm>
          <a:prstGeom prst="rect">
            <a:avLst/>
          </a:prstGeom>
          <a:noFill/>
        </p:spPr>
        <p:txBody>
          <a:bodyPr wrap="none" rtlCol="0">
            <a:spAutoFit/>
          </a:bodyPr>
          <a:lstStyle/>
          <a:p>
            <a:r>
              <a:rPr lang="nb-NO" sz="1200" dirty="0" smtClean="0"/>
              <a:t>Illustrasjon: </a:t>
            </a:r>
            <a:r>
              <a:rPr lang="nb-NO" sz="1200" dirty="0" err="1" smtClean="0"/>
              <a:t>iARK</a:t>
            </a:r>
            <a:endParaRPr lang="nn-NO" sz="1200" dirty="0"/>
          </a:p>
        </p:txBody>
      </p:sp>
      <p:pic>
        <p:nvPicPr>
          <p:cNvPr id="9" name="Bilde 8"/>
          <p:cNvPicPr>
            <a:picLocks noChangeAspect="1"/>
          </p:cNvPicPr>
          <p:nvPr/>
        </p:nvPicPr>
        <p:blipFill>
          <a:blip r:embed="rId5"/>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4261221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a:xfrm>
            <a:off x="825016" y="82675"/>
            <a:ext cx="7654547" cy="1013266"/>
          </a:xfrm>
          <a:prstGeom prst="rect">
            <a:avLst/>
          </a:prstGeom>
        </p:spPr>
        <p:txBody>
          <a:bodyPr lIns="109723" tIns="54862" rIns="109723" bIns="54862"/>
          <a:lstStyle>
            <a:lvl1pPr algn="l" defTabSz="914095" rtl="0" eaLnBrk="1" latinLnBrk="0" hangingPunct="1">
              <a:spcBef>
                <a:spcPct val="0"/>
              </a:spcBef>
              <a:buNone/>
              <a:defRPr sz="2400" b="1" kern="1200" cap="all" baseline="0">
                <a:solidFill>
                  <a:schemeClr val="tx1"/>
                </a:solidFill>
                <a:latin typeface="+mj-lt"/>
                <a:ea typeface="+mj-ea"/>
                <a:cs typeface="+mj-cs"/>
              </a:defRPr>
            </a:lvl1pPr>
          </a:lstStyle>
          <a:p>
            <a:r>
              <a:rPr lang="nb-NO" sz="2880" b="0" dirty="0">
                <a:solidFill>
                  <a:srgbClr val="121212"/>
                </a:solidFill>
              </a:rPr>
              <a:t>Nye </a:t>
            </a:r>
            <a:r>
              <a:rPr lang="nb-NO" sz="2880" b="0" dirty="0" err="1" smtClean="0">
                <a:solidFill>
                  <a:srgbClr val="121212"/>
                </a:solidFill>
              </a:rPr>
              <a:t>arbeidsplassar</a:t>
            </a:r>
            <a:r>
              <a:rPr lang="nb-NO" sz="2880" dirty="0"/>
              <a:t/>
            </a:r>
            <a:br>
              <a:rPr lang="nb-NO" sz="2880" dirty="0"/>
            </a:br>
            <a:endParaRPr lang="nb-NO" sz="2880" dirty="0"/>
          </a:p>
        </p:txBody>
      </p:sp>
      <p:pic>
        <p:nvPicPr>
          <p:cNvPr id="7" name="Bild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2195" y="3021736"/>
            <a:ext cx="2551006" cy="1360556"/>
          </a:xfrm>
          <a:prstGeom prst="rect">
            <a:avLst/>
          </a:prstGeom>
          <a:noFill/>
          <a:ln>
            <a:solidFill>
              <a:srgbClr val="FF0000"/>
            </a:solidFill>
          </a:ln>
        </p:spPr>
      </p:pic>
      <p:pic>
        <p:nvPicPr>
          <p:cNvPr id="9" name="Bild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015" y="2376593"/>
            <a:ext cx="2096730" cy="1343822"/>
          </a:xfrm>
          <a:prstGeom prst="rect">
            <a:avLst/>
          </a:prstGeom>
          <a:noFill/>
          <a:ln>
            <a:noFill/>
          </a:ln>
        </p:spPr>
      </p:pic>
      <p:pic>
        <p:nvPicPr>
          <p:cNvPr id="10" name="Bild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1738" y="4832818"/>
            <a:ext cx="1792795" cy="1113950"/>
          </a:xfrm>
          <a:prstGeom prst="rect">
            <a:avLst/>
          </a:prstGeom>
          <a:noFill/>
          <a:ln>
            <a:noFill/>
          </a:ln>
        </p:spPr>
      </p:pic>
      <p:pic>
        <p:nvPicPr>
          <p:cNvPr id="11" name="Picture 4" descr="C:\Users\iar-heto\AppData\Local\Temp\VMwareDnD\06055fb5\Kreativ.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524562" y="3720415"/>
            <a:ext cx="1786688" cy="1610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Bild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47698" y="4644125"/>
            <a:ext cx="2217767" cy="1237540"/>
          </a:xfrm>
          <a:prstGeom prst="rect">
            <a:avLst/>
          </a:prstGeom>
          <a:noFill/>
          <a:ln>
            <a:noFill/>
          </a:ln>
        </p:spPr>
      </p:pic>
      <p:pic>
        <p:nvPicPr>
          <p:cNvPr id="14" name="Picture 2" descr="C:\Users\iar-heto\AppData\Local\Temp\VMwareDnD\168c6ecf\Arbeidsplass.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355230" y="500079"/>
            <a:ext cx="1459174" cy="154636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5" name="Bild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81738" y="3389905"/>
            <a:ext cx="1119890" cy="1352148"/>
          </a:xfrm>
          <a:prstGeom prst="rect">
            <a:avLst/>
          </a:prstGeom>
          <a:noFill/>
          <a:ln>
            <a:noFill/>
          </a:ln>
        </p:spPr>
      </p:pic>
      <p:pic>
        <p:nvPicPr>
          <p:cNvPr id="16" name="Picture 3" descr="C:\Users\iar-heto\AppData\Local\Temp\VMwareDnD\168e6e49\Kopi.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002812" y="731986"/>
            <a:ext cx="1367616" cy="11317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Bilde 1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357361" y="396964"/>
            <a:ext cx="1759225" cy="1254780"/>
          </a:xfrm>
          <a:prstGeom prst="rect">
            <a:avLst/>
          </a:prstGeom>
          <a:noFill/>
          <a:ln>
            <a:noFill/>
          </a:ln>
        </p:spPr>
      </p:pic>
      <p:pic>
        <p:nvPicPr>
          <p:cNvPr id="3" name="Bild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1208" y="1338406"/>
            <a:ext cx="981604" cy="1297712"/>
          </a:xfrm>
          <a:prstGeom prst="rect">
            <a:avLst/>
          </a:prstGeom>
        </p:spPr>
      </p:pic>
      <p:pic>
        <p:nvPicPr>
          <p:cNvPr id="6" name="Bild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00909" y="2622606"/>
            <a:ext cx="1370228" cy="1330452"/>
          </a:xfrm>
          <a:prstGeom prst="rect">
            <a:avLst/>
          </a:prstGeom>
        </p:spPr>
      </p:pic>
      <p:pic>
        <p:nvPicPr>
          <p:cNvPr id="1024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1" y="2014411"/>
            <a:ext cx="1340737" cy="100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1683" y="625436"/>
            <a:ext cx="13887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88780" y="5488845"/>
            <a:ext cx="1693812" cy="78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9674" y="1948537"/>
            <a:ext cx="104584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4926" y="4185668"/>
            <a:ext cx="1423036" cy="157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1655" y="5273827"/>
            <a:ext cx="693154" cy="82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25491" y="406116"/>
            <a:ext cx="605698" cy="89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926" y="731986"/>
            <a:ext cx="1251006" cy="94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97754" y="1651743"/>
            <a:ext cx="1612432" cy="109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98598" y="3953059"/>
            <a:ext cx="1902574" cy="9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Bilde 11"/>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4652289" y="1700808"/>
            <a:ext cx="1214569" cy="1174252"/>
          </a:xfrm>
          <a:prstGeom prst="rect">
            <a:avLst/>
          </a:prstGeom>
          <a:noFill/>
          <a:ln>
            <a:solidFill>
              <a:srgbClr val="FF0000"/>
            </a:solidFill>
          </a:ln>
        </p:spPr>
      </p:pic>
      <p:sp>
        <p:nvSpPr>
          <p:cNvPr id="2" name="TekstSylinder 1"/>
          <p:cNvSpPr txBox="1"/>
          <p:nvPr/>
        </p:nvSpPr>
        <p:spPr>
          <a:xfrm>
            <a:off x="10055969" y="6348334"/>
            <a:ext cx="1353256" cy="276999"/>
          </a:xfrm>
          <a:prstGeom prst="rect">
            <a:avLst/>
          </a:prstGeom>
          <a:noFill/>
        </p:spPr>
        <p:txBody>
          <a:bodyPr wrap="none" rtlCol="0">
            <a:spAutoFit/>
          </a:bodyPr>
          <a:lstStyle/>
          <a:p>
            <a:r>
              <a:rPr lang="nb-NO" sz="1200" dirty="0" smtClean="0"/>
              <a:t>Illustrasjon: </a:t>
            </a:r>
            <a:r>
              <a:rPr lang="nb-NO" sz="1200" dirty="0" err="1" smtClean="0"/>
              <a:t>iARK</a:t>
            </a:r>
            <a:endParaRPr lang="nn-NO" sz="1200" dirty="0"/>
          </a:p>
        </p:txBody>
      </p:sp>
      <p:pic>
        <p:nvPicPr>
          <p:cNvPr id="26" name="Bilde 25"/>
          <p:cNvPicPr>
            <a:picLocks noChangeAspect="1"/>
          </p:cNvPicPr>
          <p:nvPr/>
        </p:nvPicPr>
        <p:blipFill>
          <a:blip r:embed="rId24"/>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378017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K2 og Kronstad 2020</a:t>
            </a:r>
            <a:endParaRPr lang="nn-NO" dirty="0"/>
          </a:p>
        </p:txBody>
      </p:sp>
      <p:sp>
        <p:nvSpPr>
          <p:cNvPr id="3" name="Plassholder for innhold 2"/>
          <p:cNvSpPr>
            <a:spLocks noGrp="1"/>
          </p:cNvSpPr>
          <p:nvPr>
            <p:ph idx="1"/>
          </p:nvPr>
        </p:nvSpPr>
        <p:spPr>
          <a:xfrm>
            <a:off x="809976" y="1354730"/>
            <a:ext cx="6572680" cy="5058000"/>
          </a:xfrm>
        </p:spPr>
        <p:txBody>
          <a:bodyPr>
            <a:normAutofit lnSpcReduction="10000"/>
          </a:bodyPr>
          <a:lstStyle/>
          <a:p>
            <a:r>
              <a:rPr lang="nb-NO" dirty="0" smtClean="0"/>
              <a:t>K2 utfyller spekteret av </a:t>
            </a:r>
            <a:r>
              <a:rPr lang="nb-NO" dirty="0" err="1" smtClean="0"/>
              <a:t>arbeidsplassar</a:t>
            </a:r>
            <a:r>
              <a:rPr lang="nb-NO" dirty="0" smtClean="0"/>
              <a:t> på Kronstad</a:t>
            </a:r>
          </a:p>
          <a:p>
            <a:r>
              <a:rPr lang="nn-NO" b="1" dirty="0" smtClean="0">
                <a:solidFill>
                  <a:schemeClr val="accent1">
                    <a:lumMod val="75000"/>
                  </a:schemeClr>
                </a:solidFill>
              </a:rPr>
              <a:t>Danne </a:t>
            </a:r>
            <a:r>
              <a:rPr lang="nn-NO" b="1" dirty="0">
                <a:solidFill>
                  <a:schemeClr val="accent1">
                    <a:lumMod val="75000"/>
                  </a:schemeClr>
                </a:solidFill>
              </a:rPr>
              <a:t>og utdanne</a:t>
            </a:r>
          </a:p>
          <a:p>
            <a:pPr lvl="1"/>
            <a:r>
              <a:rPr lang="nb-NO" dirty="0" err="1" smtClean="0"/>
              <a:t>Meir</a:t>
            </a:r>
            <a:r>
              <a:rPr lang="nb-NO" dirty="0" smtClean="0"/>
              <a:t> attraktive samhandlingsflater med </a:t>
            </a:r>
            <a:r>
              <a:rPr lang="nb-NO" dirty="0" err="1" smtClean="0"/>
              <a:t>studentar</a:t>
            </a:r>
            <a:endParaRPr lang="nb-NO" dirty="0" smtClean="0"/>
          </a:p>
          <a:p>
            <a:pPr lvl="1"/>
            <a:r>
              <a:rPr lang="nb-NO" dirty="0" err="1" smtClean="0"/>
              <a:t>Tydeleg</a:t>
            </a:r>
            <a:r>
              <a:rPr lang="nb-NO" dirty="0" smtClean="0"/>
              <a:t> invitasjon til </a:t>
            </a:r>
            <a:r>
              <a:rPr lang="nb-NO" dirty="0" err="1" smtClean="0"/>
              <a:t>samspel</a:t>
            </a:r>
            <a:r>
              <a:rPr lang="nb-NO" dirty="0" smtClean="0"/>
              <a:t> med arbeidslivet</a:t>
            </a:r>
          </a:p>
          <a:p>
            <a:pPr lvl="1"/>
            <a:r>
              <a:rPr lang="nb-NO" dirty="0" smtClean="0"/>
              <a:t>Større rom for variasjon i kunnskapsdelinga</a:t>
            </a:r>
          </a:p>
          <a:p>
            <a:r>
              <a:rPr lang="nn-NO" b="1" dirty="0">
                <a:solidFill>
                  <a:schemeClr val="accent1">
                    <a:lumMod val="75000"/>
                  </a:schemeClr>
                </a:solidFill>
              </a:rPr>
              <a:t>Forsking, utviklingsarbeid og innovasjon</a:t>
            </a:r>
            <a:r>
              <a:rPr lang="nn-NO" b="1" dirty="0"/>
              <a:t> </a:t>
            </a:r>
          </a:p>
          <a:p>
            <a:pPr lvl="1"/>
            <a:r>
              <a:rPr lang="nb-NO" dirty="0" smtClean="0"/>
              <a:t>Vekt på naboskap og </a:t>
            </a:r>
            <a:r>
              <a:rPr lang="nb-NO" dirty="0" err="1" smtClean="0"/>
              <a:t>tverrfaglege</a:t>
            </a:r>
            <a:r>
              <a:rPr lang="nb-NO" dirty="0" smtClean="0"/>
              <a:t> miljø</a:t>
            </a:r>
          </a:p>
          <a:p>
            <a:pPr lvl="1"/>
            <a:r>
              <a:rPr lang="nb-NO" dirty="0" smtClean="0"/>
              <a:t>Kvalitet og relevans – </a:t>
            </a:r>
            <a:r>
              <a:rPr lang="nb-NO" dirty="0" err="1" smtClean="0"/>
              <a:t>eit</a:t>
            </a:r>
            <a:r>
              <a:rPr lang="nb-NO" dirty="0" smtClean="0"/>
              <a:t> spørsmål om å ville</a:t>
            </a:r>
          </a:p>
          <a:p>
            <a:pPr lvl="1"/>
            <a:r>
              <a:rPr lang="nb-NO" dirty="0" smtClean="0"/>
              <a:t>Involvering – vektlagt i form av </a:t>
            </a:r>
            <a:r>
              <a:rPr lang="nb-NO" dirty="0" err="1" smtClean="0"/>
              <a:t>romtypar</a:t>
            </a:r>
            <a:endParaRPr lang="nb-NO" dirty="0" smtClean="0"/>
          </a:p>
          <a:p>
            <a:r>
              <a:rPr lang="nn-NO" b="1" dirty="0">
                <a:solidFill>
                  <a:schemeClr val="accent1">
                    <a:lumMod val="75000"/>
                  </a:schemeClr>
                </a:solidFill>
              </a:rPr>
              <a:t>Formidle og </a:t>
            </a:r>
            <a:r>
              <a:rPr lang="nn-NO" b="1" dirty="0" smtClean="0">
                <a:solidFill>
                  <a:schemeClr val="accent1">
                    <a:lumMod val="75000"/>
                  </a:schemeClr>
                </a:solidFill>
              </a:rPr>
              <a:t>dele</a:t>
            </a:r>
          </a:p>
          <a:p>
            <a:pPr lvl="1"/>
            <a:r>
              <a:rPr lang="nb-NO" dirty="0" smtClean="0"/>
              <a:t>Heile bygget er </a:t>
            </a:r>
            <a:r>
              <a:rPr lang="nb-NO" dirty="0" err="1" smtClean="0"/>
              <a:t>ein</a:t>
            </a:r>
            <a:r>
              <a:rPr lang="nb-NO" dirty="0" smtClean="0"/>
              <a:t> delingsarena</a:t>
            </a:r>
          </a:p>
          <a:p>
            <a:pPr lvl="1"/>
            <a:r>
              <a:rPr lang="nb-NO" dirty="0" smtClean="0"/>
              <a:t>Bygget signaliserer vilje til å dele med </a:t>
            </a:r>
            <a:r>
              <a:rPr lang="nb-NO" dirty="0" err="1" smtClean="0"/>
              <a:t>omverda</a:t>
            </a:r>
            <a:endParaRPr lang="nb-NO" dirty="0" smtClean="0"/>
          </a:p>
          <a:p>
            <a:pPr lvl="1"/>
            <a:r>
              <a:rPr lang="nb-NO" dirty="0" smtClean="0"/>
              <a:t>Bygget har teknologiske </a:t>
            </a:r>
            <a:r>
              <a:rPr lang="nb-NO" dirty="0" err="1" smtClean="0"/>
              <a:t>løysingar</a:t>
            </a:r>
            <a:r>
              <a:rPr lang="nb-NO" dirty="0" smtClean="0"/>
              <a:t> for å tiltrekke seg </a:t>
            </a:r>
            <a:r>
              <a:rPr lang="nb-NO" dirty="0" err="1" smtClean="0"/>
              <a:t>dei</a:t>
            </a:r>
            <a:r>
              <a:rPr lang="nb-NO" dirty="0" smtClean="0"/>
              <a:t> vi vil dele med</a:t>
            </a:r>
            <a:endParaRPr lang="nn-NO" dirty="0"/>
          </a:p>
          <a:p>
            <a:pPr lvl="1"/>
            <a:endParaRPr lang="nb-NO" dirty="0" smtClean="0"/>
          </a:p>
          <a:p>
            <a:endParaRPr lang="nb-NO" dirty="0" smtClean="0"/>
          </a:p>
          <a:p>
            <a:endParaRPr lang="nn-NO" dirty="0"/>
          </a:p>
        </p:txBody>
      </p:sp>
      <p:sp>
        <p:nvSpPr>
          <p:cNvPr id="4" name="Plassholder for bunntekst 3"/>
          <p:cNvSpPr>
            <a:spLocks noGrp="1"/>
          </p:cNvSpPr>
          <p:nvPr>
            <p:ph type="ftr" sz="quarter" idx="10"/>
          </p:nvPr>
        </p:nvSpPr>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8</a:t>
            </a:fld>
            <a:endParaRPr lang="nb-NO" dirty="0"/>
          </a:p>
        </p:txBody>
      </p:sp>
      <p:sp>
        <p:nvSpPr>
          <p:cNvPr id="6" name="TekstSylinder 5"/>
          <p:cNvSpPr txBox="1"/>
          <p:nvPr/>
        </p:nvSpPr>
        <p:spPr>
          <a:xfrm>
            <a:off x="7967272" y="3020518"/>
            <a:ext cx="2248525" cy="1569660"/>
          </a:xfrm>
          <a:prstGeom prst="rect">
            <a:avLst/>
          </a:prstGeom>
          <a:solidFill>
            <a:schemeClr val="accent1">
              <a:lumMod val="20000"/>
              <a:lumOff val="80000"/>
            </a:schemeClr>
          </a:solidFill>
        </p:spPr>
        <p:txBody>
          <a:bodyPr wrap="square" rtlCol="0">
            <a:spAutoFit/>
          </a:bodyPr>
          <a:lstStyle/>
          <a:p>
            <a:r>
              <a:rPr lang="nb-NO" sz="2400" dirty="0" smtClean="0"/>
              <a:t>Ja – K2 er </a:t>
            </a:r>
            <a:r>
              <a:rPr lang="nb-NO" sz="2400" dirty="0" err="1" smtClean="0"/>
              <a:t>eit</a:t>
            </a:r>
            <a:r>
              <a:rPr lang="nb-NO" sz="2400" dirty="0" smtClean="0"/>
              <a:t> steg på vegen mot å realisere </a:t>
            </a:r>
            <a:r>
              <a:rPr lang="nb-NO" sz="2400" dirty="0" err="1" smtClean="0"/>
              <a:t>forventningar</a:t>
            </a:r>
            <a:endParaRPr lang="nn-NO" sz="2400" dirty="0"/>
          </a:p>
        </p:txBody>
      </p:sp>
      <p:pic>
        <p:nvPicPr>
          <p:cNvPr id="7" name="Bilde 6"/>
          <p:cNvPicPr>
            <a:picLocks noChangeAspect="1"/>
          </p:cNvPicPr>
          <p:nvPr/>
        </p:nvPicPr>
        <p:blipFill>
          <a:blip r:embed="rId2"/>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7289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9</a:t>
            </a:fld>
            <a:endParaRPr lang="nb-NO" dirty="0"/>
          </a:p>
        </p:txBody>
      </p:sp>
      <p:sp>
        <p:nvSpPr>
          <p:cNvPr id="2" name="Tittel 1"/>
          <p:cNvSpPr>
            <a:spLocks noGrp="1"/>
          </p:cNvSpPr>
          <p:nvPr>
            <p:ph type="title"/>
          </p:nvPr>
        </p:nvSpPr>
        <p:spPr/>
        <p:txBody>
          <a:bodyPr/>
          <a:lstStyle/>
          <a:p>
            <a:r>
              <a:rPr lang="nb-NO" dirty="0" smtClean="0"/>
              <a:t>K2 og Kronstad 2020 må </a:t>
            </a:r>
            <a:r>
              <a:rPr lang="nb-NO" dirty="0" err="1" smtClean="0"/>
              <a:t>vere</a:t>
            </a:r>
            <a:r>
              <a:rPr lang="nb-NO" dirty="0" smtClean="0"/>
              <a:t> del av heilskapen</a:t>
            </a:r>
            <a:endParaRPr lang="nn-NO" dirty="0"/>
          </a:p>
        </p:txBody>
      </p:sp>
      <p:sp>
        <p:nvSpPr>
          <p:cNvPr id="6" name="Plassholder for innhold 5"/>
          <p:cNvSpPr>
            <a:spLocks noGrp="1"/>
          </p:cNvSpPr>
          <p:nvPr>
            <p:ph idx="1"/>
          </p:nvPr>
        </p:nvSpPr>
        <p:spPr/>
        <p:txBody>
          <a:bodyPr>
            <a:normAutofit lnSpcReduction="10000"/>
          </a:bodyPr>
          <a:lstStyle/>
          <a:p>
            <a:r>
              <a:rPr lang="nb-NO" b="1" dirty="0" smtClean="0"/>
              <a:t>Organisasjonsutvikling og samhandling</a:t>
            </a:r>
          </a:p>
          <a:p>
            <a:pPr lvl="1"/>
            <a:r>
              <a:rPr lang="nn-NO" sz="1700" dirty="0" smtClean="0"/>
              <a:t>Fellesskap </a:t>
            </a:r>
            <a:r>
              <a:rPr lang="nn-NO" sz="1700" dirty="0"/>
              <a:t>på tvers av studiestader og </a:t>
            </a:r>
            <a:r>
              <a:rPr lang="nn-NO" sz="1700" dirty="0" smtClean="0"/>
              <a:t>fagmiljø </a:t>
            </a:r>
          </a:p>
          <a:p>
            <a:pPr lvl="1"/>
            <a:r>
              <a:rPr lang="nn-NO" sz="1700" dirty="0" smtClean="0"/>
              <a:t>Felles identitet</a:t>
            </a:r>
          </a:p>
          <a:p>
            <a:pPr lvl="1"/>
            <a:r>
              <a:rPr lang="nn-NO" sz="1700" dirty="0"/>
              <a:t>P</a:t>
            </a:r>
            <a:r>
              <a:rPr lang="nn-NO" sz="1700" dirty="0" smtClean="0"/>
              <a:t>rofesjonalisere </a:t>
            </a:r>
            <a:r>
              <a:rPr lang="nn-NO" sz="1700" dirty="0"/>
              <a:t>og systematisere måten vi samhandlar på </a:t>
            </a:r>
            <a:endParaRPr lang="nb-NO" sz="1700" dirty="0" smtClean="0"/>
          </a:p>
          <a:p>
            <a:r>
              <a:rPr lang="nb-NO" b="1" dirty="0" smtClean="0"/>
              <a:t>Digitalisering </a:t>
            </a:r>
          </a:p>
          <a:p>
            <a:pPr lvl="1"/>
            <a:r>
              <a:rPr lang="nb-NO" sz="1700" dirty="0" smtClean="0"/>
              <a:t>Dele og skape på tvers av fem campus</a:t>
            </a:r>
          </a:p>
          <a:p>
            <a:pPr lvl="1"/>
            <a:r>
              <a:rPr lang="nn-NO" sz="1700" dirty="0"/>
              <a:t>Dei verktøya og arbeidsformene vi tar i bruk skal bidra til auka kvalitet, gode arbeidsprosessar og betre </a:t>
            </a:r>
            <a:r>
              <a:rPr lang="nn-NO" sz="1700" dirty="0" smtClean="0"/>
              <a:t>samhandling</a:t>
            </a:r>
          </a:p>
          <a:p>
            <a:pPr lvl="1"/>
            <a:r>
              <a:rPr lang="nn-NO" sz="1700" dirty="0" smtClean="0"/>
              <a:t>Vidareutvikle </a:t>
            </a:r>
            <a:r>
              <a:rPr lang="nn-NO" sz="1700" dirty="0"/>
              <a:t>digital kompetanse og kapasitet hos tilsette og </a:t>
            </a:r>
            <a:r>
              <a:rPr lang="nn-NO" sz="1700" dirty="0" smtClean="0"/>
              <a:t>studentar</a:t>
            </a:r>
          </a:p>
          <a:p>
            <a:pPr lvl="1"/>
            <a:r>
              <a:rPr lang="nn-NO" sz="1700" dirty="0" smtClean="0"/>
              <a:t>Ruste </a:t>
            </a:r>
            <a:r>
              <a:rPr lang="nn-NO" sz="1700" dirty="0"/>
              <a:t>studentane med kompetanse og kritisk dømmekraft for eit digitalisert arbeidsliv</a:t>
            </a:r>
            <a:endParaRPr lang="nn-NO" sz="1700" dirty="0" smtClean="0"/>
          </a:p>
        </p:txBody>
      </p:sp>
      <p:sp>
        <p:nvSpPr>
          <p:cNvPr id="7" name="Plassholder for innhold 6"/>
          <p:cNvSpPr>
            <a:spLocks noGrp="1"/>
          </p:cNvSpPr>
          <p:nvPr>
            <p:ph idx="12"/>
          </p:nvPr>
        </p:nvSpPr>
        <p:spPr/>
        <p:txBody>
          <a:bodyPr>
            <a:normAutofit/>
          </a:bodyPr>
          <a:lstStyle/>
          <a:p>
            <a:r>
              <a:rPr lang="nb-NO" b="1" dirty="0" smtClean="0"/>
              <a:t>Vi må passe på at: </a:t>
            </a:r>
            <a:endParaRPr lang="nb-NO" b="1" dirty="0"/>
          </a:p>
          <a:p>
            <a:pPr lvl="1"/>
            <a:r>
              <a:rPr lang="nb-NO" sz="1800" dirty="0" err="1" smtClean="0"/>
              <a:t>Tilreisande</a:t>
            </a:r>
            <a:r>
              <a:rPr lang="nb-NO" sz="1800" dirty="0" smtClean="0"/>
              <a:t> har tilgang til arbeidsplass i K1 eller K2 ut </a:t>
            </a:r>
            <a:r>
              <a:rPr lang="nb-NO" sz="1800" dirty="0" err="1" smtClean="0"/>
              <a:t>frå</a:t>
            </a:r>
            <a:r>
              <a:rPr lang="nb-NO" sz="1800" dirty="0" smtClean="0"/>
              <a:t> behov </a:t>
            </a:r>
          </a:p>
          <a:p>
            <a:pPr lvl="1"/>
            <a:r>
              <a:rPr lang="nb-NO" sz="1800" dirty="0" smtClean="0"/>
              <a:t>Digitale møte skjer </a:t>
            </a:r>
            <a:r>
              <a:rPr lang="nb-NO" sz="1800" dirty="0" err="1" smtClean="0"/>
              <a:t>frå</a:t>
            </a:r>
            <a:r>
              <a:rPr lang="nb-NO" sz="1800" dirty="0" smtClean="0"/>
              <a:t> </a:t>
            </a:r>
            <a:r>
              <a:rPr lang="nb-NO" sz="1800" dirty="0" err="1" smtClean="0"/>
              <a:t>særleg</a:t>
            </a:r>
            <a:r>
              <a:rPr lang="nb-NO" sz="1800" dirty="0" smtClean="0"/>
              <a:t> lydisolerte rom – på alle campus </a:t>
            </a:r>
          </a:p>
          <a:p>
            <a:pPr lvl="1"/>
            <a:r>
              <a:rPr lang="nb-NO" sz="1800" dirty="0" smtClean="0"/>
              <a:t>Tilsette har </a:t>
            </a:r>
            <a:r>
              <a:rPr lang="nb-NO" sz="1800" dirty="0" err="1" smtClean="0"/>
              <a:t>tilstrekkeleg</a:t>
            </a:r>
            <a:r>
              <a:rPr lang="nb-NO" sz="1800" dirty="0" smtClean="0"/>
              <a:t> kunnskap til å bruke utstyr rett</a:t>
            </a:r>
          </a:p>
          <a:p>
            <a:pPr lvl="1"/>
            <a:r>
              <a:rPr lang="nb-NO" sz="1800" dirty="0" smtClean="0"/>
              <a:t>Det blir utvikla </a:t>
            </a:r>
            <a:r>
              <a:rPr lang="nb-NO" sz="1800" dirty="0" err="1" smtClean="0"/>
              <a:t>reglar</a:t>
            </a:r>
            <a:r>
              <a:rPr lang="nb-NO" sz="1800" dirty="0" smtClean="0"/>
              <a:t> for bruk av </a:t>
            </a:r>
            <a:r>
              <a:rPr lang="nb-NO" sz="1800" dirty="0" err="1" smtClean="0"/>
              <a:t>arealtypar</a:t>
            </a:r>
            <a:r>
              <a:rPr lang="nb-NO" sz="1800" dirty="0" smtClean="0"/>
              <a:t> – i heile HVL</a:t>
            </a:r>
          </a:p>
          <a:p>
            <a:pPr lvl="1"/>
            <a:r>
              <a:rPr lang="nb-NO" sz="1800" dirty="0" smtClean="0"/>
              <a:t>Areal vert utnytta effektivt - viktig for økonomien fram mot universitetsstatus</a:t>
            </a:r>
          </a:p>
          <a:p>
            <a:pPr lvl="1"/>
            <a:r>
              <a:rPr lang="nb-NO" sz="1800" dirty="0" err="1" smtClean="0"/>
              <a:t>Leiarar</a:t>
            </a:r>
            <a:r>
              <a:rPr lang="nb-NO" sz="1800" dirty="0" smtClean="0"/>
              <a:t> går føre i etterleving av </a:t>
            </a:r>
            <a:r>
              <a:rPr lang="nb-NO" sz="1800" dirty="0" err="1" smtClean="0"/>
              <a:t>reglar</a:t>
            </a:r>
            <a:r>
              <a:rPr lang="nb-NO" sz="1800" dirty="0" smtClean="0"/>
              <a:t> for bruk av ulike soner/</a:t>
            </a:r>
            <a:r>
              <a:rPr lang="nb-NO" sz="1800" dirty="0" err="1" smtClean="0"/>
              <a:t>arealtypar</a:t>
            </a:r>
            <a:endParaRPr lang="nb-NO" sz="1800" dirty="0" smtClean="0"/>
          </a:p>
          <a:p>
            <a:pPr lvl="1"/>
            <a:r>
              <a:rPr lang="nb-NO" sz="1800" dirty="0" smtClean="0"/>
              <a:t>K1 blir utvikla med omsyn til areal for fagmiljø og sosiale soner</a:t>
            </a:r>
          </a:p>
          <a:p>
            <a:pPr lvl="1"/>
            <a:endParaRPr lang="nn-NO" dirty="0"/>
          </a:p>
        </p:txBody>
      </p:sp>
      <p:pic>
        <p:nvPicPr>
          <p:cNvPr id="8" name="Bilde 7"/>
          <p:cNvPicPr>
            <a:picLocks noChangeAspect="1"/>
          </p:cNvPicPr>
          <p:nvPr/>
        </p:nvPicPr>
        <p:blipFill>
          <a:blip r:embed="rId2"/>
          <a:stretch>
            <a:fillRect/>
          </a:stretch>
        </p:blipFill>
        <p:spPr>
          <a:xfrm>
            <a:off x="9390352" y="213894"/>
            <a:ext cx="2572735" cy="329213"/>
          </a:xfrm>
          <a:prstGeom prst="rect">
            <a:avLst/>
          </a:prstGeom>
        </p:spPr>
      </p:pic>
    </p:spTree>
    <p:extLst>
      <p:ext uri="{BB962C8B-B14F-4D97-AF65-F5344CB8AC3E}">
        <p14:creationId xmlns:p14="http://schemas.microsoft.com/office/powerpoint/2010/main" val="35999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zSealLph0u0JBo_cEYm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cWASNWaBEuBCkSppyVm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IB4eB4Gd0Gifi5MFh1D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wbajTVIf06DOBZ.vFjF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ScK5Hs35kGZcj7YCIQQ1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vgougpV90mDpAUcKwMy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ztKpMokGUGRLlacftHC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S2EhWO2dESuDyvMVKY.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XjgdVGnAE66.kp3zOzMs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zOKzlR1x0msJlnIbOfn3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RUJ3Rwpn0q4PS4VUC4VF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FDoV2xSJUSASEawLgUu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aYDomKC2U.0nDriRY91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P1cUIen2UOomFtzkb2P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Go6W5m3LE.VHaMnhWdv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7LKnCbnj0KTd9L9r0jg2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ZQRPFKkHUiGj7QBife0p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was12ZWskC1.2iu0GSW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45kZueJZ02zRi5.ou9k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RH3FSPgoEGP2x7LG7xz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ldZZ4hbhUGnVv4Z9yP1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wvckkYuxESPwfjlNzxP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6cYRZsIhk6Xn9gpbTB.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OJGCbmBDk.m2caKHI9dd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2h_PmFRyf0q91J2xI4yVz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2Hqe04EdNUCFqs_XIF8C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Ml9iVr_20CyWLZgp7jEf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RV9JOIisEKBgu4tFhaSV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TYzwmrFVEOxpbkv9y1l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qbptzJhNUyVcknLOOdH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H4k2qr3hkeTr26zTYg7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EfJ8FQQokuMFM5P9M3e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SkQ9wrvakOMJ.mQ3OY97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bLJFYQnkkmBBGEVVGj6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ArW1Ssa1kCXC1i074cu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BH2GnGRoESDljSWUshz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6UFTFmBp0i3myQsK38es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4l_fSGz1EqgHLQCkkLDH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ldx5w5tAkGxjJ_lIpxi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WDy_McKI0i8As9ywzXX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H4PyTCrofU2inxkScxDt4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CmoI_SeZEKeSylUxu2Cv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hL7GtJ7KEyNodm7qowC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s.Vq_gpDkWPXL7Ih1uE7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tEsqs3xJECg8UJlqeUZ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ueHRWszAEiujmZaPI3S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h5aVFyfnEG1W8ZV1DML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LqAIGpqZU.CblbW0f8R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JK_B5uFxUSyYSNMPITsaQ"/>
</p:tagLst>
</file>

<file path=ppt/theme/theme1.xml><?xml version="1.0" encoding="utf-8"?>
<a:theme xmlns:a="http://schemas.openxmlformats.org/drawingml/2006/main"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HVL_ppt_mal</Template>
  <TotalTime>1410</TotalTime>
  <Words>635</Words>
  <Application>Microsoft Office PowerPoint</Application>
  <PresentationFormat>Widescreen</PresentationFormat>
  <Paragraphs>127</Paragraphs>
  <Slides>13</Slides>
  <Notes>3</Notes>
  <HiddenSlides>3</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9" baseType="lpstr">
      <vt:lpstr>.AppleSystemUIFont</vt:lpstr>
      <vt:lpstr>Arial</vt:lpstr>
      <vt:lpstr>Calibri</vt:lpstr>
      <vt:lpstr>Georgia</vt:lpstr>
      <vt:lpstr>HVL</vt:lpstr>
      <vt:lpstr>think-cell Slide</vt:lpstr>
      <vt:lpstr>Fysiske areal for kunnskapsdeling eller .. kunnskapsdeling for fysiske areal </vt:lpstr>
      <vt:lpstr>Det er ikkje enkelt dette…</vt:lpstr>
      <vt:lpstr>Strategidokumentet - Våre mål og ambisjonar</vt:lpstr>
      <vt:lpstr>Ein video her?</vt:lpstr>
      <vt:lpstr>K2 og Kronstad 2020</vt:lpstr>
      <vt:lpstr>PowerPoint-presentasjon</vt:lpstr>
      <vt:lpstr>PowerPoint-presentasjon</vt:lpstr>
      <vt:lpstr>K2 og Kronstad 2020</vt:lpstr>
      <vt:lpstr>K2 og Kronstad 2020 må vere del av heilskapen</vt:lpstr>
      <vt:lpstr>Oppsummert</vt:lpstr>
      <vt:lpstr>Strategidokumentet - Våre mål og ambisjonar</vt:lpstr>
      <vt:lpstr>Samhandling – fysiske bygg eitt element </vt:lpstr>
      <vt:lpstr>PowerPoint-presentasjon</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Wiggo Hustad</cp:lastModifiedBy>
  <cp:revision>43</cp:revision>
  <dcterms:created xsi:type="dcterms:W3CDTF">2016-11-30T08:20:17Z</dcterms:created>
  <dcterms:modified xsi:type="dcterms:W3CDTF">2019-03-06T12:15:01Z</dcterms:modified>
</cp:coreProperties>
</file>