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0T06:27:44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22 24575,'-1'0'0,"-1"1"0,1-1 0,-1 1 0,1-1 0,0 1 0,-1 0 0,1 0 0,0 0 0,0-1 0,0 1 0,-1 1 0,1-1 0,0 0 0,0 0 0,1 0 0,-1 0 0,0 1 0,0-1 0,0 0 0,1 1 0,-1-1 0,0 3 0,-13 40 0,11-34 0,-4 14 0,1 1 0,2 0 0,0 0 0,1 0 0,2 0 0,3 51 0,-2-73 0,1 0 0,0 0 0,-1 0 0,1 0 0,1 0 0,-1 0 0,0 0 0,1 0 0,-1 0 0,1-1 0,0 1 0,0-1 0,0 1 0,0-1 0,1 0 0,-1 0 0,1 0 0,-1 0 0,1 0 0,0 0 0,-1-1 0,1 0 0,0 1 0,0-1 0,0 0 0,0 0 0,0 0 0,0-1 0,4 1 0,12 2 0,1-2 0,-1 0 0,35-2 0,-23-1 0,888-1 0,-752-8 0,-2 0 0,2773 12 0,-2744 10 0,-5 0 0,85 5 0,-151-8 0,141-8 0,-99-3 0,-86 3 0,292-14 0,-233 8 0,-24 3 0,-111 2 0,0 1 0,0-1 0,0 0 0,0 0 0,0 0 0,0 0 0,0-1 0,0 1 0,0-1 0,-1 0 0,1 0 0,0 0 0,-1 0 0,0 0 0,1-1 0,-1 1 0,0-1 0,0 1 0,-1-1 0,1 0 0,-1 0 0,1 1 0,0-5 0,5-9 0,-2 0 0,0 0 0,3-23 0,1 3 0,-5 17 0,-1-1 0,0 0 0,-1-39 0,1 5 0,-4 52 0,1 1 0,0 0 0,0 0 0,0-1 0,0 1 0,1 0 0,-1 0 0,0-1 0,0 1 0,1 0 0,-1 0 0,1-1 0,-1 1 0,1 0 0,-1 0 0,1 0 0,0 0 0,1-2 0,-1 4 0,-1-1 0,1 0 0,-1 0 0,1 0 0,0 1 0,-1-1 0,1 0 0,-1 1 0,1-1 0,-1 0 0,1 1 0,-1-1 0,1 1 0,-1-1 0,1 1 0,-1-1 0,0 1 0,1-1 0,-1 1 0,0-1 0,1 1 0,-1 0 0,0-1 0,1 1 0,17 50 0,-1 142 0,-11-136 0,-3 98 0,-4-109 0,-42-97 0,37 43 0,-43-58 0,-98-102 0,139 163 0,0 0 0,0 1 0,0 1 0,0-1 0,-1 1 0,0 1 0,0-1 0,1 1 0,-1 1 0,0 0 0,-16 0 0,-3-2 0,-282-27 0,-322 10 0,397 9 0,-7 0 0,64 13 0,-322-4 0,69-51 0,31 2 0,309 46 0,-396-14 0,-204 19 0,662 1 0,-43 8 0,-18 1 0,-168 11 0,-38 2 0,-236-22 69,271-2-1503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30:06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E3C8-A125-4C13-9594-09E3ED2D35A9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71BA-1DDE-4A7F-A52F-7F3C96AA1B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3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5077C-DBB0-4B43-941B-F61F30B273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17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ED5CAA-1DE7-82B3-7B50-A7609C02B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EE06FB-AE07-ED0A-5155-E55BEB8F8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5088B7-768F-DF4F-9E0B-F7A05B15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09474F-CDF2-C28E-EBD4-1BAAD1BA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B86E91-85FD-A51C-8F22-001BFA7B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96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6E56A-C23B-78C5-73B3-62FE5CE2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DB88002-CBCE-75A9-F840-5FCF1FB2A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62700C-3CE9-CD77-45F1-E851820C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18F677-4CBE-B9E7-31AE-0D11EEE5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05F1EE-719F-2652-3A5F-32053C50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2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470FBCE-F8F1-2457-75DF-82363C6B8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AF85A6-23CB-9A0C-16C3-4194DAAD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650490-52F6-1602-1C37-A7C4E5FC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E4B0C8-37C3-31BA-80D5-535DD3CE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FF8EF4-8A88-62BB-B95F-68DF5FA1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84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A0216AE-50D7-4981-9761-C6969EBC9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9306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A0216AE-50D7-4981-9761-C6969EBC9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770776F-C6E1-4709-BFE0-C9D9F4711C2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2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6654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AB6F61-8CD0-5EEC-9214-D7AC4F7D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88927-D160-2B3D-26BE-EEF25DD38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2F3E94-0F62-FD0C-3DE3-C40EBC91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75A073-99E7-D3F0-D237-60569BE5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AA3F94-A8A4-CFCB-2A2C-CBAD53BE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71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839ED-5200-DCB0-64E1-340A35B9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BD5D40-15C4-6044-8E71-1093EC85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0416A4-2E4B-9C66-6E75-21B4A0A1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6451E0-8AF3-024C-AF1D-CF45660C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D1ED65-B4AE-3AD6-4CF7-6203D1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3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E33DA0-30DB-29F8-3D16-BAC4A898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872397-A918-AB32-0668-EA0DB4761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0F479B-0C66-6618-5221-AF48F096A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9A2CAF-3A1B-FBD1-06E5-6738D3D7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E1008-17E0-8A0E-279D-85991F7A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861FF1-B433-6DF9-E788-74346723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63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E018F-CF9B-F8AF-104A-7E25A70C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EFF992-ABA6-8405-4634-99C1B10F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E9C51D-62DD-FE77-2224-6CEC9A087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530CF2-F8C4-F525-EDF4-8079C0FC9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D555053-31DA-DD0D-2459-1F97DB59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501A2FF-F682-9653-82CF-E222F19B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8408A1-FFB5-DDD2-6385-2AFA7877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C09D332-5F5D-FE25-167E-3A4F7478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70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14F44-E646-6DAF-F316-6369EC8D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95F58C-D699-07FF-B7A9-78F82BEC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87FDA9-9C96-75E4-DCEA-7CC4907A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EDFFF3-2DF4-C03E-DFBC-6C5A648A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79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46BA51B-2F90-4AA1-A256-804CE25B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CE4C3E-3DE2-011F-C1BB-9F36F9E5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F48FA1-4C0D-F84C-FCB6-4C62493B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0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7056B-06CB-E8AA-89FD-BA607BD5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A052C3-2557-B87A-7C9B-B3F05E01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7A0ECB-E84F-DE96-35D3-8A36C522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EF13ED6-4E84-0EAC-1153-CDC8C6C1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D7D8E25-9CCF-276A-8516-600D9D4B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D1A359-0E88-2506-41DD-30D180B4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6111F-9876-7699-9585-1F1DF631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06D9645-637A-6351-443E-18A447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76B6AE-F608-8AFC-7D9A-2D298616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1841C4-2C26-DC81-3EB6-FBDC7192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9B174B-A504-E051-148F-C56900C1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CC91AC-94ED-7A68-D6A0-64F91DBB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7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8231BF5-E2CE-E288-3EC7-83EBDB3A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EC048F-477B-94B8-C984-B6A6CFF1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F029C3-6F4D-9BF6-DE07-35DA17974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847E39-B8E1-2C60-12F0-391AE6E96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3B171E-09E1-F692-20C8-AA031F12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2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0C9CAEC-585C-4639-8DD8-96A4D4373B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1003" imgH="1003" progId="TCLayout.ActiveDocument.1">
                  <p:embed/>
                </p:oleObj>
              </mc:Choice>
              <mc:Fallback>
                <p:oleObj name="think-cell Slide" r:id="rId5" imgW="1003" imgH="10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0C9CAEC-585C-4639-8DD8-96A4D4373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503B3AA-FFF9-4CF4-A393-B5D374EC9F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8359F38-7B44-4E15-8981-05BB83912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User guide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AE0247B-CC69-4400-93EA-DB816A5C4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dirty="0" err="1">
                <a:solidFill>
                  <a:schemeClr val="tx1"/>
                </a:solidFill>
                <a:cs typeface="Arial"/>
              </a:rPr>
              <a:t>Fee</a:t>
            </a:r>
            <a:r>
              <a:rPr lang="nb-NO" dirty="0">
                <a:solidFill>
                  <a:schemeClr val="tx1"/>
                </a:solidFill>
                <a:cs typeface="Arial"/>
              </a:rPr>
              <a:t> form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A17F6DD-BE09-4560-9258-784B9C37F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66588" y="6413500"/>
            <a:ext cx="125412" cy="123825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83C5D7C-C84C-1EC0-60B4-0229E31A0CD4}"/>
              </a:ext>
            </a:extLst>
          </p:cNvPr>
          <p:cNvSpPr txBox="1">
            <a:spLocks/>
          </p:cNvSpPr>
          <p:nvPr/>
        </p:nvSpPr>
        <p:spPr>
          <a:xfrm>
            <a:off x="9983986" y="6225995"/>
            <a:ext cx="1966587" cy="2782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.AppleSystemUIFont" charset="-120"/>
              <a:buNone/>
              <a:defRPr sz="15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Georgia"/>
              </a:rPr>
              <a:t>Sist </a:t>
            </a:r>
            <a:r>
              <a:rPr lang="en-US" sz="1200" dirty="0" err="1">
                <a:latin typeface="Georgia"/>
              </a:rPr>
              <a:t>oppdatert</a:t>
            </a:r>
            <a:r>
              <a:rPr lang="en-US" sz="1200" dirty="0">
                <a:latin typeface="Georgia"/>
              </a:rPr>
              <a:t>: 09.11.2023</a:t>
            </a:r>
            <a:endParaRPr lang="en-US" sz="120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F39E930-0F68-005B-6940-4D9BC232E32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79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1ACE1A-DD3B-0410-4E07-8B631983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78" y="2992582"/>
            <a:ext cx="2426603" cy="3592945"/>
          </a:xfrm>
        </p:spPr>
        <p:txBody>
          <a:bodyPr>
            <a:normAutofit fontScale="92500"/>
          </a:bodyPr>
          <a:lstStyle/>
          <a:p>
            <a:r>
              <a:rPr lang="nb-NO" sz="2400" dirty="0"/>
              <a:t>Signing </a:t>
            </a:r>
            <a:r>
              <a:rPr lang="nb-NO" sz="2400" dirty="0" err="1"/>
              <a:t>the</a:t>
            </a:r>
            <a:r>
              <a:rPr lang="nb-NO" sz="2400" dirty="0"/>
              <a:t> form as person </a:t>
            </a:r>
            <a:r>
              <a:rPr lang="nb-NO" sz="2400" dirty="0" err="1"/>
              <a:t>with</a:t>
            </a:r>
            <a:r>
              <a:rPr lang="nb-NO" sz="2400" dirty="0"/>
              <a:t> a Norwegian </a:t>
            </a:r>
            <a:r>
              <a:rPr lang="nb-NO" sz="2400" dirty="0" err="1"/>
              <a:t>social</a:t>
            </a:r>
            <a:r>
              <a:rPr lang="nb-NO" sz="2400" dirty="0"/>
              <a:t> </a:t>
            </a:r>
            <a:r>
              <a:rPr lang="nb-NO" sz="2400" dirty="0" err="1"/>
              <a:t>security</a:t>
            </a:r>
            <a:r>
              <a:rPr lang="nb-NO" sz="2400" dirty="0"/>
              <a:t> </a:t>
            </a:r>
            <a:r>
              <a:rPr lang="nb-NO" sz="2400" dirty="0" err="1"/>
              <a:t>number</a:t>
            </a:r>
            <a:r>
              <a:rPr lang="nb-NO" sz="2400" dirty="0"/>
              <a:t>. </a:t>
            </a:r>
          </a:p>
          <a:p>
            <a:r>
              <a:rPr lang="nb-NO" sz="2400" dirty="0"/>
              <a:t>By pressing «</a:t>
            </a:r>
            <a:r>
              <a:rPr lang="nb-NO" sz="2400" dirty="0" err="1"/>
              <a:t>Sign</a:t>
            </a:r>
            <a:r>
              <a:rPr lang="nb-NO" sz="2400" dirty="0"/>
              <a:t> and </a:t>
            </a:r>
            <a:r>
              <a:rPr lang="nb-NO" sz="2400" dirty="0" err="1"/>
              <a:t>submit</a:t>
            </a:r>
            <a:r>
              <a:rPr lang="nb-NO" sz="2400" dirty="0"/>
              <a:t> form»,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user</a:t>
            </a:r>
            <a:r>
              <a:rPr lang="nb-NO" sz="2400" dirty="0"/>
              <a:t> is sent to a </a:t>
            </a:r>
            <a:r>
              <a:rPr lang="nb-NO" sz="2400" dirty="0" err="1"/>
              <a:t>site</a:t>
            </a:r>
            <a:r>
              <a:rPr lang="nb-NO" sz="2400" dirty="0"/>
              <a:t> for digital signing.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04F638-F374-C27C-8E43-9DDC89E2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05" y="369454"/>
            <a:ext cx="9113895" cy="5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7AC706-2A2F-F4E4-30D7-D8243D7A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6" y="1843042"/>
            <a:ext cx="2211383" cy="4351338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Signing </a:t>
            </a:r>
            <a:r>
              <a:rPr lang="nb-NO" sz="2400" dirty="0" err="1"/>
              <a:t>the</a:t>
            </a:r>
            <a:r>
              <a:rPr lang="nb-NO" sz="2400" dirty="0"/>
              <a:t> form as person </a:t>
            </a:r>
            <a:r>
              <a:rPr lang="nb-NO" sz="2400" dirty="0" err="1"/>
              <a:t>without</a:t>
            </a:r>
            <a:r>
              <a:rPr lang="nb-NO" sz="2400" dirty="0"/>
              <a:t> a Norwegian </a:t>
            </a:r>
            <a:r>
              <a:rPr lang="nb-NO" sz="2400" dirty="0" err="1"/>
              <a:t>social</a:t>
            </a:r>
            <a:r>
              <a:rPr lang="nb-NO" sz="2400" dirty="0"/>
              <a:t> </a:t>
            </a:r>
            <a:r>
              <a:rPr lang="nb-NO" sz="2400" dirty="0" err="1"/>
              <a:t>security</a:t>
            </a:r>
            <a:r>
              <a:rPr lang="nb-NO" sz="2400" dirty="0"/>
              <a:t> </a:t>
            </a:r>
            <a:r>
              <a:rPr lang="nb-NO" sz="2400" dirty="0" err="1"/>
              <a:t>number</a:t>
            </a:r>
            <a:endParaRPr lang="nb-NO" sz="2400" dirty="0"/>
          </a:p>
          <a:p>
            <a:r>
              <a:rPr lang="nb-NO" sz="2400" dirty="0"/>
              <a:t>The form must be </a:t>
            </a:r>
            <a:r>
              <a:rPr lang="nb-NO" sz="2400" dirty="0" err="1"/>
              <a:t>downloaded</a:t>
            </a:r>
            <a:r>
              <a:rPr lang="nb-NO" sz="2400" dirty="0"/>
              <a:t>, and </a:t>
            </a:r>
            <a:r>
              <a:rPr lang="nb-NO" sz="2400" dirty="0" err="1"/>
              <a:t>its</a:t>
            </a:r>
            <a:r>
              <a:rPr lang="nb-NO" sz="2400" dirty="0"/>
              <a:t> </a:t>
            </a:r>
            <a:r>
              <a:rPr lang="nb-NO" sz="2400" dirty="0" err="1"/>
              <a:t>signed</a:t>
            </a:r>
            <a:r>
              <a:rPr lang="nb-NO" sz="2400" dirty="0"/>
              <a:t> </a:t>
            </a:r>
            <a:r>
              <a:rPr lang="nb-NO" sz="2400" dirty="0" err="1"/>
              <a:t>version</a:t>
            </a:r>
            <a:r>
              <a:rPr lang="nb-NO" sz="2400" dirty="0"/>
              <a:t> must be </a:t>
            </a:r>
            <a:r>
              <a:rPr lang="nb-NO" sz="2400" dirty="0" err="1"/>
              <a:t>uploaded</a:t>
            </a:r>
            <a:endParaRPr lang="nb-NO" sz="2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504C7-5340-ECB3-BA06-8A1739E7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65" y="337127"/>
            <a:ext cx="9857735" cy="63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8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0527648-88F1-B457-81AF-01CD835C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88" y="0"/>
            <a:ext cx="9788824" cy="6858000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0DBD68BA-4017-0B44-775F-B0D9D26D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35" y="1778388"/>
            <a:ext cx="2211383" cy="4351338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Signing </a:t>
            </a:r>
            <a:r>
              <a:rPr lang="nb-NO" sz="2400" dirty="0" err="1"/>
              <a:t>the</a:t>
            </a:r>
            <a:r>
              <a:rPr lang="nb-NO" sz="2400" dirty="0"/>
              <a:t> form as a person </a:t>
            </a:r>
            <a:r>
              <a:rPr lang="nb-NO" sz="2400" dirty="0" err="1"/>
              <a:t>without</a:t>
            </a:r>
            <a:r>
              <a:rPr lang="nb-NO" sz="2400" dirty="0"/>
              <a:t> a Norwegian </a:t>
            </a:r>
            <a:r>
              <a:rPr lang="nb-NO" sz="2400" dirty="0" err="1"/>
              <a:t>social</a:t>
            </a:r>
            <a:r>
              <a:rPr lang="nb-NO" sz="2400" dirty="0"/>
              <a:t> </a:t>
            </a:r>
            <a:r>
              <a:rPr lang="nb-NO" sz="2400" dirty="0" err="1"/>
              <a:t>security</a:t>
            </a:r>
            <a:r>
              <a:rPr lang="nb-NO" sz="2400" dirty="0"/>
              <a:t> </a:t>
            </a:r>
            <a:r>
              <a:rPr lang="nb-NO" sz="2400" dirty="0" err="1"/>
              <a:t>number</a:t>
            </a:r>
            <a:r>
              <a:rPr lang="nb-NO" sz="2400" dirty="0"/>
              <a:t> </a:t>
            </a:r>
          </a:p>
          <a:p>
            <a:r>
              <a:rPr lang="nb-NO" sz="2400" dirty="0"/>
              <a:t>The form must be </a:t>
            </a:r>
            <a:r>
              <a:rPr lang="nb-NO" sz="2400" dirty="0" err="1"/>
              <a:t>downloaded</a:t>
            </a:r>
            <a:r>
              <a:rPr lang="nb-NO" sz="2400" dirty="0"/>
              <a:t>, and </a:t>
            </a:r>
            <a:r>
              <a:rPr lang="nb-NO" sz="2400" dirty="0" err="1"/>
              <a:t>its</a:t>
            </a:r>
            <a:r>
              <a:rPr lang="nb-NO" sz="2400" dirty="0"/>
              <a:t> </a:t>
            </a:r>
            <a:r>
              <a:rPr lang="nb-NO" sz="2400" dirty="0" err="1"/>
              <a:t>signed</a:t>
            </a:r>
            <a:r>
              <a:rPr lang="nb-NO" sz="2400" dirty="0"/>
              <a:t> </a:t>
            </a:r>
            <a:r>
              <a:rPr lang="nb-NO" sz="2400" dirty="0" err="1"/>
              <a:t>version</a:t>
            </a:r>
            <a:r>
              <a:rPr lang="nb-NO" sz="2400" dirty="0"/>
              <a:t> must be </a:t>
            </a:r>
            <a:r>
              <a:rPr lang="nb-NO" sz="2400" dirty="0" err="1"/>
              <a:t>uploaded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3583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F4C13C-EB03-1FAA-1FA9-B4F03A2E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7C9C33-C3ED-FA3D-4257-DCE31BC2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D0CACE12-2DBC-79FD-1BB3-A86C3B927BDB}"/>
                  </a:ext>
                </a:extLst>
              </p14:cNvPr>
              <p14:cNvContentPartPr/>
              <p14:nvPr/>
            </p14:nvContentPartPr>
            <p14:xfrm>
              <a:off x="5432106" y="3109917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D0CACE12-2DBC-79FD-1BB3-A86C3B927B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9106" y="3047277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Bilde 6">
            <a:extLst>
              <a:ext uri="{FF2B5EF4-FFF2-40B4-BE49-F238E27FC236}">
                <a16:creationId xmlns:a16="http://schemas.microsoft.com/office/drawing/2014/main" id="{B4552EF1-5E32-566B-8831-4A0A42139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968"/>
            <a:ext cx="12192000" cy="66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7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A8D6D3C-6A00-5B68-A5C7-07E138DF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6" y="0"/>
            <a:ext cx="1126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3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5AC593-1072-9EF3-6729-C82698AA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7724" cy="4351338"/>
          </a:xfrm>
        </p:spPr>
        <p:txBody>
          <a:bodyPr>
            <a:normAutofit/>
          </a:bodyPr>
          <a:lstStyle/>
          <a:p>
            <a:r>
              <a:rPr lang="nb-NO" sz="2400" dirty="0"/>
              <a:t>Display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prefilled</a:t>
            </a:r>
            <a:r>
              <a:rPr lang="nb-NO" sz="2400" dirty="0"/>
              <a:t> </a:t>
            </a:r>
            <a:r>
              <a:rPr lang="nb-NO" sz="2400" dirty="0" err="1"/>
              <a:t>details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possibility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showing</a:t>
            </a:r>
            <a:r>
              <a:rPr lang="nb-NO" sz="2400" dirty="0"/>
              <a:t> </a:t>
            </a:r>
            <a:r>
              <a:rPr lang="nb-NO" sz="2400" dirty="0" err="1"/>
              <a:t>calculation</a:t>
            </a:r>
            <a:r>
              <a:rPr lang="nb-NO" sz="2400" dirty="0"/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CFF5D459-CA43-5F16-6A60-F05A8392BA0E}"/>
                  </a:ext>
                </a:extLst>
              </p14:cNvPr>
              <p14:cNvContentPartPr/>
              <p14:nvPr/>
            </p14:nvContentPartPr>
            <p14:xfrm>
              <a:off x="4811046" y="929776"/>
              <a:ext cx="2333880" cy="1911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CFF5D459-CA43-5F16-6A60-F05A8392BA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8406" y="867136"/>
                <a:ext cx="2459520" cy="316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e 5">
            <a:extLst>
              <a:ext uri="{FF2B5EF4-FFF2-40B4-BE49-F238E27FC236}">
                <a16:creationId xmlns:a16="http://schemas.microsoft.com/office/drawing/2014/main" id="{2AFB7348-CE31-D193-00CF-2F2EAAC47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391" y="2976499"/>
            <a:ext cx="4601217" cy="905001"/>
          </a:xfrm>
          <a:prstGeom prst="rect">
            <a:avLst/>
          </a:prstGeom>
        </p:spPr>
      </p:pic>
      <p:pic>
        <p:nvPicPr>
          <p:cNvPr id="8" name="Bilde 7" descr="Et bilde som inneholder tekst, skjermbilde, Font, Nettside&#10;&#10;Automatisk generert beskrivelse">
            <a:extLst>
              <a:ext uri="{FF2B5EF4-FFF2-40B4-BE49-F238E27FC236}">
                <a16:creationId xmlns:a16="http://schemas.microsoft.com/office/drawing/2014/main" id="{31613D52-D160-7ECA-E3D4-CC053287B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0" y="0"/>
            <a:ext cx="7565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5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64CD39-90DA-0F99-4F32-A38654F2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54745" cy="4351338"/>
          </a:xfrm>
        </p:spPr>
        <p:txBody>
          <a:bodyPr>
            <a:normAutofit/>
          </a:bodyPr>
          <a:lstStyle/>
          <a:p>
            <a:r>
              <a:rPr lang="nb-NO" sz="2400" dirty="0"/>
              <a:t>For </a:t>
            </a:r>
            <a:r>
              <a:rPr lang="nb-NO" sz="2400" dirty="0" err="1"/>
              <a:t>practical</a:t>
            </a:r>
            <a:r>
              <a:rPr lang="nb-NO" sz="2400" dirty="0"/>
              <a:t> </a:t>
            </a:r>
            <a:r>
              <a:rPr lang="nb-NO" sz="2400" dirty="0" err="1"/>
              <a:t>exams</a:t>
            </a:r>
            <a:r>
              <a:rPr lang="nb-NO" sz="2400" dirty="0"/>
              <a:t> and </a:t>
            </a:r>
            <a:r>
              <a:rPr lang="nb-NO" sz="2400" dirty="0" err="1"/>
              <a:t>portifolio</a:t>
            </a:r>
            <a:r>
              <a:rPr lang="nb-NO" sz="2400" dirty="0"/>
              <a:t> </a:t>
            </a:r>
            <a:r>
              <a:rPr lang="nb-NO" sz="2400" dirty="0" err="1"/>
              <a:t>assessment</a:t>
            </a:r>
            <a:r>
              <a:rPr lang="nb-NO" sz="2400" dirty="0"/>
              <a:t>, </a:t>
            </a:r>
            <a:r>
              <a:rPr lang="nb-NO" sz="2400" dirty="0" err="1"/>
              <a:t>the</a:t>
            </a:r>
            <a:r>
              <a:rPr lang="nb-NO" sz="2400" dirty="0"/>
              <a:t> time spent must be </a:t>
            </a:r>
            <a:r>
              <a:rPr lang="nb-NO" sz="2400" dirty="0" err="1"/>
              <a:t>filled</a:t>
            </a:r>
            <a:r>
              <a:rPr lang="nb-NO" sz="2400" dirty="0"/>
              <a:t> in. 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1FBAF58-2E61-177C-6E1F-A1495779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689" y="0"/>
            <a:ext cx="831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9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A9D1D1-14C6-4FCA-58B9-1FC03C14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err="1"/>
              <a:t>Economy</a:t>
            </a:r>
            <a:r>
              <a:rPr lang="nb-NO" sz="2400" dirty="0"/>
              <a:t> and personalia</a:t>
            </a:r>
          </a:p>
        </p:txBody>
      </p:sp>
      <p:pic>
        <p:nvPicPr>
          <p:cNvPr id="5" name="Bilde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56B92A77-4C41-C87F-0230-3B897CE8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0"/>
            <a:ext cx="734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623DF-7EAF-651B-209E-C24AA0C6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0295" cy="4351338"/>
          </a:xfrm>
        </p:spPr>
        <p:txBody>
          <a:bodyPr>
            <a:normAutofit/>
          </a:bodyPr>
          <a:lstStyle/>
          <a:p>
            <a:r>
              <a:rPr lang="nb-NO" sz="2400" dirty="0"/>
              <a:t>If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user</a:t>
            </a:r>
            <a:r>
              <a:rPr lang="nb-NO" sz="2400" dirty="0"/>
              <a:t> </a:t>
            </a:r>
            <a:r>
              <a:rPr lang="nb-NO" sz="2400" dirty="0" err="1"/>
              <a:t>chooses</a:t>
            </a:r>
            <a:r>
              <a:rPr lang="nb-NO" sz="2400" dirty="0"/>
              <a:t> </a:t>
            </a:r>
            <a:r>
              <a:rPr lang="nb-NO" sz="2400" dirty="0" err="1"/>
              <a:t>foreign</a:t>
            </a:r>
            <a:r>
              <a:rPr lang="nb-NO" sz="2400" dirty="0"/>
              <a:t> bank </a:t>
            </a:r>
            <a:r>
              <a:rPr lang="nb-NO" sz="2400" dirty="0" err="1"/>
              <a:t>account</a:t>
            </a:r>
            <a:r>
              <a:rPr lang="nb-NO" sz="2400" dirty="0"/>
              <a:t>, a bank </a:t>
            </a:r>
            <a:r>
              <a:rPr lang="nb-NO" sz="2400" dirty="0" err="1"/>
              <a:t>detail</a:t>
            </a:r>
            <a:r>
              <a:rPr lang="nb-NO" sz="2400" dirty="0"/>
              <a:t> form must be </a:t>
            </a:r>
            <a:r>
              <a:rPr lang="nb-NO" sz="2400" dirty="0" err="1"/>
              <a:t>filled</a:t>
            </a:r>
            <a:r>
              <a:rPr lang="nb-NO" sz="2400" dirty="0"/>
              <a:t> </a:t>
            </a:r>
            <a:r>
              <a:rPr lang="nb-NO" sz="2400" dirty="0" err="1"/>
              <a:t>out</a:t>
            </a:r>
            <a:r>
              <a:rPr lang="nb-NO" sz="2400" dirty="0"/>
              <a:t> and </a:t>
            </a:r>
            <a:r>
              <a:rPr lang="nb-NO" sz="2400" dirty="0" err="1"/>
              <a:t>uploaded</a:t>
            </a:r>
            <a:r>
              <a:rPr lang="nb-NO" sz="2400" dirty="0"/>
              <a:t>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application</a:t>
            </a:r>
            <a:r>
              <a:rPr lang="nb-NO" sz="2400" dirty="0"/>
              <a:t>. </a:t>
            </a:r>
          </a:p>
        </p:txBody>
      </p:sp>
      <p:pic>
        <p:nvPicPr>
          <p:cNvPr id="5" name="Bilde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BD5DB01A-F304-F8BC-8B47-C3E81222D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69" y="0"/>
            <a:ext cx="6955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3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623DF-7EAF-651B-209E-C24AA0C6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88" y="237049"/>
            <a:ext cx="4469969" cy="4351338"/>
          </a:xfrm>
        </p:spPr>
        <p:txBody>
          <a:bodyPr>
            <a:normAutofit/>
          </a:bodyPr>
          <a:lstStyle/>
          <a:p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choosing</a:t>
            </a:r>
            <a:r>
              <a:rPr lang="nb-NO" sz="2400" dirty="0"/>
              <a:t> «I have an </a:t>
            </a:r>
            <a:r>
              <a:rPr lang="nb-NO" sz="2400" dirty="0" err="1"/>
              <a:t>hourly</a:t>
            </a:r>
            <a:r>
              <a:rPr lang="nb-NO" sz="2400" dirty="0"/>
              <a:t> </a:t>
            </a:r>
            <a:r>
              <a:rPr lang="nb-NO" sz="2400" dirty="0" err="1"/>
              <a:t>wage</a:t>
            </a:r>
            <a:r>
              <a:rPr lang="nb-NO" sz="2400" dirty="0"/>
              <a:t> different from 331 NOK/h», </a:t>
            </a:r>
            <a:r>
              <a:rPr lang="nb-NO" sz="2400" dirty="0" err="1"/>
              <a:t>documentation</a:t>
            </a:r>
            <a:r>
              <a:rPr lang="nb-NO" sz="2400" dirty="0"/>
              <a:t> must be </a:t>
            </a:r>
            <a:r>
              <a:rPr lang="nb-NO" sz="2400" dirty="0" err="1"/>
              <a:t>uploaded</a:t>
            </a:r>
            <a:r>
              <a:rPr lang="nb-NO" sz="2400" dirty="0"/>
              <a:t>. </a:t>
            </a:r>
          </a:p>
          <a:p>
            <a:r>
              <a:rPr lang="nb-NO" sz="2400" dirty="0"/>
              <a:t>The standard </a:t>
            </a:r>
            <a:r>
              <a:rPr lang="nb-NO" sz="2400" dirty="0" err="1"/>
              <a:t>hourly</a:t>
            </a:r>
            <a:r>
              <a:rPr lang="nb-NO" sz="2400" dirty="0"/>
              <a:t> rate is </a:t>
            </a:r>
            <a:r>
              <a:rPr lang="nb-NO" sz="2400" dirty="0" err="1"/>
              <a:t>set</a:t>
            </a:r>
            <a:r>
              <a:rPr lang="nb-NO" sz="2400" dirty="0"/>
              <a:t> to 331 NOK/h, </a:t>
            </a:r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be </a:t>
            </a:r>
            <a:r>
              <a:rPr lang="nb-NO" sz="2400" dirty="0" err="1"/>
              <a:t>adjusted</a:t>
            </a:r>
            <a:r>
              <a:rPr lang="nb-NO" sz="2400" dirty="0"/>
              <a:t>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needed</a:t>
            </a:r>
            <a:r>
              <a:rPr lang="nb-NO" sz="2400" dirty="0"/>
              <a:t>. </a:t>
            </a:r>
          </a:p>
        </p:txBody>
      </p:sp>
      <p:pic>
        <p:nvPicPr>
          <p:cNvPr id="5" name="Bilde 4" descr="Et bilde som inneholder tekst, skjermbilde, Font, Nettside&#10;&#10;Automatisk generert beskrivelse">
            <a:extLst>
              <a:ext uri="{FF2B5EF4-FFF2-40B4-BE49-F238E27FC236}">
                <a16:creationId xmlns:a16="http://schemas.microsoft.com/office/drawing/2014/main" id="{9189DD47-3535-9DFE-19E7-DB029890D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21" y="0"/>
            <a:ext cx="6656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7AAF96-3746-2BE3-FEED-1D72F86A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55" y="4328679"/>
            <a:ext cx="5022669" cy="1370157"/>
          </a:xfrm>
        </p:spPr>
        <p:txBody>
          <a:bodyPr>
            <a:normAutofit/>
          </a:bodyPr>
          <a:lstStyle/>
          <a:p>
            <a:r>
              <a:rPr lang="nb-NO" sz="2400" dirty="0"/>
              <a:t>The sensor </a:t>
            </a:r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add</a:t>
            </a:r>
            <a:r>
              <a:rPr lang="nb-NO" sz="2400" dirty="0"/>
              <a:t> an </a:t>
            </a:r>
            <a:r>
              <a:rPr lang="nb-NO" sz="2400" dirty="0" err="1"/>
              <a:t>optional</a:t>
            </a:r>
            <a:r>
              <a:rPr lang="nb-NO" sz="2400" dirty="0"/>
              <a:t> </a:t>
            </a:r>
            <a:r>
              <a:rPr lang="nb-NO" sz="2400" dirty="0" err="1"/>
              <a:t>comment</a:t>
            </a:r>
            <a:r>
              <a:rPr lang="nb-NO" sz="2400" dirty="0"/>
              <a:t>. It </a:t>
            </a:r>
            <a:r>
              <a:rPr lang="nb-NO" sz="2400" dirty="0" err="1"/>
              <a:t>will</a:t>
            </a:r>
            <a:r>
              <a:rPr lang="nb-NO" sz="2400" dirty="0"/>
              <a:t> be </a:t>
            </a:r>
            <a:r>
              <a:rPr lang="nb-NO" sz="2400" dirty="0" err="1"/>
              <a:t>shown</a:t>
            </a:r>
            <a:r>
              <a:rPr lang="nb-NO" sz="2400" dirty="0"/>
              <a:t> </a:t>
            </a:r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viewing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form in Sensorportalen</a:t>
            </a:r>
          </a:p>
        </p:txBody>
      </p:sp>
      <p:pic>
        <p:nvPicPr>
          <p:cNvPr id="4" name="Bilde 3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55CE7122-E7E0-25D7-D64F-53379145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52" y="0"/>
            <a:ext cx="6614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E2FA18-5CA0-01E0-6AE4-428123D45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91" y="2278207"/>
            <a:ext cx="4561114" cy="4351338"/>
          </a:xfrm>
        </p:spPr>
        <p:txBody>
          <a:bodyPr>
            <a:normAutofit/>
          </a:bodyPr>
          <a:lstStyle/>
          <a:p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declining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form, a </a:t>
            </a:r>
            <a:r>
              <a:rPr lang="nb-NO" sz="2400" dirty="0" err="1"/>
              <a:t>comment</a:t>
            </a:r>
            <a:r>
              <a:rPr lang="nb-NO" sz="2400" dirty="0"/>
              <a:t> is </a:t>
            </a:r>
            <a:r>
              <a:rPr lang="nb-NO" sz="2400" dirty="0" err="1"/>
              <a:t>mandatory</a:t>
            </a:r>
            <a:r>
              <a:rPr lang="nb-NO" sz="2400" dirty="0"/>
              <a:t>. </a:t>
            </a:r>
          </a:p>
          <a:p>
            <a:r>
              <a:rPr lang="nb-NO" sz="2400" dirty="0"/>
              <a:t>To </a:t>
            </a:r>
            <a:r>
              <a:rPr lang="nb-NO" sz="2400" dirty="0" err="1"/>
              <a:t>decline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form,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user</a:t>
            </a:r>
            <a:r>
              <a:rPr lang="nb-NO" sz="2400" dirty="0"/>
              <a:t> must press «</a:t>
            </a:r>
            <a:r>
              <a:rPr lang="nb-NO" sz="2400" dirty="0" err="1"/>
              <a:t>Decline</a:t>
            </a:r>
            <a:r>
              <a:rPr lang="nb-NO" sz="2400" dirty="0"/>
              <a:t> form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comment</a:t>
            </a:r>
            <a:r>
              <a:rPr lang="nb-NO" sz="2400" dirty="0"/>
              <a:t>» (</a:t>
            </a:r>
            <a:r>
              <a:rPr lang="nb-NO" sz="2400" dirty="0" err="1"/>
              <a:t>see</a:t>
            </a:r>
            <a:r>
              <a:rPr lang="nb-NO" sz="2400" dirty="0"/>
              <a:t> </a:t>
            </a:r>
            <a:r>
              <a:rPr lang="nb-NO" sz="2400" dirty="0" err="1"/>
              <a:t>previous</a:t>
            </a:r>
            <a:r>
              <a:rPr lang="nb-NO" sz="2400" dirty="0"/>
              <a:t> slide)</a:t>
            </a:r>
          </a:p>
          <a:p>
            <a:r>
              <a:rPr lang="nb-NO" sz="2400" dirty="0"/>
              <a:t>By pressing «</a:t>
            </a:r>
            <a:r>
              <a:rPr lang="nb-NO" sz="2400" dirty="0" err="1"/>
              <a:t>Submit</a:t>
            </a:r>
            <a:r>
              <a:rPr lang="nb-NO" sz="2400" dirty="0"/>
              <a:t> form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comment</a:t>
            </a:r>
            <a:r>
              <a:rPr lang="nb-NO" sz="2400" dirty="0"/>
              <a:t>»,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form’s</a:t>
            </a:r>
            <a:r>
              <a:rPr lang="nb-NO" sz="2400" dirty="0"/>
              <a:t> status is </a:t>
            </a:r>
            <a:r>
              <a:rPr lang="nb-NO" sz="2400" dirty="0" err="1"/>
              <a:t>changed</a:t>
            </a:r>
            <a:r>
              <a:rPr lang="nb-NO" sz="2400" dirty="0"/>
              <a:t> to «</a:t>
            </a:r>
            <a:r>
              <a:rPr lang="nb-NO" sz="2400" dirty="0" err="1"/>
              <a:t>Declined</a:t>
            </a:r>
            <a:r>
              <a:rPr lang="nb-NO" sz="2400" dirty="0"/>
              <a:t>» in Sensorportalen. No </a:t>
            </a:r>
            <a:r>
              <a:rPr lang="nb-NO" sz="2400" dirty="0" err="1"/>
              <a:t>signature</a:t>
            </a:r>
            <a:r>
              <a:rPr lang="nb-NO" sz="2400" dirty="0"/>
              <a:t> is </a:t>
            </a:r>
            <a:r>
              <a:rPr lang="nb-NO" sz="2400" dirty="0" err="1"/>
              <a:t>needed</a:t>
            </a:r>
            <a:r>
              <a:rPr lang="nb-NO" sz="2400" dirty="0"/>
              <a:t> </a:t>
            </a:r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declining</a:t>
            </a:r>
            <a:r>
              <a:rPr lang="nb-NO" sz="2400" dirty="0"/>
              <a:t> a form. </a:t>
            </a:r>
          </a:p>
        </p:txBody>
      </p:sp>
      <p:pic>
        <p:nvPicPr>
          <p:cNvPr id="5" name="Bilde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EE978EA8-9313-68F8-4080-D0BCE4FB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9" y="0"/>
            <a:ext cx="5919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4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ipl2oFZpxzGxb8pifJ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VjFh44zkJVB2KECbYT4A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21</Paragraphs>
  <Slides>13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Office-tema</vt:lpstr>
      <vt:lpstr>think-cell Slide</vt:lpstr>
      <vt:lpstr>User guide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Brukerveiledning</dc:title>
  <dc:creator>Matias Myrestrand</dc:creator>
  <cp:lastModifiedBy>Gunhild Raunsgard</cp:lastModifiedBy>
  <cp:revision>8</cp:revision>
  <dcterms:created xsi:type="dcterms:W3CDTF">2023-11-03T14:12:13Z</dcterms:created>
  <dcterms:modified xsi:type="dcterms:W3CDTF">2024-10-22T13:19:37Z</dcterms:modified>
</cp:coreProperties>
</file>