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tags/tag1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charts/chart15.xml" ContentType="application/vnd.openxmlformats-officedocument.drawingml.chart+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tags/tag2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charts/chart18.xml" ContentType="application/vnd.openxmlformats-officedocument.drawingml.chart+xml"/>
  <Override PartName="/ppt/notesSlides/notesSlide42.xml" ContentType="application/vnd.openxmlformats-officedocument.presentationml.notesSlide+xml"/>
  <Override PartName="/ppt/charts/chart19.xml" ContentType="application/vnd.openxmlformats-officedocument.drawingml.chart+xml"/>
  <Override PartName="/ppt/notesSlides/notesSlide43.xml" ContentType="application/vnd.openxmlformats-officedocument.presentationml.notesSlide+xml"/>
  <Override PartName="/ppt/charts/chart20.xml" ContentType="application/vnd.openxmlformats-officedocument.drawingml.chart+xml"/>
  <Override PartName="/ppt/tags/tag2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1.xml" ContentType="application/vnd.openxmlformats-officedocument.drawingml.chart+xml"/>
  <Override PartName="/ppt/notesSlides/notesSlide46.xml" ContentType="application/vnd.openxmlformats-officedocument.presentationml.notesSlide+xml"/>
  <Override PartName="/ppt/charts/chart22.xml" ContentType="application/vnd.openxmlformats-officedocument.drawingml.chart+xml"/>
  <Override PartName="/ppt/notesSlides/notesSlide47.xml" ContentType="application/vnd.openxmlformats-officedocument.presentationml.notesSlide+xml"/>
  <Override PartName="/ppt/charts/chart23.xml" ContentType="application/vnd.openxmlformats-officedocument.drawingml.chart+xml"/>
  <Override PartName="/ppt/notesSlides/notesSlide48.xml" ContentType="application/vnd.openxmlformats-officedocument.presentationml.notesSlide+xml"/>
  <Override PartName="/ppt/charts/chart24.xml" ContentType="application/vnd.openxmlformats-officedocument.drawingml.chart+xml"/>
  <Override PartName="/ppt/notesSlides/notesSlide49.xml" ContentType="application/vnd.openxmlformats-officedocument.presentationml.notesSlide+xml"/>
  <Override PartName="/ppt/charts/chart25.xml" ContentType="application/vnd.openxmlformats-officedocument.drawingml.chart+xml"/>
  <Override PartName="/ppt/notesSlides/notesSlide50.xml" ContentType="application/vnd.openxmlformats-officedocument.presentationml.notesSlide+xml"/>
  <Override PartName="/ppt/charts/chart26.xml" ContentType="application/vnd.openxmlformats-officedocument.drawingml.chart+xml"/>
  <Override PartName="/ppt/notesSlides/notesSlide51.xml" ContentType="application/vnd.openxmlformats-officedocument.presentationml.notesSlide+xml"/>
  <Override PartName="/ppt/charts/chart27.xml" ContentType="application/vnd.openxmlformats-officedocument.drawingml.chart+xml"/>
  <Override PartName="/ppt/notesSlides/notesSlide52.xml" ContentType="application/vnd.openxmlformats-officedocument.presentationml.notesSlide+xml"/>
  <Override PartName="/ppt/charts/chart28.xml" ContentType="application/vnd.openxmlformats-officedocument.drawingml.chart+xml"/>
  <Override PartName="/ppt/notesSlides/notesSlide53.xml" ContentType="application/vnd.openxmlformats-officedocument.presentationml.notesSlide+xml"/>
  <Override PartName="/ppt/charts/chart29.xml" ContentType="application/vnd.openxmlformats-officedocument.drawingml.chart+xml"/>
  <Override PartName="/ppt/notesSlides/notesSlide54.xml" ContentType="application/vnd.openxmlformats-officedocument.presentationml.notesSlide+xml"/>
  <Override PartName="/ppt/tags/tag2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0.xml" ContentType="application/vnd.openxmlformats-officedocument.drawingml.chart+xml"/>
  <Override PartName="/ppt/notesSlides/notesSlide57.xml" ContentType="application/vnd.openxmlformats-officedocument.presentationml.notesSlide+xml"/>
  <Override PartName="/ppt/charts/chart31.xml" ContentType="application/vnd.openxmlformats-officedocument.drawingml.chart+xml"/>
  <Override PartName="/ppt/notesSlides/notesSlide58.xml" ContentType="application/vnd.openxmlformats-officedocument.presentationml.notesSlide+xml"/>
  <Override PartName="/ppt/charts/chart32.xml" ContentType="application/vnd.openxmlformats-officedocument.drawingml.chart+xml"/>
  <Override PartName="/ppt/notesSlides/notesSlide59.xml" ContentType="application/vnd.openxmlformats-officedocument.presentationml.notesSlide+xml"/>
  <Override PartName="/ppt/charts/chart33.xml" ContentType="application/vnd.openxmlformats-officedocument.drawingml.chart+xml"/>
  <Override PartName="/ppt/notesSlides/notesSlide60.xml" ContentType="application/vnd.openxmlformats-officedocument.presentationml.notesSlide+xml"/>
  <Override PartName="/ppt/charts/chart3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5"/>
  </p:notesMasterIdLst>
  <p:handoutMasterIdLst>
    <p:handoutMasterId r:id="rId66"/>
  </p:handoutMasterIdLst>
  <p:sldIdLst>
    <p:sldId id="341" r:id="rId2"/>
    <p:sldId id="492" r:id="rId3"/>
    <p:sldId id="455" r:id="rId4"/>
    <p:sldId id="493" r:id="rId5"/>
    <p:sldId id="495" r:id="rId6"/>
    <p:sldId id="494" r:id="rId7"/>
    <p:sldId id="497" r:id="rId8"/>
    <p:sldId id="496" r:id="rId9"/>
    <p:sldId id="498" r:id="rId10"/>
    <p:sldId id="499" r:id="rId11"/>
    <p:sldId id="500" r:id="rId12"/>
    <p:sldId id="501" r:id="rId13"/>
    <p:sldId id="502" r:id="rId14"/>
    <p:sldId id="503" r:id="rId15"/>
    <p:sldId id="504" r:id="rId16"/>
    <p:sldId id="508" r:id="rId17"/>
    <p:sldId id="510" r:id="rId18"/>
    <p:sldId id="509" r:id="rId19"/>
    <p:sldId id="511" r:id="rId20"/>
    <p:sldId id="581" r:id="rId21"/>
    <p:sldId id="582" r:id="rId22"/>
    <p:sldId id="583" r:id="rId23"/>
    <p:sldId id="584" r:id="rId24"/>
    <p:sldId id="512" r:id="rId25"/>
    <p:sldId id="514" r:id="rId26"/>
    <p:sldId id="513" r:id="rId27"/>
    <p:sldId id="518" r:id="rId28"/>
    <p:sldId id="520" r:id="rId29"/>
    <p:sldId id="519" r:id="rId30"/>
    <p:sldId id="522" r:id="rId31"/>
    <p:sldId id="521" r:id="rId32"/>
    <p:sldId id="523" r:id="rId33"/>
    <p:sldId id="525" r:id="rId34"/>
    <p:sldId id="527" r:id="rId35"/>
    <p:sldId id="530" r:id="rId36"/>
    <p:sldId id="537" r:id="rId37"/>
    <p:sldId id="585" r:id="rId38"/>
    <p:sldId id="538" r:id="rId39"/>
    <p:sldId id="539" r:id="rId40"/>
    <p:sldId id="548" r:id="rId41"/>
    <p:sldId id="540" r:id="rId42"/>
    <p:sldId id="542" r:id="rId43"/>
    <p:sldId id="544" r:id="rId44"/>
    <p:sldId id="546" r:id="rId45"/>
    <p:sldId id="550" r:id="rId46"/>
    <p:sldId id="549" r:id="rId47"/>
    <p:sldId id="551" r:id="rId48"/>
    <p:sldId id="553" r:id="rId49"/>
    <p:sldId id="555" r:id="rId50"/>
    <p:sldId id="557" r:id="rId51"/>
    <p:sldId id="559" r:id="rId52"/>
    <p:sldId id="561" r:id="rId53"/>
    <p:sldId id="563" r:id="rId54"/>
    <p:sldId id="565" r:id="rId55"/>
    <p:sldId id="567" r:id="rId56"/>
    <p:sldId id="579" r:id="rId57"/>
    <p:sldId id="568" r:id="rId58"/>
    <p:sldId id="570" r:id="rId59"/>
    <p:sldId id="572" r:id="rId60"/>
    <p:sldId id="574" r:id="rId61"/>
    <p:sldId id="576" r:id="rId62"/>
    <p:sldId id="580" r:id="rId63"/>
    <p:sldId id="439" r:id="rId64"/>
  </p:sldIdLst>
  <p:sldSz cx="10691813" cy="7559675"/>
  <p:notesSz cx="7315200" cy="9601200"/>
  <p:custDataLst>
    <p:tags r:id="rId67"/>
  </p:custDataLst>
  <p:defaultTextStyle>
    <a:defPPr>
      <a:defRPr lang="en-US"/>
    </a:defPPr>
    <a:lvl1pPr marL="0" algn="l" defTabSz="787481" rtl="0" eaLnBrk="1" latinLnBrk="0" hangingPunct="1">
      <a:defRPr sz="1550" kern="1200">
        <a:solidFill>
          <a:schemeClr val="tx1"/>
        </a:solidFill>
        <a:latin typeface="+mn-lt"/>
        <a:ea typeface="+mn-ea"/>
        <a:cs typeface="+mn-cs"/>
      </a:defRPr>
    </a:lvl1pPr>
    <a:lvl2pPr marL="393741" algn="l" defTabSz="787481" rtl="0" eaLnBrk="1" latinLnBrk="0" hangingPunct="1">
      <a:defRPr sz="1550" kern="1200">
        <a:solidFill>
          <a:schemeClr val="tx1"/>
        </a:solidFill>
        <a:latin typeface="+mn-lt"/>
        <a:ea typeface="+mn-ea"/>
        <a:cs typeface="+mn-cs"/>
      </a:defRPr>
    </a:lvl2pPr>
    <a:lvl3pPr marL="787481" algn="l" defTabSz="787481" rtl="0" eaLnBrk="1" latinLnBrk="0" hangingPunct="1">
      <a:defRPr sz="1550" kern="1200">
        <a:solidFill>
          <a:schemeClr val="tx1"/>
        </a:solidFill>
        <a:latin typeface="+mn-lt"/>
        <a:ea typeface="+mn-ea"/>
        <a:cs typeface="+mn-cs"/>
      </a:defRPr>
    </a:lvl3pPr>
    <a:lvl4pPr marL="1181222" algn="l" defTabSz="787481" rtl="0" eaLnBrk="1" latinLnBrk="0" hangingPunct="1">
      <a:defRPr sz="1550" kern="1200">
        <a:solidFill>
          <a:schemeClr val="tx1"/>
        </a:solidFill>
        <a:latin typeface="+mn-lt"/>
        <a:ea typeface="+mn-ea"/>
        <a:cs typeface="+mn-cs"/>
      </a:defRPr>
    </a:lvl4pPr>
    <a:lvl5pPr marL="1574963" algn="l" defTabSz="787481" rtl="0" eaLnBrk="1" latinLnBrk="0" hangingPunct="1">
      <a:defRPr sz="1550" kern="1200">
        <a:solidFill>
          <a:schemeClr val="tx1"/>
        </a:solidFill>
        <a:latin typeface="+mn-lt"/>
        <a:ea typeface="+mn-ea"/>
        <a:cs typeface="+mn-cs"/>
      </a:defRPr>
    </a:lvl5pPr>
    <a:lvl6pPr marL="1968703" algn="l" defTabSz="787481" rtl="0" eaLnBrk="1" latinLnBrk="0" hangingPunct="1">
      <a:defRPr sz="1550" kern="1200">
        <a:solidFill>
          <a:schemeClr val="tx1"/>
        </a:solidFill>
        <a:latin typeface="+mn-lt"/>
        <a:ea typeface="+mn-ea"/>
        <a:cs typeface="+mn-cs"/>
      </a:defRPr>
    </a:lvl6pPr>
    <a:lvl7pPr marL="2362444" algn="l" defTabSz="787481" rtl="0" eaLnBrk="1" latinLnBrk="0" hangingPunct="1">
      <a:defRPr sz="1550" kern="1200">
        <a:solidFill>
          <a:schemeClr val="tx1"/>
        </a:solidFill>
        <a:latin typeface="+mn-lt"/>
        <a:ea typeface="+mn-ea"/>
        <a:cs typeface="+mn-cs"/>
      </a:defRPr>
    </a:lvl7pPr>
    <a:lvl8pPr marL="2756184" algn="l" defTabSz="787481" rtl="0" eaLnBrk="1" latinLnBrk="0" hangingPunct="1">
      <a:defRPr sz="1550" kern="1200">
        <a:solidFill>
          <a:schemeClr val="tx1"/>
        </a:solidFill>
        <a:latin typeface="+mn-lt"/>
        <a:ea typeface="+mn-ea"/>
        <a:cs typeface="+mn-cs"/>
      </a:defRPr>
    </a:lvl8pPr>
    <a:lvl9pPr marL="3149925" algn="l" defTabSz="787481" rtl="0" eaLnBrk="1" latinLnBrk="0" hangingPunct="1">
      <a:defRPr sz="15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611E6A-D156-4698-9251-93D8D87C5889}">
          <p14:sldIdLst>
            <p14:sldId id="341"/>
            <p14:sldId id="492"/>
            <p14:sldId id="455"/>
            <p14:sldId id="493"/>
            <p14:sldId id="495"/>
            <p14:sldId id="494"/>
            <p14:sldId id="497"/>
            <p14:sldId id="496"/>
            <p14:sldId id="498"/>
            <p14:sldId id="499"/>
            <p14:sldId id="500"/>
            <p14:sldId id="501"/>
            <p14:sldId id="502"/>
            <p14:sldId id="503"/>
            <p14:sldId id="504"/>
            <p14:sldId id="508"/>
            <p14:sldId id="510"/>
            <p14:sldId id="509"/>
            <p14:sldId id="511"/>
            <p14:sldId id="581"/>
            <p14:sldId id="582"/>
            <p14:sldId id="583"/>
            <p14:sldId id="584"/>
            <p14:sldId id="512"/>
            <p14:sldId id="514"/>
            <p14:sldId id="513"/>
            <p14:sldId id="518"/>
            <p14:sldId id="520"/>
            <p14:sldId id="519"/>
            <p14:sldId id="522"/>
            <p14:sldId id="521"/>
            <p14:sldId id="523"/>
            <p14:sldId id="525"/>
            <p14:sldId id="527"/>
            <p14:sldId id="530"/>
            <p14:sldId id="537"/>
            <p14:sldId id="585"/>
            <p14:sldId id="538"/>
            <p14:sldId id="539"/>
            <p14:sldId id="548"/>
            <p14:sldId id="540"/>
            <p14:sldId id="542"/>
            <p14:sldId id="544"/>
            <p14:sldId id="546"/>
            <p14:sldId id="550"/>
            <p14:sldId id="549"/>
            <p14:sldId id="551"/>
            <p14:sldId id="553"/>
            <p14:sldId id="555"/>
            <p14:sldId id="557"/>
            <p14:sldId id="559"/>
            <p14:sldId id="561"/>
            <p14:sldId id="563"/>
            <p14:sldId id="565"/>
            <p14:sldId id="567"/>
            <p14:sldId id="579"/>
            <p14:sldId id="568"/>
            <p14:sldId id="570"/>
            <p14:sldId id="572"/>
            <p14:sldId id="574"/>
            <p14:sldId id="576"/>
            <p14:sldId id="580"/>
            <p14:sldId id="439"/>
          </p14:sldIdLst>
        </p14:section>
      </p14:sectionLst>
    </p:ext>
    <p:ext uri="{EFAFB233-063F-42B5-8137-9DF3F51BA10A}">
      <p15:sldGuideLst xmlns:p15="http://schemas.microsoft.com/office/powerpoint/2012/main" xmlns="">
        <p15:guide id="10" pos="11" userDrawn="1">
          <p15:clr>
            <a:srgbClr val="A4A3A4"/>
          </p15:clr>
        </p15:guide>
        <p15:guide id="11" orient="horz" pos="2355" userDrawn="1">
          <p15:clr>
            <a:srgbClr val="A4A3A4"/>
          </p15:clr>
        </p15:guide>
        <p15:guide id="12" orient="horz" pos="1791" userDrawn="1">
          <p15:clr>
            <a:srgbClr val="A4A3A4"/>
          </p15:clr>
        </p15:guide>
        <p15:guide id="13" orient="horz" pos="2903" userDrawn="1">
          <p15:clr>
            <a:srgbClr val="A4A3A4"/>
          </p15:clr>
        </p15:guide>
        <p15:guide id="14" orient="horz" pos="3470"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mundsen, Karen (NO - Bergen)" initials="O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94984" autoAdjust="0"/>
  </p:normalViewPr>
  <p:slideViewPr>
    <p:cSldViewPr snapToGrid="0" showGuides="1">
      <p:cViewPr varScale="1">
        <p:scale>
          <a:sx n="80" d="100"/>
          <a:sy n="80" d="100"/>
        </p:scale>
        <p:origin x="-1176" y="-86"/>
      </p:cViewPr>
      <p:guideLst>
        <p:guide orient="horz" pos="2355"/>
        <p:guide orient="horz" pos="1791"/>
        <p:guide orient="horz" pos="2903"/>
        <p:guide orient="horz" pos="3470"/>
        <p:guide pos="11"/>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5" d="100"/>
          <a:sy n="55" d="100"/>
        </p:scale>
        <p:origin x="2940"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atrema\no\users\kosmundsen\Karen\H&#248;gskulen%20p&#229;%20Vestlandet\Arbeidsplassbasert%20Master\Excel%20L&#230;rar%20resulta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atrema\no\users\kosmundsen\Karen\H&#248;gskulen%20p&#229;%20Vestlandet\Arbeidsplassbasert%20Master\Excel%20L&#230;rar%20resultat.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atrema\no\users\kosmundsen\Karen\H&#248;gskulen%20p&#229;%20Vestlandet\Arbeidsplassbasert%20Master\Excel%20L&#230;rar%20resultat.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atrema\no\users\kosmundsen\Karen\H&#248;gskulen%20p&#229;%20Vestlandet\Arbeidsplassbasert%20Master\Excel%20L&#230;rar%20resultat.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atrema\no\users\kosmundsen\Karen\H&#248;gskulen%20p&#229;%20Vestlandet\Arbeidsplassbasert%20Master\Excel%20L&#230;rar%20result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Kor mange års erfaring har du som lærar?</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Pt>
            <c:idx val="6"/>
            <c:invertIfNegative val="0"/>
            <c:bubble3D val="0"/>
            <c:spPr>
              <a:solidFill>
                <a:srgbClr val="A1A1A1"/>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0-1 år</c:v>
                </c:pt>
                <c:pt idx="1">
                  <c:v>1-2 år</c:v>
                </c:pt>
                <c:pt idx="2">
                  <c:v>3-5 år</c:v>
                </c:pt>
                <c:pt idx="3">
                  <c:v>6-10 år</c:v>
                </c:pt>
                <c:pt idx="4">
                  <c:v>11-15 år</c:v>
                </c:pt>
                <c:pt idx="5">
                  <c:v>16-20 år</c:v>
                </c:pt>
                <c:pt idx="6">
                  <c:v>Meir enn 20 år</c:v>
                </c:pt>
              </c:strCache>
            </c:strRef>
          </c:cat>
          <c:val>
            <c:numRef>
              <c:f>Sheet1!$B$2:$B$8</c:f>
              <c:numCache>
                <c:formatCode>0.0%</c:formatCode>
                <c:ptCount val="7"/>
                <c:pt idx="0">
                  <c:v>3.4722222222222224E-2</c:v>
                </c:pt>
                <c:pt idx="1">
                  <c:v>9.0277777777777776E-2</c:v>
                </c:pt>
                <c:pt idx="2">
                  <c:v>0.1388888888888889</c:v>
                </c:pt>
                <c:pt idx="3">
                  <c:v>0.22222222222222221</c:v>
                </c:pt>
                <c:pt idx="4">
                  <c:v>0.15277777777777779</c:v>
                </c:pt>
                <c:pt idx="5">
                  <c:v>0.2013888888888889</c:v>
                </c:pt>
                <c:pt idx="6">
                  <c:v>0.15972222222222221</c:v>
                </c:pt>
              </c:numCache>
            </c:numRef>
          </c:val>
        </c:ser>
        <c:dLbls>
          <c:showLegendKey val="0"/>
          <c:showVal val="0"/>
          <c:showCatName val="0"/>
          <c:showSerName val="0"/>
          <c:showPercent val="0"/>
          <c:showBubbleSize val="0"/>
        </c:dLbls>
        <c:gapWidth val="40"/>
        <c:axId val="77428992"/>
        <c:axId val="77430784"/>
      </c:barChart>
      <c:catAx>
        <c:axId val="77428992"/>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77430784"/>
        <c:crosses val="autoZero"/>
        <c:auto val="1"/>
        <c:lblAlgn val="ctr"/>
        <c:lblOffset val="100"/>
        <c:noMultiLvlLbl val="1"/>
      </c:catAx>
      <c:valAx>
        <c:axId val="77430784"/>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77428992"/>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Er du interessert i å ta ei masterutdanning for lærarar? </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c:v>
                </c:pt>
                <c:pt idx="1">
                  <c:v>Nei</c:v>
                </c:pt>
              </c:strCache>
            </c:strRef>
          </c:cat>
          <c:val>
            <c:numRef>
              <c:f>Sheet1!$B$2:$B$3</c:f>
              <c:numCache>
                <c:formatCode>0.0%</c:formatCode>
                <c:ptCount val="2"/>
                <c:pt idx="0">
                  <c:v>0.59722222222222221</c:v>
                </c:pt>
                <c:pt idx="1">
                  <c:v>0.40277777777777779</c:v>
                </c:pt>
              </c:numCache>
            </c:numRef>
          </c:val>
        </c:ser>
        <c:dLbls>
          <c:showLegendKey val="0"/>
          <c:showVal val="0"/>
          <c:showCatName val="0"/>
          <c:showSerName val="0"/>
          <c:showPercent val="0"/>
          <c:showBubbleSize val="0"/>
        </c:dLbls>
        <c:gapWidth val="40"/>
        <c:axId val="85699968"/>
        <c:axId val="85738624"/>
      </c:barChart>
      <c:catAx>
        <c:axId val="85699968"/>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85738624"/>
        <c:crosses val="autoZero"/>
        <c:auto val="1"/>
        <c:lblAlgn val="ctr"/>
        <c:lblOffset val="100"/>
        <c:noMultiLvlLbl val="1"/>
      </c:catAx>
      <c:valAx>
        <c:axId val="85738624"/>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5699968"/>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På ein skala frå 1-5, kor avgjerande er det å få innpass/godskrive tidlegare vidareutdanningar for at du skal ta masterutdanning?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avgjerande)</c:v>
                </c:pt>
                <c:pt idx="1">
                  <c:v>2</c:v>
                </c:pt>
                <c:pt idx="2">
                  <c:v>3</c:v>
                </c:pt>
                <c:pt idx="3">
                  <c:v>4</c:v>
                </c:pt>
                <c:pt idx="4">
                  <c:v>5 (ikkje avgjerande)</c:v>
                </c:pt>
                <c:pt idx="5">
                  <c:v>Veit ikkje</c:v>
                </c:pt>
              </c:strCache>
            </c:strRef>
          </c:cat>
          <c:val>
            <c:numRef>
              <c:f>Sheet1!$B$2:$B$7</c:f>
              <c:numCache>
                <c:formatCode>0.0%</c:formatCode>
                <c:ptCount val="6"/>
                <c:pt idx="0">
                  <c:v>0.35416666666666669</c:v>
                </c:pt>
                <c:pt idx="1">
                  <c:v>0.13194444444444445</c:v>
                </c:pt>
                <c:pt idx="2">
                  <c:v>0.10416666666666667</c:v>
                </c:pt>
                <c:pt idx="3">
                  <c:v>3.4722222222222224E-2</c:v>
                </c:pt>
                <c:pt idx="4">
                  <c:v>0.1111111111111111</c:v>
                </c:pt>
                <c:pt idx="5">
                  <c:v>0.2638888888888889</c:v>
                </c:pt>
              </c:numCache>
            </c:numRef>
          </c:val>
        </c:ser>
        <c:dLbls>
          <c:showLegendKey val="0"/>
          <c:showVal val="0"/>
          <c:showCatName val="0"/>
          <c:showSerName val="0"/>
          <c:showPercent val="0"/>
          <c:showBubbleSize val="0"/>
        </c:dLbls>
        <c:gapWidth val="40"/>
        <c:axId val="85837312"/>
        <c:axId val="85838848"/>
      </c:barChart>
      <c:catAx>
        <c:axId val="85837312"/>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85838848"/>
        <c:crosses val="autoZero"/>
        <c:auto val="1"/>
        <c:lblAlgn val="ctr"/>
        <c:lblOffset val="100"/>
        <c:noMultiLvlLbl val="1"/>
      </c:catAx>
      <c:valAx>
        <c:axId val="85838848"/>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5837312"/>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Skulefag</c:v>
                </c:pt>
                <c:pt idx="1">
                  <c:v>Skulerelevante fag</c:v>
                </c:pt>
                <c:pt idx="2">
                  <c:v>Generell skuleutvikling</c:v>
                </c:pt>
              </c:strCache>
            </c:strRef>
          </c:cat>
          <c:val>
            <c:numRef>
              <c:f>Sheet1!$B$2:$B$4</c:f>
              <c:numCache>
                <c:formatCode>0.00</c:formatCode>
                <c:ptCount val="3"/>
                <c:pt idx="0">
                  <c:v>2.1783000000000001</c:v>
                </c:pt>
                <c:pt idx="1">
                  <c:v>2.4651000000000001</c:v>
                </c:pt>
                <c:pt idx="2">
                  <c:v>3.2176999999999998</c:v>
                </c:pt>
              </c:numCache>
            </c:numRef>
          </c:val>
        </c:ser>
        <c:dLbls>
          <c:showLegendKey val="0"/>
          <c:showVal val="0"/>
          <c:showCatName val="0"/>
          <c:showSerName val="0"/>
          <c:showPercent val="0"/>
          <c:showBubbleSize val="0"/>
        </c:dLbls>
        <c:gapWidth val="40"/>
        <c:axId val="85912576"/>
        <c:axId val="85910656"/>
      </c:barChart>
      <c:valAx>
        <c:axId val="85910656"/>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85912576"/>
        <c:crosses val="max"/>
        <c:crossBetween val="between"/>
        <c:majorUnit val="1"/>
      </c:valAx>
      <c:catAx>
        <c:axId val="8591257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85910656"/>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Skulefag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interessant)</c:v>
                </c:pt>
                <c:pt idx="1">
                  <c:v>2</c:v>
                </c:pt>
                <c:pt idx="2">
                  <c:v>3</c:v>
                </c:pt>
                <c:pt idx="3">
                  <c:v>4</c:v>
                </c:pt>
                <c:pt idx="4">
                  <c:v>5 (ikkje interessant)</c:v>
                </c:pt>
                <c:pt idx="5">
                  <c:v>Veit ikkje</c:v>
                </c:pt>
              </c:strCache>
            </c:strRef>
          </c:cat>
          <c:val>
            <c:numRef>
              <c:f>Sheet1!$B$2:$B$7</c:f>
              <c:numCache>
                <c:formatCode>0.0%</c:formatCode>
                <c:ptCount val="6"/>
                <c:pt idx="0">
                  <c:v>0.4236111111111111</c:v>
                </c:pt>
                <c:pt idx="1">
                  <c:v>0.1875</c:v>
                </c:pt>
                <c:pt idx="2">
                  <c:v>9.7222222222222224E-2</c:v>
                </c:pt>
                <c:pt idx="3">
                  <c:v>7.6388888888888895E-2</c:v>
                </c:pt>
                <c:pt idx="4">
                  <c:v>0.1111111111111111</c:v>
                </c:pt>
                <c:pt idx="5">
                  <c:v>0.10416666666666667</c:v>
                </c:pt>
              </c:numCache>
            </c:numRef>
          </c:val>
        </c:ser>
        <c:dLbls>
          <c:showLegendKey val="0"/>
          <c:showVal val="0"/>
          <c:showCatName val="0"/>
          <c:showSerName val="0"/>
          <c:showPercent val="0"/>
          <c:showBubbleSize val="0"/>
        </c:dLbls>
        <c:gapWidth val="40"/>
        <c:axId val="87135744"/>
        <c:axId val="87133568"/>
      </c:barChart>
      <c:valAx>
        <c:axId val="8713356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7135744"/>
        <c:crosses val="max"/>
        <c:crossBetween val="between"/>
      </c:valAx>
      <c:catAx>
        <c:axId val="8713574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8713356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Skulerelevante fag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interessant)</c:v>
                </c:pt>
                <c:pt idx="1">
                  <c:v>2</c:v>
                </c:pt>
                <c:pt idx="2">
                  <c:v>3</c:v>
                </c:pt>
                <c:pt idx="3">
                  <c:v>4</c:v>
                </c:pt>
                <c:pt idx="4">
                  <c:v>5 (ikkje interessant)</c:v>
                </c:pt>
                <c:pt idx="5">
                  <c:v>Veit ikkje</c:v>
                </c:pt>
              </c:strCache>
            </c:strRef>
          </c:cat>
          <c:val>
            <c:numRef>
              <c:f>Sheet1!$B$2:$B$7</c:f>
              <c:numCache>
                <c:formatCode>0.0%</c:formatCode>
                <c:ptCount val="6"/>
                <c:pt idx="0">
                  <c:v>0.2638888888888889</c:v>
                </c:pt>
                <c:pt idx="1">
                  <c:v>0.25</c:v>
                </c:pt>
                <c:pt idx="2">
                  <c:v>0.2013888888888889</c:v>
                </c:pt>
                <c:pt idx="3">
                  <c:v>6.25E-2</c:v>
                </c:pt>
                <c:pt idx="4">
                  <c:v>0.11805555555555555</c:v>
                </c:pt>
                <c:pt idx="5">
                  <c:v>0.10416666666666667</c:v>
                </c:pt>
              </c:numCache>
            </c:numRef>
          </c:val>
        </c:ser>
        <c:dLbls>
          <c:showLegendKey val="0"/>
          <c:showVal val="0"/>
          <c:showCatName val="0"/>
          <c:showSerName val="0"/>
          <c:showPercent val="0"/>
          <c:showBubbleSize val="0"/>
        </c:dLbls>
        <c:gapWidth val="40"/>
        <c:axId val="87064576"/>
        <c:axId val="87054208"/>
      </c:barChart>
      <c:valAx>
        <c:axId val="8705420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7064576"/>
        <c:crosses val="max"/>
        <c:crossBetween val="between"/>
      </c:valAx>
      <c:catAx>
        <c:axId val="8706457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8705420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Generell skuleutvikling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interessant)</c:v>
                </c:pt>
                <c:pt idx="1">
                  <c:v>2</c:v>
                </c:pt>
                <c:pt idx="2">
                  <c:v>3</c:v>
                </c:pt>
                <c:pt idx="3">
                  <c:v>4</c:v>
                </c:pt>
                <c:pt idx="4">
                  <c:v>5 (ikkje interessant)</c:v>
                </c:pt>
                <c:pt idx="5">
                  <c:v>Veit ikkje</c:v>
                </c:pt>
              </c:strCache>
            </c:strRef>
          </c:cat>
          <c:val>
            <c:numRef>
              <c:f>Sheet1!$B$2:$B$7</c:f>
              <c:numCache>
                <c:formatCode>0.0%</c:formatCode>
                <c:ptCount val="6"/>
                <c:pt idx="0">
                  <c:v>0.15277777777777779</c:v>
                </c:pt>
                <c:pt idx="1">
                  <c:v>0.15277777777777779</c:v>
                </c:pt>
                <c:pt idx="2">
                  <c:v>0.18055555555555555</c:v>
                </c:pt>
                <c:pt idx="3">
                  <c:v>0.10416666666666667</c:v>
                </c:pt>
                <c:pt idx="4">
                  <c:v>0.27083333333333331</c:v>
                </c:pt>
                <c:pt idx="5">
                  <c:v>0.1388888888888889</c:v>
                </c:pt>
              </c:numCache>
            </c:numRef>
          </c:val>
        </c:ser>
        <c:dLbls>
          <c:showLegendKey val="0"/>
          <c:showVal val="0"/>
          <c:showCatName val="0"/>
          <c:showSerName val="0"/>
          <c:showPercent val="0"/>
          <c:showBubbleSize val="0"/>
        </c:dLbls>
        <c:gapWidth val="40"/>
        <c:axId val="87181568"/>
        <c:axId val="87179648"/>
      </c:barChart>
      <c:valAx>
        <c:axId val="8717964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7181568"/>
        <c:crosses val="max"/>
        <c:crossBetween val="between"/>
      </c:valAx>
      <c:catAx>
        <c:axId val="87181568"/>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8717964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Kor aktuelt vil det vere for deg å ta eit masterløp i lag med ein eller fleire av dine kollegaer?</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aktuelt)</c:v>
                </c:pt>
                <c:pt idx="1">
                  <c:v>2</c:v>
                </c:pt>
                <c:pt idx="2">
                  <c:v>3</c:v>
                </c:pt>
                <c:pt idx="3">
                  <c:v>4</c:v>
                </c:pt>
                <c:pt idx="4">
                  <c:v>5 (ikkje aktuelt)</c:v>
                </c:pt>
                <c:pt idx="5">
                  <c:v>Veit ikkje</c:v>
                </c:pt>
              </c:strCache>
            </c:strRef>
          </c:cat>
          <c:val>
            <c:numRef>
              <c:f>Sheet1!$B$2:$B$7</c:f>
              <c:numCache>
                <c:formatCode>0.0%</c:formatCode>
                <c:ptCount val="6"/>
                <c:pt idx="0">
                  <c:v>0.25694444444444442</c:v>
                </c:pt>
                <c:pt idx="1">
                  <c:v>0.2013888888888889</c:v>
                </c:pt>
                <c:pt idx="2">
                  <c:v>0.1388888888888889</c:v>
                </c:pt>
                <c:pt idx="3">
                  <c:v>7.6388888888888895E-2</c:v>
                </c:pt>
                <c:pt idx="4">
                  <c:v>0.1736111111111111</c:v>
                </c:pt>
                <c:pt idx="5">
                  <c:v>0.15277777777777779</c:v>
                </c:pt>
              </c:numCache>
            </c:numRef>
          </c:val>
        </c:ser>
        <c:dLbls>
          <c:showLegendKey val="0"/>
          <c:showVal val="0"/>
          <c:showCatName val="0"/>
          <c:showSerName val="0"/>
          <c:showPercent val="0"/>
          <c:showBubbleSize val="0"/>
        </c:dLbls>
        <c:gapWidth val="40"/>
        <c:axId val="87533056"/>
        <c:axId val="87534592"/>
      </c:barChart>
      <c:catAx>
        <c:axId val="87533056"/>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87534592"/>
        <c:crosses val="autoZero"/>
        <c:auto val="1"/>
        <c:lblAlgn val="ctr"/>
        <c:lblOffset val="100"/>
        <c:noMultiLvlLbl val="1"/>
      </c:catAx>
      <c:valAx>
        <c:axId val="87534592"/>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7533056"/>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Berre nettundervisning</c:v>
                </c:pt>
                <c:pt idx="1">
                  <c:v>Kombinasjon av nettundervisning og fysiske samlingar på campus</c:v>
                </c:pt>
                <c:pt idx="2">
                  <c:v>Modell med ein undervisningsdag i veka</c:v>
                </c:pt>
              </c:strCache>
            </c:strRef>
          </c:cat>
          <c:val>
            <c:numRef>
              <c:f>Sheet1!$B$2:$B$4</c:f>
              <c:numCache>
                <c:formatCode>0.00</c:formatCode>
                <c:ptCount val="3"/>
                <c:pt idx="0">
                  <c:v>3.2959999999999998</c:v>
                </c:pt>
                <c:pt idx="1">
                  <c:v>2.1040000000000001</c:v>
                </c:pt>
                <c:pt idx="2">
                  <c:v>2.4159999999999999</c:v>
                </c:pt>
              </c:numCache>
            </c:numRef>
          </c:val>
        </c:ser>
        <c:dLbls>
          <c:showLegendKey val="0"/>
          <c:showVal val="0"/>
          <c:showCatName val="0"/>
          <c:showSerName val="0"/>
          <c:showPercent val="0"/>
          <c:showBubbleSize val="0"/>
        </c:dLbls>
        <c:gapWidth val="40"/>
        <c:axId val="87677952"/>
        <c:axId val="87676032"/>
      </c:barChart>
      <c:valAx>
        <c:axId val="87676032"/>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87677952"/>
        <c:crosses val="max"/>
        <c:crossBetween val="between"/>
        <c:majorUnit val="1"/>
      </c:valAx>
      <c:catAx>
        <c:axId val="8767795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8767603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Berre nettundervisning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bra)</c:v>
                </c:pt>
                <c:pt idx="1">
                  <c:v>2</c:v>
                </c:pt>
                <c:pt idx="2">
                  <c:v>3</c:v>
                </c:pt>
                <c:pt idx="3">
                  <c:v>4</c:v>
                </c:pt>
                <c:pt idx="4">
                  <c:v>5 (ikkje bra)</c:v>
                </c:pt>
                <c:pt idx="5">
                  <c:v>Veit ikkje</c:v>
                </c:pt>
              </c:strCache>
            </c:strRef>
          </c:cat>
          <c:val>
            <c:numRef>
              <c:f>Sheet1!$B$2:$B$7</c:f>
              <c:numCache>
                <c:formatCode>0.0%</c:formatCode>
                <c:ptCount val="6"/>
                <c:pt idx="0">
                  <c:v>0.18055555555555555</c:v>
                </c:pt>
                <c:pt idx="1">
                  <c:v>0.1111111111111111</c:v>
                </c:pt>
                <c:pt idx="2">
                  <c:v>0.15277777777777779</c:v>
                </c:pt>
                <c:pt idx="3">
                  <c:v>0.11805555555555555</c:v>
                </c:pt>
                <c:pt idx="4">
                  <c:v>0.30555555555555558</c:v>
                </c:pt>
                <c:pt idx="5">
                  <c:v>0.13194444444444445</c:v>
                </c:pt>
              </c:numCache>
            </c:numRef>
          </c:val>
        </c:ser>
        <c:dLbls>
          <c:showLegendKey val="0"/>
          <c:showVal val="0"/>
          <c:showCatName val="0"/>
          <c:showSerName val="0"/>
          <c:showPercent val="0"/>
          <c:showBubbleSize val="0"/>
        </c:dLbls>
        <c:gapWidth val="40"/>
        <c:axId val="94410240"/>
        <c:axId val="94403968"/>
      </c:barChart>
      <c:valAx>
        <c:axId val="9440396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4410240"/>
        <c:crosses val="max"/>
        <c:crossBetween val="between"/>
      </c:valAx>
      <c:catAx>
        <c:axId val="94410240"/>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440396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Kombinasjon av nettundervisning og fysiske samlingar på campus</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bra)</c:v>
                </c:pt>
                <c:pt idx="1">
                  <c:v>2</c:v>
                </c:pt>
                <c:pt idx="2">
                  <c:v>3</c:v>
                </c:pt>
                <c:pt idx="3">
                  <c:v>4</c:v>
                </c:pt>
                <c:pt idx="4">
                  <c:v>5 (ikkje bra)</c:v>
                </c:pt>
                <c:pt idx="5">
                  <c:v>Veit ikkje</c:v>
                </c:pt>
              </c:strCache>
            </c:strRef>
          </c:cat>
          <c:val>
            <c:numRef>
              <c:f>Sheet1!$B$2:$B$7</c:f>
              <c:numCache>
                <c:formatCode>0.0%</c:formatCode>
                <c:ptCount val="6"/>
                <c:pt idx="0">
                  <c:v>0.3263888888888889</c:v>
                </c:pt>
                <c:pt idx="1">
                  <c:v>0.2986111111111111</c:v>
                </c:pt>
                <c:pt idx="2">
                  <c:v>0.1388888888888889</c:v>
                </c:pt>
                <c:pt idx="3">
                  <c:v>3.4722222222222224E-2</c:v>
                </c:pt>
                <c:pt idx="4">
                  <c:v>6.9444444444444448E-2</c:v>
                </c:pt>
                <c:pt idx="5">
                  <c:v>0.13194444444444445</c:v>
                </c:pt>
              </c:numCache>
            </c:numRef>
          </c:val>
        </c:ser>
        <c:dLbls>
          <c:showLegendKey val="0"/>
          <c:showVal val="0"/>
          <c:showCatName val="0"/>
          <c:showSerName val="0"/>
          <c:showPercent val="0"/>
          <c:showBubbleSize val="0"/>
        </c:dLbls>
        <c:gapWidth val="40"/>
        <c:axId val="94478336"/>
        <c:axId val="94463872"/>
      </c:barChart>
      <c:valAx>
        <c:axId val="9446387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4478336"/>
        <c:crosses val="max"/>
        <c:crossBetween val="between"/>
      </c:valAx>
      <c:catAx>
        <c:axId val="944783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446387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Kva slags lærarutdanning har du?</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Pt>
            <c:idx val="6"/>
            <c:invertIfNegative val="0"/>
            <c:bubble3D val="0"/>
            <c:spPr>
              <a:solidFill>
                <a:srgbClr val="A1A1A1"/>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3 år</c:v>
                </c:pt>
                <c:pt idx="1">
                  <c:v>4 år</c:v>
                </c:pt>
                <c:pt idx="2">
                  <c:v>PPU - Allmennfag</c:v>
                </c:pt>
                <c:pt idx="3">
                  <c:v>Faglærarutdanning</c:v>
                </c:pt>
                <c:pt idx="4">
                  <c:v>Førskulelærar / Barnehagelærar</c:v>
                </c:pt>
                <c:pt idx="5">
                  <c:v>Master</c:v>
                </c:pt>
                <c:pt idx="6">
                  <c:v>Anna</c:v>
                </c:pt>
              </c:strCache>
            </c:strRef>
          </c:cat>
          <c:val>
            <c:numRef>
              <c:f>Sheet1!$B$2:$B$8</c:f>
              <c:numCache>
                <c:formatCode>0.0%</c:formatCode>
                <c:ptCount val="7"/>
                <c:pt idx="0">
                  <c:v>4.1666666666666664E-2</c:v>
                </c:pt>
                <c:pt idx="1">
                  <c:v>0.4861111111111111</c:v>
                </c:pt>
                <c:pt idx="2">
                  <c:v>4.1666666666666664E-2</c:v>
                </c:pt>
                <c:pt idx="3">
                  <c:v>5.5555555555555552E-2</c:v>
                </c:pt>
                <c:pt idx="4">
                  <c:v>5.5555555555555552E-2</c:v>
                </c:pt>
                <c:pt idx="5">
                  <c:v>0.1111111111111111</c:v>
                </c:pt>
                <c:pt idx="6">
                  <c:v>0.20833333333333334</c:v>
                </c:pt>
              </c:numCache>
            </c:numRef>
          </c:val>
        </c:ser>
        <c:dLbls>
          <c:showLegendKey val="0"/>
          <c:showVal val="0"/>
          <c:showCatName val="0"/>
          <c:showSerName val="0"/>
          <c:showPercent val="0"/>
          <c:showBubbleSize val="0"/>
        </c:dLbls>
        <c:gapWidth val="40"/>
        <c:axId val="82820480"/>
        <c:axId val="82822272"/>
      </c:barChart>
      <c:catAx>
        <c:axId val="82820480"/>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82822272"/>
        <c:crosses val="autoZero"/>
        <c:auto val="1"/>
        <c:lblAlgn val="ctr"/>
        <c:lblOffset val="100"/>
        <c:noMultiLvlLbl val="1"/>
      </c:catAx>
      <c:valAx>
        <c:axId val="82822272"/>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82820480"/>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Modell med ein undervisningsdag i veka</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bra)</c:v>
                </c:pt>
                <c:pt idx="1">
                  <c:v>2</c:v>
                </c:pt>
                <c:pt idx="2">
                  <c:v>3</c:v>
                </c:pt>
                <c:pt idx="3">
                  <c:v>4</c:v>
                </c:pt>
                <c:pt idx="4">
                  <c:v>5 (ikkje bra)</c:v>
                </c:pt>
                <c:pt idx="5">
                  <c:v>Veit ikkje</c:v>
                </c:pt>
              </c:strCache>
            </c:strRef>
          </c:cat>
          <c:val>
            <c:numRef>
              <c:f>Sheet1!$B$2:$B$7</c:f>
              <c:numCache>
                <c:formatCode>0.0%</c:formatCode>
                <c:ptCount val="6"/>
                <c:pt idx="0">
                  <c:v>0.30555555555555558</c:v>
                </c:pt>
                <c:pt idx="1">
                  <c:v>0.21527777777777779</c:v>
                </c:pt>
                <c:pt idx="2">
                  <c:v>0.14583333333333334</c:v>
                </c:pt>
                <c:pt idx="3">
                  <c:v>8.3333333333333329E-2</c:v>
                </c:pt>
                <c:pt idx="4">
                  <c:v>0.11805555555555555</c:v>
                </c:pt>
                <c:pt idx="5">
                  <c:v>0.13194444444444445</c:v>
                </c:pt>
              </c:numCache>
            </c:numRef>
          </c:val>
        </c:ser>
        <c:dLbls>
          <c:showLegendKey val="0"/>
          <c:showVal val="0"/>
          <c:showCatName val="0"/>
          <c:showSerName val="0"/>
          <c:showPercent val="0"/>
          <c:showBubbleSize val="0"/>
        </c:dLbls>
        <c:gapWidth val="40"/>
        <c:axId val="87709952"/>
        <c:axId val="87708032"/>
      </c:barChart>
      <c:valAx>
        <c:axId val="8770803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7709952"/>
        <c:crosses val="max"/>
        <c:crossBetween val="between"/>
      </c:valAx>
      <c:catAx>
        <c:axId val="8770995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8770803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Pt>
            <c:idx val="6"/>
            <c:invertIfNegative val="0"/>
            <c:bubble3D val="0"/>
            <c:spPr>
              <a:solidFill>
                <a:srgbClr val="A1A1A1"/>
              </a:solidFill>
            </c:spPr>
          </c:dPt>
          <c:dPt>
            <c:idx val="7"/>
            <c:invertIfNegative val="0"/>
            <c:bubble3D val="0"/>
            <c:spPr>
              <a:solidFill>
                <a:srgbClr val="FF4500"/>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Familiesituasjon</c:v>
                </c:pt>
                <c:pt idx="1">
                  <c:v>Arbeidssituasjon</c:v>
                </c:pt>
                <c:pt idx="2">
                  <c:v>Reiseveg og avstand til campus</c:v>
                </c:pt>
                <c:pt idx="3">
                  <c:v>Tid til å vere student</c:v>
                </c:pt>
                <c:pt idx="4">
                  <c:v>Finne ei masterutdanning som er fagleg interessant og relevant</c:v>
                </c:pt>
                <c:pt idx="5">
                  <c:v>Motivasjon</c:v>
                </c:pt>
                <c:pt idx="6">
                  <c:v>Støtte frå arbeidsgjevar</c:v>
                </c:pt>
                <c:pt idx="7">
                  <c:v>Økonomi</c:v>
                </c:pt>
              </c:strCache>
            </c:strRef>
          </c:cat>
          <c:val>
            <c:numRef>
              <c:f>Sheet1!$B$2:$B$9</c:f>
              <c:numCache>
                <c:formatCode>0.00</c:formatCode>
                <c:ptCount val="8"/>
                <c:pt idx="0">
                  <c:v>2.7037</c:v>
                </c:pt>
                <c:pt idx="1">
                  <c:v>2.2555000000000001</c:v>
                </c:pt>
                <c:pt idx="2">
                  <c:v>3.3635999999999999</c:v>
                </c:pt>
                <c:pt idx="3">
                  <c:v>2.1396999999999999</c:v>
                </c:pt>
                <c:pt idx="4">
                  <c:v>3.3957000000000002</c:v>
                </c:pt>
                <c:pt idx="5">
                  <c:v>3.2536</c:v>
                </c:pt>
                <c:pt idx="6">
                  <c:v>2.7667000000000002</c:v>
                </c:pt>
                <c:pt idx="7">
                  <c:v>2.2000000000000002</c:v>
                </c:pt>
              </c:numCache>
            </c:numRef>
          </c:val>
        </c:ser>
        <c:dLbls>
          <c:showLegendKey val="0"/>
          <c:showVal val="0"/>
          <c:showCatName val="0"/>
          <c:showSerName val="0"/>
          <c:showPercent val="0"/>
          <c:showBubbleSize val="0"/>
        </c:dLbls>
        <c:gapWidth val="40"/>
        <c:axId val="102219136"/>
        <c:axId val="102217216"/>
      </c:barChart>
      <c:valAx>
        <c:axId val="102217216"/>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102219136"/>
        <c:crosses val="max"/>
        <c:crossBetween val="between"/>
        <c:majorUnit val="1"/>
      </c:valAx>
      <c:catAx>
        <c:axId val="1022191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2217216"/>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Familiesituasjon</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0.24305555555555555</c:v>
                </c:pt>
                <c:pt idx="1">
                  <c:v>0.20833333333333334</c:v>
                </c:pt>
                <c:pt idx="2">
                  <c:v>0.2361111111111111</c:v>
                </c:pt>
                <c:pt idx="3">
                  <c:v>8.3333333333333329E-2</c:v>
                </c:pt>
                <c:pt idx="4">
                  <c:v>0.16666666666666666</c:v>
                </c:pt>
                <c:pt idx="5">
                  <c:v>6.25E-2</c:v>
                </c:pt>
              </c:numCache>
            </c:numRef>
          </c:val>
        </c:ser>
        <c:dLbls>
          <c:showLegendKey val="0"/>
          <c:showVal val="0"/>
          <c:showCatName val="0"/>
          <c:showSerName val="0"/>
          <c:showPercent val="0"/>
          <c:showBubbleSize val="0"/>
        </c:dLbls>
        <c:gapWidth val="40"/>
        <c:axId val="94566272"/>
        <c:axId val="94564352"/>
      </c:barChart>
      <c:valAx>
        <c:axId val="9456435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4566272"/>
        <c:crosses val="max"/>
        <c:crossBetween val="between"/>
      </c:valAx>
      <c:catAx>
        <c:axId val="9456627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456435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Arbeidssituasjon</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0.2638888888888889</c:v>
                </c:pt>
                <c:pt idx="1">
                  <c:v>0.33333333333333331</c:v>
                </c:pt>
                <c:pt idx="2">
                  <c:v>0.25</c:v>
                </c:pt>
                <c:pt idx="3">
                  <c:v>5.5555555555555552E-2</c:v>
                </c:pt>
                <c:pt idx="4">
                  <c:v>4.8611111111111112E-2</c:v>
                </c:pt>
                <c:pt idx="5">
                  <c:v>4.8611111111111112E-2</c:v>
                </c:pt>
              </c:numCache>
            </c:numRef>
          </c:val>
        </c:ser>
        <c:dLbls>
          <c:showLegendKey val="0"/>
          <c:showVal val="0"/>
          <c:showCatName val="0"/>
          <c:showSerName val="0"/>
          <c:showPercent val="0"/>
          <c:showBubbleSize val="0"/>
        </c:dLbls>
        <c:gapWidth val="40"/>
        <c:axId val="102297984"/>
        <c:axId val="102283520"/>
      </c:barChart>
      <c:valAx>
        <c:axId val="10228352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2297984"/>
        <c:crosses val="max"/>
        <c:crossBetween val="between"/>
      </c:valAx>
      <c:catAx>
        <c:axId val="10229798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228352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Reiseveg og avstand til campus</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0.11805555555555555</c:v>
                </c:pt>
                <c:pt idx="1">
                  <c:v>0.15277777777777779</c:v>
                </c:pt>
                <c:pt idx="2">
                  <c:v>0.2013888888888889</c:v>
                </c:pt>
                <c:pt idx="3">
                  <c:v>0.16666666666666666</c:v>
                </c:pt>
                <c:pt idx="4">
                  <c:v>0.27777777777777779</c:v>
                </c:pt>
                <c:pt idx="5">
                  <c:v>8.3333333333333329E-2</c:v>
                </c:pt>
              </c:numCache>
            </c:numRef>
          </c:val>
        </c:ser>
        <c:dLbls>
          <c:showLegendKey val="0"/>
          <c:showVal val="0"/>
          <c:showCatName val="0"/>
          <c:showSerName val="0"/>
          <c:showPercent val="0"/>
          <c:showBubbleSize val="0"/>
        </c:dLbls>
        <c:gapWidth val="40"/>
        <c:axId val="102447744"/>
        <c:axId val="102445824"/>
      </c:barChart>
      <c:valAx>
        <c:axId val="102445824"/>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2447744"/>
        <c:crosses val="max"/>
        <c:crossBetween val="between"/>
      </c:valAx>
      <c:catAx>
        <c:axId val="10244774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244582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Tid til å vere student</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0.34027777777777779</c:v>
                </c:pt>
                <c:pt idx="1">
                  <c:v>0.3263888888888889</c:v>
                </c:pt>
                <c:pt idx="2">
                  <c:v>0.15277777777777779</c:v>
                </c:pt>
                <c:pt idx="3">
                  <c:v>5.5555555555555552E-2</c:v>
                </c:pt>
                <c:pt idx="4">
                  <c:v>6.9444444444444448E-2</c:v>
                </c:pt>
                <c:pt idx="5">
                  <c:v>5.5555555555555552E-2</c:v>
                </c:pt>
              </c:numCache>
            </c:numRef>
          </c:val>
        </c:ser>
        <c:dLbls>
          <c:showLegendKey val="0"/>
          <c:showVal val="0"/>
          <c:showCatName val="0"/>
          <c:showSerName val="0"/>
          <c:showPercent val="0"/>
          <c:showBubbleSize val="0"/>
        </c:dLbls>
        <c:gapWidth val="40"/>
        <c:axId val="102573184"/>
        <c:axId val="102493184"/>
      </c:barChart>
      <c:valAx>
        <c:axId val="102493184"/>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2573184"/>
        <c:crosses val="max"/>
        <c:crossBetween val="between"/>
      </c:valAx>
      <c:catAx>
        <c:axId val="10257318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249318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Finne ei masterutdanning som er fagleg interessant og relevant</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9.0277777777777776E-2</c:v>
                </c:pt>
                <c:pt idx="1">
                  <c:v>0.18055555555555555</c:v>
                </c:pt>
                <c:pt idx="2">
                  <c:v>0.24305555555555555</c:v>
                </c:pt>
                <c:pt idx="3">
                  <c:v>0.15972222222222221</c:v>
                </c:pt>
                <c:pt idx="4">
                  <c:v>0.29166666666666669</c:v>
                </c:pt>
                <c:pt idx="5">
                  <c:v>3.4722222222222224E-2</c:v>
                </c:pt>
              </c:numCache>
            </c:numRef>
          </c:val>
        </c:ser>
        <c:dLbls>
          <c:showLegendKey val="0"/>
          <c:showVal val="0"/>
          <c:showCatName val="0"/>
          <c:showSerName val="0"/>
          <c:showPercent val="0"/>
          <c:showBubbleSize val="0"/>
        </c:dLbls>
        <c:gapWidth val="40"/>
        <c:axId val="102976896"/>
        <c:axId val="102974976"/>
      </c:barChart>
      <c:valAx>
        <c:axId val="102974976"/>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2976896"/>
        <c:crosses val="max"/>
        <c:crossBetween val="between"/>
      </c:valAx>
      <c:catAx>
        <c:axId val="10297689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2974976"/>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Motivasjon</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0.125</c:v>
                </c:pt>
                <c:pt idx="1">
                  <c:v>0.13194444444444445</c:v>
                </c:pt>
                <c:pt idx="2">
                  <c:v>0.2986111111111111</c:v>
                </c:pt>
                <c:pt idx="3">
                  <c:v>0.18055555555555555</c:v>
                </c:pt>
                <c:pt idx="4">
                  <c:v>0.22222222222222221</c:v>
                </c:pt>
                <c:pt idx="5">
                  <c:v>4.1666666666666664E-2</c:v>
                </c:pt>
              </c:numCache>
            </c:numRef>
          </c:val>
        </c:ser>
        <c:dLbls>
          <c:showLegendKey val="0"/>
          <c:showVal val="0"/>
          <c:showCatName val="0"/>
          <c:showSerName val="0"/>
          <c:showPercent val="0"/>
          <c:showBubbleSize val="0"/>
        </c:dLbls>
        <c:gapWidth val="40"/>
        <c:axId val="103041280"/>
        <c:axId val="103039360"/>
      </c:barChart>
      <c:valAx>
        <c:axId val="10303936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3041280"/>
        <c:crosses val="max"/>
        <c:crossBetween val="between"/>
      </c:valAx>
      <c:catAx>
        <c:axId val="103041280"/>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303936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Støtte frå arbeidsgjevar</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0.1736111111111111</c:v>
                </c:pt>
                <c:pt idx="1">
                  <c:v>0.1736111111111111</c:v>
                </c:pt>
                <c:pt idx="2">
                  <c:v>0.27083333333333331</c:v>
                </c:pt>
                <c:pt idx="3">
                  <c:v>0.10416666666666667</c:v>
                </c:pt>
                <c:pt idx="4">
                  <c:v>0.1111111111111111</c:v>
                </c:pt>
                <c:pt idx="5">
                  <c:v>0.16666666666666666</c:v>
                </c:pt>
              </c:numCache>
            </c:numRef>
          </c:val>
        </c:ser>
        <c:dLbls>
          <c:showLegendKey val="0"/>
          <c:showVal val="0"/>
          <c:showCatName val="0"/>
          <c:showSerName val="0"/>
          <c:showPercent val="0"/>
          <c:showBubbleSize val="0"/>
        </c:dLbls>
        <c:gapWidth val="40"/>
        <c:axId val="102646528"/>
        <c:axId val="102644352"/>
      </c:barChart>
      <c:valAx>
        <c:axId val="10264435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2646528"/>
        <c:crosses val="max"/>
        <c:crossBetween val="between"/>
      </c:valAx>
      <c:catAx>
        <c:axId val="102646528"/>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264435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Økonomi</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0.3125</c:v>
                </c:pt>
                <c:pt idx="1">
                  <c:v>0.29166666666666669</c:v>
                </c:pt>
                <c:pt idx="2">
                  <c:v>0.18055555555555555</c:v>
                </c:pt>
                <c:pt idx="3">
                  <c:v>4.1666666666666664E-2</c:v>
                </c:pt>
                <c:pt idx="4">
                  <c:v>7.6388888888888895E-2</c:v>
                </c:pt>
                <c:pt idx="5">
                  <c:v>9.7222222222222224E-2</c:v>
                </c:pt>
              </c:numCache>
            </c:numRef>
          </c:val>
        </c:ser>
        <c:dLbls>
          <c:showLegendKey val="0"/>
          <c:showVal val="0"/>
          <c:showCatName val="0"/>
          <c:showSerName val="0"/>
          <c:showPercent val="0"/>
          <c:showBubbleSize val="0"/>
        </c:dLbls>
        <c:gapWidth val="40"/>
        <c:axId val="103185408"/>
        <c:axId val="103183488"/>
      </c:barChart>
      <c:valAx>
        <c:axId val="10318348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3185408"/>
        <c:crosses val="max"/>
        <c:crossBetween val="between"/>
      </c:valAx>
      <c:catAx>
        <c:axId val="103185408"/>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318348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Har du delteke i etterutdanningsaktivitetar i din karriere som lærar?</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c:v>
                </c:pt>
                <c:pt idx="1">
                  <c:v>Nei</c:v>
                </c:pt>
              </c:strCache>
            </c:strRef>
          </c:cat>
          <c:val>
            <c:numRef>
              <c:f>Sheet1!$B$2:$B$3</c:f>
              <c:numCache>
                <c:formatCode>0.0%</c:formatCode>
                <c:ptCount val="2"/>
                <c:pt idx="0">
                  <c:v>0.63194444444444442</c:v>
                </c:pt>
                <c:pt idx="1">
                  <c:v>0.36805555555555558</c:v>
                </c:pt>
              </c:numCache>
            </c:numRef>
          </c:val>
        </c:ser>
        <c:dLbls>
          <c:showLegendKey val="0"/>
          <c:showVal val="0"/>
          <c:showCatName val="0"/>
          <c:showSerName val="0"/>
          <c:showPercent val="0"/>
          <c:showBubbleSize val="0"/>
        </c:dLbls>
        <c:gapWidth val="40"/>
        <c:axId val="81685120"/>
        <c:axId val="81695104"/>
      </c:barChart>
      <c:catAx>
        <c:axId val="81685120"/>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81695104"/>
        <c:crosses val="autoZero"/>
        <c:auto val="1"/>
        <c:lblAlgn val="ctr"/>
        <c:lblOffset val="100"/>
        <c:noMultiLvlLbl val="1"/>
      </c:catAx>
      <c:valAx>
        <c:axId val="81695104"/>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81685120"/>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At du får nedsett leseplikt/ undervisningstid</c:v>
                </c:pt>
                <c:pt idx="1">
                  <c:v>At arbeidsgjevar dekkjer reisekostnader og studieavgifter</c:v>
                </c:pt>
                <c:pt idx="2">
                  <c:v>At du kan nytte delar av arbeidstida til arbeid med studiet</c:v>
                </c:pt>
                <c:pt idx="3">
                  <c:v>At du kan bruke eigen lærarpraksis som del av eit masterarbeid</c:v>
                </c:pt>
              </c:strCache>
            </c:strRef>
          </c:cat>
          <c:val>
            <c:numRef>
              <c:f>Sheet1!$B$2:$B$5</c:f>
              <c:numCache>
                <c:formatCode>0.00</c:formatCode>
                <c:ptCount val="4"/>
                <c:pt idx="0">
                  <c:v>1.4173</c:v>
                </c:pt>
                <c:pt idx="1">
                  <c:v>2.0718999999999999</c:v>
                </c:pt>
                <c:pt idx="2">
                  <c:v>1.5428999999999999</c:v>
                </c:pt>
                <c:pt idx="3">
                  <c:v>1.4714</c:v>
                </c:pt>
              </c:numCache>
            </c:numRef>
          </c:val>
        </c:ser>
        <c:dLbls>
          <c:showLegendKey val="0"/>
          <c:showVal val="0"/>
          <c:showCatName val="0"/>
          <c:showSerName val="0"/>
          <c:showPercent val="0"/>
          <c:showBubbleSize val="0"/>
        </c:dLbls>
        <c:gapWidth val="40"/>
        <c:axId val="94116864"/>
        <c:axId val="94114944"/>
      </c:barChart>
      <c:valAx>
        <c:axId val="94114944"/>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94116864"/>
        <c:crosses val="max"/>
        <c:crossBetween val="between"/>
        <c:majorUnit val="1"/>
      </c:valAx>
      <c:catAx>
        <c:axId val="9411686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411494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du får nedsett leseplikt/ undervisningstid</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0.77777777777777779</c:v>
                </c:pt>
                <c:pt idx="1">
                  <c:v>9.0277777777777776E-2</c:v>
                </c:pt>
                <c:pt idx="2">
                  <c:v>2.0833333333333332E-2</c:v>
                </c:pt>
                <c:pt idx="3">
                  <c:v>3.4722222222222224E-2</c:v>
                </c:pt>
                <c:pt idx="4">
                  <c:v>4.1666666666666664E-2</c:v>
                </c:pt>
                <c:pt idx="5">
                  <c:v>3.4722222222222224E-2</c:v>
                </c:pt>
              </c:numCache>
            </c:numRef>
          </c:val>
        </c:ser>
        <c:dLbls>
          <c:showLegendKey val="0"/>
          <c:showVal val="0"/>
          <c:showCatName val="0"/>
          <c:showSerName val="0"/>
          <c:showPercent val="0"/>
          <c:showBubbleSize val="0"/>
        </c:dLbls>
        <c:gapWidth val="40"/>
        <c:axId val="94180864"/>
        <c:axId val="94178688"/>
      </c:barChart>
      <c:valAx>
        <c:axId val="9417868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4180864"/>
        <c:crosses val="max"/>
        <c:crossBetween val="between"/>
      </c:valAx>
      <c:catAx>
        <c:axId val="9418086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417868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arbeidsgjevar dekkjer reisekostnader og studieavgifter</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0.47916666666666669</c:v>
                </c:pt>
                <c:pt idx="1">
                  <c:v>0.19444444444444445</c:v>
                </c:pt>
                <c:pt idx="2">
                  <c:v>0.11805555555555555</c:v>
                </c:pt>
                <c:pt idx="3">
                  <c:v>9.0277777777777776E-2</c:v>
                </c:pt>
                <c:pt idx="4">
                  <c:v>8.3333333333333329E-2</c:v>
                </c:pt>
                <c:pt idx="5">
                  <c:v>3.4722222222222224E-2</c:v>
                </c:pt>
              </c:numCache>
            </c:numRef>
          </c:val>
        </c:ser>
        <c:dLbls>
          <c:showLegendKey val="0"/>
          <c:showVal val="0"/>
          <c:showCatName val="0"/>
          <c:showSerName val="0"/>
          <c:showPercent val="0"/>
          <c:showBubbleSize val="0"/>
        </c:dLbls>
        <c:gapWidth val="40"/>
        <c:axId val="94334976"/>
        <c:axId val="94328704"/>
      </c:barChart>
      <c:valAx>
        <c:axId val="94328704"/>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4334976"/>
        <c:crosses val="max"/>
        <c:crossBetween val="between"/>
      </c:valAx>
      <c:catAx>
        <c:axId val="9433497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432870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du kan nytte delar av arbeidstida til arbeid med studiet</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0.64583333333333337</c:v>
                </c:pt>
                <c:pt idx="1">
                  <c:v>0.2013888888888889</c:v>
                </c:pt>
                <c:pt idx="2">
                  <c:v>7.6388888888888895E-2</c:v>
                </c:pt>
                <c:pt idx="3">
                  <c:v>2.0833333333333332E-2</c:v>
                </c:pt>
                <c:pt idx="4">
                  <c:v>2.7777777777777776E-2</c:v>
                </c:pt>
                <c:pt idx="5">
                  <c:v>2.7777777777777776E-2</c:v>
                </c:pt>
              </c:numCache>
            </c:numRef>
          </c:val>
        </c:ser>
        <c:dLbls>
          <c:showLegendKey val="0"/>
          <c:showVal val="0"/>
          <c:showCatName val="0"/>
          <c:showSerName val="0"/>
          <c:showPercent val="0"/>
          <c:showBubbleSize val="0"/>
        </c:dLbls>
        <c:gapWidth val="40"/>
        <c:axId val="103500032"/>
        <c:axId val="103498112"/>
      </c:barChart>
      <c:valAx>
        <c:axId val="10349811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3500032"/>
        <c:crosses val="max"/>
        <c:crossBetween val="between"/>
      </c:valAx>
      <c:catAx>
        <c:axId val="10350003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349811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du kan bruke eigen lærarpraksis som del av eit masterarbeid</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0.68055555555555558</c:v>
                </c:pt>
                <c:pt idx="1">
                  <c:v>0.2013888888888889</c:v>
                </c:pt>
                <c:pt idx="2">
                  <c:v>4.1666666666666664E-2</c:v>
                </c:pt>
                <c:pt idx="3">
                  <c:v>2.0833333333333332E-2</c:v>
                </c:pt>
                <c:pt idx="4">
                  <c:v>2.7777777777777776E-2</c:v>
                </c:pt>
                <c:pt idx="5">
                  <c:v>2.7777777777777776E-2</c:v>
                </c:pt>
              </c:numCache>
            </c:numRef>
          </c:val>
        </c:ser>
        <c:dLbls>
          <c:showLegendKey val="0"/>
          <c:showVal val="0"/>
          <c:showCatName val="0"/>
          <c:showSerName val="0"/>
          <c:showPercent val="0"/>
          <c:showBubbleSize val="0"/>
        </c:dLbls>
        <c:gapWidth val="40"/>
        <c:axId val="103924480"/>
        <c:axId val="103918208"/>
      </c:barChart>
      <c:valAx>
        <c:axId val="10391820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03924480"/>
        <c:crosses val="max"/>
        <c:crossBetween val="between"/>
      </c:valAx>
      <c:catAx>
        <c:axId val="103924480"/>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0391820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Har du tatt vidareutdanning (studiepoenggjevande utdanning ved høgskule eller universitet) som lærar?</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c:v>
                </c:pt>
                <c:pt idx="1">
                  <c:v>Nei</c:v>
                </c:pt>
              </c:strCache>
            </c:strRef>
          </c:cat>
          <c:val>
            <c:numRef>
              <c:f>Sheet1!$B$2:$B$3</c:f>
              <c:numCache>
                <c:formatCode>0.0%</c:formatCode>
                <c:ptCount val="2"/>
                <c:pt idx="0">
                  <c:v>0.66901408450704225</c:v>
                </c:pt>
                <c:pt idx="1">
                  <c:v>0.33098591549295775</c:v>
                </c:pt>
              </c:numCache>
            </c:numRef>
          </c:val>
        </c:ser>
        <c:dLbls>
          <c:showLegendKey val="0"/>
          <c:showVal val="0"/>
          <c:showCatName val="0"/>
          <c:showSerName val="0"/>
          <c:showPercent val="0"/>
          <c:showBubbleSize val="0"/>
        </c:dLbls>
        <c:gapWidth val="40"/>
        <c:axId val="84299776"/>
        <c:axId val="84301312"/>
      </c:barChart>
      <c:catAx>
        <c:axId val="84299776"/>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84301312"/>
        <c:crosses val="autoZero"/>
        <c:auto val="1"/>
        <c:lblAlgn val="ctr"/>
        <c:lblOffset val="100"/>
        <c:noMultiLvlLbl val="1"/>
      </c:catAx>
      <c:valAx>
        <c:axId val="84301312"/>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84299776"/>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Fag 1</a:t>
            </a:r>
            <a:r>
              <a:rPr lang="en-US" baseline="0" dirty="0"/>
              <a:t> </a:t>
            </a:r>
            <a:endParaRPr lang="en-US" dirty="0"/>
          </a:p>
        </c:rich>
      </c:tx>
      <c:overlay val="0"/>
      <c:spPr>
        <a:noFill/>
        <a:ln>
          <a:noFill/>
        </a:ln>
        <a:effectLst/>
      </c:spPr>
    </c:title>
    <c:autoTitleDeleted val="0"/>
    <c:plotArea>
      <c:layout>
        <c:manualLayout>
          <c:layoutTarget val="inner"/>
          <c:xMode val="edge"/>
          <c:yMode val="edge"/>
          <c:x val="0.10611739071728085"/>
          <c:y val="0.13344126641482282"/>
          <c:w val="0.7657730944308494"/>
          <c:h val="0.4303858536841017"/>
        </c:manualLayout>
      </c:layout>
      <c:barChart>
        <c:barDir val="col"/>
        <c:grouping val="clustered"/>
        <c:varyColors val="0"/>
        <c:ser>
          <c:idx val="0"/>
          <c:order val="0"/>
          <c:tx>
            <c:strRef>
              <c:f>'7 Question'!$G$4</c:f>
              <c:strCache>
                <c:ptCount val="1"/>
                <c:pt idx="0">
                  <c:v>Tal respondentar</c:v>
                </c:pt>
              </c:strCache>
            </c:strRef>
          </c:tx>
          <c:spPr>
            <a:solidFill>
              <a:schemeClr val="accent1"/>
            </a:solidFill>
            <a:ln>
              <a:noFill/>
            </a:ln>
            <a:effectLst/>
          </c:spPr>
          <c:invertIfNegative val="0"/>
          <c:cat>
            <c:strRef>
              <c:f>'7 Question'!$F$5:$F$30</c:f>
              <c:strCache>
                <c:ptCount val="26"/>
                <c:pt idx="0">
                  <c:v>Matematikk</c:v>
                </c:pt>
                <c:pt idx="1">
                  <c:v>Norsk</c:v>
                </c:pt>
                <c:pt idx="2">
                  <c:v>Rettleiing</c:v>
                </c:pt>
                <c:pt idx="3">
                  <c:v>Spesialpedagogikk</c:v>
                </c:pt>
                <c:pt idx="4">
                  <c:v>Pedagogikk</c:v>
                </c:pt>
                <c:pt idx="5">
                  <c:v>IKT</c:v>
                </c:pt>
                <c:pt idx="6">
                  <c:v>Engelsk</c:v>
                </c:pt>
                <c:pt idx="7">
                  <c:v>Kroppsøving</c:v>
                </c:pt>
                <c:pt idx="8">
                  <c:v>PAPS</c:v>
                </c:pt>
                <c:pt idx="9">
                  <c:v>Musikk</c:v>
                </c:pt>
                <c:pt idx="10">
                  <c:v>Klasseleiing</c:v>
                </c:pt>
                <c:pt idx="11">
                  <c:v>Naturfag</c:v>
                </c:pt>
                <c:pt idx="12">
                  <c:v>Leserettleiing</c:v>
                </c:pt>
                <c:pt idx="13">
                  <c:v>Samfunnsfag</c:v>
                </c:pt>
                <c:pt idx="14">
                  <c:v>Elevvurdering</c:v>
                </c:pt>
                <c:pt idx="15">
                  <c:v>Andrespråkspedagogikk</c:v>
                </c:pt>
                <c:pt idx="16">
                  <c:v>Migrasjonspedagogikk</c:v>
                </c:pt>
                <c:pt idx="17">
                  <c:v>GLSM</c:v>
                </c:pt>
                <c:pt idx="18">
                  <c:v>Tysk</c:v>
                </c:pt>
                <c:pt idx="19">
                  <c:v>Helse og ernæring</c:v>
                </c:pt>
                <c:pt idx="20">
                  <c:v>Digital fotografi</c:v>
                </c:pt>
                <c:pt idx="21">
                  <c:v>Mellomfag i sos.ok.</c:v>
                </c:pt>
                <c:pt idx="22">
                  <c:v>Organisasjon og leiing</c:v>
                </c:pt>
                <c:pt idx="23">
                  <c:v>Norsk for andrespråklege</c:v>
                </c:pt>
                <c:pt idx="24">
                  <c:v>Tverrfagleg psykososialt arbeid</c:v>
                </c:pt>
                <c:pt idx="25">
                  <c:v>Leseopplæring</c:v>
                </c:pt>
              </c:strCache>
            </c:strRef>
          </c:cat>
          <c:val>
            <c:numRef>
              <c:f>'7 Question'!$G$5:$G$30</c:f>
              <c:numCache>
                <c:formatCode>General</c:formatCode>
                <c:ptCount val="26"/>
                <c:pt idx="0">
                  <c:v>17</c:v>
                </c:pt>
                <c:pt idx="1">
                  <c:v>11</c:v>
                </c:pt>
                <c:pt idx="2">
                  <c:v>11</c:v>
                </c:pt>
                <c:pt idx="3">
                  <c:v>6</c:v>
                </c:pt>
                <c:pt idx="4">
                  <c:v>6</c:v>
                </c:pt>
                <c:pt idx="5">
                  <c:v>5</c:v>
                </c:pt>
                <c:pt idx="6">
                  <c:v>5</c:v>
                </c:pt>
                <c:pt idx="7">
                  <c:v>3</c:v>
                </c:pt>
                <c:pt idx="8">
                  <c:v>3</c:v>
                </c:pt>
                <c:pt idx="9">
                  <c:v>2</c:v>
                </c:pt>
                <c:pt idx="10">
                  <c:v>2</c:v>
                </c:pt>
                <c:pt idx="11">
                  <c:v>2</c:v>
                </c:pt>
                <c:pt idx="12">
                  <c:v>2</c:v>
                </c:pt>
                <c:pt idx="13">
                  <c:v>2</c:v>
                </c:pt>
                <c:pt idx="14">
                  <c:v>1</c:v>
                </c:pt>
                <c:pt idx="15">
                  <c:v>1</c:v>
                </c:pt>
                <c:pt idx="16">
                  <c:v>1</c:v>
                </c:pt>
                <c:pt idx="17">
                  <c:v>1</c:v>
                </c:pt>
                <c:pt idx="18">
                  <c:v>1</c:v>
                </c:pt>
                <c:pt idx="19">
                  <c:v>1</c:v>
                </c:pt>
                <c:pt idx="20">
                  <c:v>1</c:v>
                </c:pt>
                <c:pt idx="21">
                  <c:v>1</c:v>
                </c:pt>
                <c:pt idx="22">
                  <c:v>1</c:v>
                </c:pt>
                <c:pt idx="23">
                  <c:v>1</c:v>
                </c:pt>
                <c:pt idx="24">
                  <c:v>1</c:v>
                </c:pt>
                <c:pt idx="25">
                  <c:v>1</c:v>
                </c:pt>
              </c:numCache>
            </c:numRef>
          </c:val>
        </c:ser>
        <c:dLbls>
          <c:showLegendKey val="0"/>
          <c:showVal val="0"/>
          <c:showCatName val="0"/>
          <c:showSerName val="0"/>
          <c:showPercent val="0"/>
          <c:showBubbleSize val="0"/>
        </c:dLbls>
        <c:gapWidth val="219"/>
        <c:axId val="84444288"/>
        <c:axId val="84446208"/>
      </c:barChart>
      <c:scatterChart>
        <c:scatterStyle val="lineMarker"/>
        <c:varyColors val="0"/>
        <c:ser>
          <c:idx val="1"/>
          <c:order val="1"/>
          <c:tx>
            <c:strRef>
              <c:f>'7 Question'!$H$4</c:f>
              <c:strCache>
                <c:ptCount val="1"/>
                <c:pt idx="0">
                  <c:v>Gjennomsnittlig studiepoeng</c:v>
                </c:pt>
              </c:strCache>
            </c:strRef>
          </c:tx>
          <c:spPr>
            <a:ln w="25400" cap="rnd">
              <a:noFill/>
              <a:round/>
            </a:ln>
            <a:effectLst/>
          </c:spPr>
          <c:marker>
            <c:symbol val="circle"/>
            <c:size val="5"/>
            <c:spPr>
              <a:solidFill>
                <a:schemeClr val="accent2"/>
              </a:solidFill>
              <a:ln w="9525">
                <a:solidFill>
                  <a:schemeClr val="accent2"/>
                </a:solidFill>
              </a:ln>
              <a:effectLst/>
            </c:spPr>
          </c:marker>
          <c:xVal>
            <c:strRef>
              <c:f>'7 Question'!$F$5:$F$30</c:f>
              <c:strCache>
                <c:ptCount val="26"/>
                <c:pt idx="0">
                  <c:v>Matematikk</c:v>
                </c:pt>
                <c:pt idx="1">
                  <c:v>Norsk</c:v>
                </c:pt>
                <c:pt idx="2">
                  <c:v>Rettleiing</c:v>
                </c:pt>
                <c:pt idx="3">
                  <c:v>Spesialpedagogikk</c:v>
                </c:pt>
                <c:pt idx="4">
                  <c:v>Pedagogikk</c:v>
                </c:pt>
                <c:pt idx="5">
                  <c:v>IKT</c:v>
                </c:pt>
                <c:pt idx="6">
                  <c:v>Engelsk</c:v>
                </c:pt>
                <c:pt idx="7">
                  <c:v>Kroppsøving</c:v>
                </c:pt>
                <c:pt idx="8">
                  <c:v>PAPS</c:v>
                </c:pt>
                <c:pt idx="9">
                  <c:v>Musikk</c:v>
                </c:pt>
                <c:pt idx="10">
                  <c:v>Klasseleiing</c:v>
                </c:pt>
                <c:pt idx="11">
                  <c:v>Naturfag</c:v>
                </c:pt>
                <c:pt idx="12">
                  <c:v>Leserettleiing</c:v>
                </c:pt>
                <c:pt idx="13">
                  <c:v>Samfunnsfag</c:v>
                </c:pt>
                <c:pt idx="14">
                  <c:v>Elevvurdering</c:v>
                </c:pt>
                <c:pt idx="15">
                  <c:v>Andrespråkspedagogikk</c:v>
                </c:pt>
                <c:pt idx="16">
                  <c:v>Migrasjonspedagogikk</c:v>
                </c:pt>
                <c:pt idx="17">
                  <c:v>GLSM</c:v>
                </c:pt>
                <c:pt idx="18">
                  <c:v>Tysk</c:v>
                </c:pt>
                <c:pt idx="19">
                  <c:v>Helse og ernæring</c:v>
                </c:pt>
                <c:pt idx="20">
                  <c:v>Digital fotografi</c:v>
                </c:pt>
                <c:pt idx="21">
                  <c:v>Mellomfag i sos.ok.</c:v>
                </c:pt>
                <c:pt idx="22">
                  <c:v>Organisasjon og leiing</c:v>
                </c:pt>
                <c:pt idx="23">
                  <c:v>Norsk for andrespråklege</c:v>
                </c:pt>
                <c:pt idx="24">
                  <c:v>Tverrfagleg psykososialt arbeid</c:v>
                </c:pt>
                <c:pt idx="25">
                  <c:v>Leseopplæring</c:v>
                </c:pt>
              </c:strCache>
            </c:strRef>
          </c:xVal>
          <c:yVal>
            <c:numRef>
              <c:f>'7 Question'!$H$5:$H$30</c:f>
              <c:numCache>
                <c:formatCode>0</c:formatCode>
                <c:ptCount val="26"/>
                <c:pt idx="0">
                  <c:v>34.411764705882355</c:v>
                </c:pt>
                <c:pt idx="1">
                  <c:v>42.272727272727273</c:v>
                </c:pt>
                <c:pt idx="2">
                  <c:v>19.09090909090909</c:v>
                </c:pt>
                <c:pt idx="3">
                  <c:v>30</c:v>
                </c:pt>
                <c:pt idx="4">
                  <c:v>60</c:v>
                </c:pt>
                <c:pt idx="5">
                  <c:v>57</c:v>
                </c:pt>
                <c:pt idx="6">
                  <c:v>66</c:v>
                </c:pt>
                <c:pt idx="7">
                  <c:v>70</c:v>
                </c:pt>
                <c:pt idx="8">
                  <c:v>50</c:v>
                </c:pt>
                <c:pt idx="9">
                  <c:v>75</c:v>
                </c:pt>
                <c:pt idx="10">
                  <c:v>15</c:v>
                </c:pt>
                <c:pt idx="11">
                  <c:v>35</c:v>
                </c:pt>
                <c:pt idx="12">
                  <c:v>30</c:v>
                </c:pt>
                <c:pt idx="13">
                  <c:v>60</c:v>
                </c:pt>
                <c:pt idx="14">
                  <c:v>15</c:v>
                </c:pt>
                <c:pt idx="15">
                  <c:v>60</c:v>
                </c:pt>
                <c:pt idx="16">
                  <c:v>30</c:v>
                </c:pt>
                <c:pt idx="17">
                  <c:v>30</c:v>
                </c:pt>
                <c:pt idx="18">
                  <c:v>10</c:v>
                </c:pt>
                <c:pt idx="19">
                  <c:v>15</c:v>
                </c:pt>
                <c:pt idx="20">
                  <c:v>15</c:v>
                </c:pt>
                <c:pt idx="21">
                  <c:v>90</c:v>
                </c:pt>
                <c:pt idx="22">
                  <c:v>30</c:v>
                </c:pt>
                <c:pt idx="23">
                  <c:v>30</c:v>
                </c:pt>
                <c:pt idx="24">
                  <c:v>30</c:v>
                </c:pt>
                <c:pt idx="25">
                  <c:v>30</c:v>
                </c:pt>
              </c:numCache>
            </c:numRef>
          </c:yVal>
          <c:smooth val="0"/>
        </c:ser>
        <c:dLbls>
          <c:showLegendKey val="0"/>
          <c:showVal val="0"/>
          <c:showCatName val="0"/>
          <c:showSerName val="0"/>
          <c:showPercent val="0"/>
          <c:showBubbleSize val="0"/>
        </c:dLbls>
        <c:axId val="84454400"/>
        <c:axId val="84452480"/>
      </c:scatterChart>
      <c:catAx>
        <c:axId val="8444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446208"/>
        <c:crosses val="autoZero"/>
        <c:auto val="1"/>
        <c:lblAlgn val="ctr"/>
        <c:lblOffset val="100"/>
        <c:noMultiLvlLbl val="0"/>
      </c:catAx>
      <c:valAx>
        <c:axId val="84446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Tal respondentar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444288"/>
        <c:crosses val="autoZero"/>
        <c:crossBetween val="between"/>
      </c:valAx>
      <c:valAx>
        <c:axId val="844524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Gj.snitt</a:t>
                </a:r>
                <a:r>
                  <a:rPr lang="nb-NO" baseline="0"/>
                  <a:t> studiepoeng</a:t>
                </a:r>
                <a:endParaRPr lang="nb-NO"/>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454400"/>
        <c:crosses val="max"/>
        <c:crossBetween val="midCat"/>
      </c:valAx>
      <c:valAx>
        <c:axId val="84454400"/>
        <c:scaling>
          <c:orientation val="minMax"/>
        </c:scaling>
        <c:delete val="1"/>
        <c:axPos val="b"/>
        <c:numFmt formatCode="General" sourceLinked="1"/>
        <c:majorTickMark val="out"/>
        <c:minorTickMark val="none"/>
        <c:tickLblPos val="nextTo"/>
        <c:crossAx val="84452480"/>
        <c:crosses val="autoZero"/>
        <c:crossBetween val="midCat"/>
      </c:valAx>
      <c:spPr>
        <a:noFill/>
        <a:ln>
          <a:noFill/>
        </a:ln>
        <a:effectLst/>
      </c:spPr>
    </c:plotArea>
    <c:legend>
      <c:legendPos val="r"/>
      <c:layout>
        <c:manualLayout>
          <c:xMode val="edge"/>
          <c:yMode val="edge"/>
          <c:x val="2.1093557808445416E-3"/>
          <c:y val="0.86758367292593552"/>
          <c:w val="0.28612179291542045"/>
          <c:h val="0.121425566542444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Fag 2</a:t>
            </a:r>
            <a:r>
              <a:rPr lang="en-US" baseline="0"/>
              <a:t> </a:t>
            </a:r>
            <a:endParaRPr lang="en-US"/>
          </a:p>
        </c:rich>
      </c:tx>
      <c:overlay val="0"/>
      <c:spPr>
        <a:noFill/>
        <a:ln>
          <a:noFill/>
        </a:ln>
        <a:effectLst/>
      </c:spPr>
    </c:title>
    <c:autoTitleDeleted val="0"/>
    <c:plotArea>
      <c:layout>
        <c:manualLayout>
          <c:layoutTarget val="inner"/>
          <c:xMode val="edge"/>
          <c:yMode val="edge"/>
          <c:x val="0.10611743439629844"/>
          <c:y val="0.13344130197193055"/>
          <c:w val="0.7657730944308494"/>
          <c:h val="0.4303858536841017"/>
        </c:manualLayout>
      </c:layout>
      <c:barChart>
        <c:barDir val="col"/>
        <c:grouping val="clustered"/>
        <c:varyColors val="0"/>
        <c:ser>
          <c:idx val="0"/>
          <c:order val="0"/>
          <c:tx>
            <c:strRef>
              <c:f>'10 Question'!$G$6</c:f>
              <c:strCache>
                <c:ptCount val="1"/>
                <c:pt idx="0">
                  <c:v>Tal respondentar</c:v>
                </c:pt>
              </c:strCache>
            </c:strRef>
          </c:tx>
          <c:spPr>
            <a:solidFill>
              <a:schemeClr val="accent1"/>
            </a:solidFill>
            <a:ln>
              <a:noFill/>
            </a:ln>
            <a:effectLst/>
          </c:spPr>
          <c:invertIfNegative val="0"/>
          <c:cat>
            <c:strRef>
              <c:f>'10 Question'!$F$7:$F$32</c:f>
              <c:strCache>
                <c:ptCount val="26"/>
                <c:pt idx="0">
                  <c:v>Spesialpedagogikk</c:v>
                </c:pt>
                <c:pt idx="1">
                  <c:v>Matematikk</c:v>
                </c:pt>
                <c:pt idx="2">
                  <c:v>Norsk</c:v>
                </c:pt>
                <c:pt idx="3">
                  <c:v>Rettleiing</c:v>
                </c:pt>
                <c:pt idx="4">
                  <c:v>Klasseleiing</c:v>
                </c:pt>
                <c:pt idx="5">
                  <c:v>Samfunnsfag</c:v>
                </c:pt>
                <c:pt idx="6">
                  <c:v>Engelsk</c:v>
                </c:pt>
                <c:pt idx="7">
                  <c:v>IKT</c:v>
                </c:pt>
                <c:pt idx="8">
                  <c:v>Administrasjon og leiing</c:v>
                </c:pt>
                <c:pt idx="9">
                  <c:v>Andrespråkpedagogikk</c:v>
                </c:pt>
                <c:pt idx="10">
                  <c:v>Ex phil</c:v>
                </c:pt>
                <c:pt idx="11">
                  <c:v>Friluftsliv</c:v>
                </c:pt>
                <c:pt idx="12">
                  <c:v>Lese-og skrivevansker</c:v>
                </c:pt>
                <c:pt idx="13">
                  <c:v>Leseopplæring</c:v>
                </c:pt>
                <c:pt idx="14">
                  <c:v>Leserettleiing</c:v>
                </c:pt>
                <c:pt idx="15">
                  <c:v>Læringsstrategier og tilpassa opplæring</c:v>
                </c:pt>
                <c:pt idx="16">
                  <c:v>Media</c:v>
                </c:pt>
                <c:pt idx="17">
                  <c:v>Mentor</c:v>
                </c:pt>
                <c:pt idx="18">
                  <c:v>Oranisasjon og leiing</c:v>
                </c:pt>
                <c:pt idx="19">
                  <c:v>Pedagogikk</c:v>
                </c:pt>
                <c:pt idx="20">
                  <c:v>Rekning</c:v>
                </c:pt>
                <c:pt idx="21">
                  <c:v>Spansk og latinamerikastudier</c:v>
                </c:pt>
                <c:pt idx="22">
                  <c:v>Tilpassa opplæring</c:v>
                </c:pt>
                <c:pt idx="23">
                  <c:v>Trafikk</c:v>
                </c:pt>
                <c:pt idx="24">
                  <c:v>Tysk</c:v>
                </c:pt>
                <c:pt idx="25">
                  <c:v>Utdannigsval</c:v>
                </c:pt>
              </c:strCache>
            </c:strRef>
          </c:cat>
          <c:val>
            <c:numRef>
              <c:f>'10 Question'!$G$7:$G$32</c:f>
              <c:numCache>
                <c:formatCode>General</c:formatCode>
                <c:ptCount val="26"/>
                <c:pt idx="0">
                  <c:v>11</c:v>
                </c:pt>
                <c:pt idx="1">
                  <c:v>8</c:v>
                </c:pt>
                <c:pt idx="2">
                  <c:v>5</c:v>
                </c:pt>
                <c:pt idx="3">
                  <c:v>4</c:v>
                </c:pt>
                <c:pt idx="4">
                  <c:v>3</c:v>
                </c:pt>
                <c:pt idx="5">
                  <c:v>2</c:v>
                </c:pt>
                <c:pt idx="6">
                  <c:v>2</c:v>
                </c:pt>
                <c:pt idx="7">
                  <c:v>2</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ser>
        <c:dLbls>
          <c:showLegendKey val="0"/>
          <c:showVal val="0"/>
          <c:showCatName val="0"/>
          <c:showSerName val="0"/>
          <c:showPercent val="0"/>
          <c:showBubbleSize val="0"/>
        </c:dLbls>
        <c:gapWidth val="219"/>
        <c:axId val="84590592"/>
        <c:axId val="84592512"/>
      </c:barChart>
      <c:scatterChart>
        <c:scatterStyle val="lineMarker"/>
        <c:varyColors val="0"/>
        <c:ser>
          <c:idx val="1"/>
          <c:order val="1"/>
          <c:tx>
            <c:strRef>
              <c:f>'10 Question'!$H$6</c:f>
              <c:strCache>
                <c:ptCount val="1"/>
                <c:pt idx="0">
                  <c:v>Gj.snitt studiepoeng</c:v>
                </c:pt>
              </c:strCache>
            </c:strRef>
          </c:tx>
          <c:spPr>
            <a:ln w="25400" cap="rnd">
              <a:noFill/>
              <a:round/>
            </a:ln>
            <a:effectLst/>
          </c:spPr>
          <c:marker>
            <c:symbol val="circle"/>
            <c:size val="5"/>
            <c:spPr>
              <a:solidFill>
                <a:schemeClr val="accent2"/>
              </a:solidFill>
              <a:ln w="9525">
                <a:solidFill>
                  <a:schemeClr val="accent2"/>
                </a:solidFill>
              </a:ln>
              <a:effectLst/>
            </c:spPr>
          </c:marker>
          <c:xVal>
            <c:strRef>
              <c:f>'10 Question'!$F$7:$F$32</c:f>
              <c:strCache>
                <c:ptCount val="26"/>
                <c:pt idx="0">
                  <c:v>Spesialpedagogikk</c:v>
                </c:pt>
                <c:pt idx="1">
                  <c:v>Matematikk</c:v>
                </c:pt>
                <c:pt idx="2">
                  <c:v>Norsk</c:v>
                </c:pt>
                <c:pt idx="3">
                  <c:v>Rettleiing</c:v>
                </c:pt>
                <c:pt idx="4">
                  <c:v>Klasseleiing</c:v>
                </c:pt>
                <c:pt idx="5">
                  <c:v>Samfunnsfag</c:v>
                </c:pt>
                <c:pt idx="6">
                  <c:v>Engelsk</c:v>
                </c:pt>
                <c:pt idx="7">
                  <c:v>IKT</c:v>
                </c:pt>
                <c:pt idx="8">
                  <c:v>Administrasjon og leiing</c:v>
                </c:pt>
                <c:pt idx="9">
                  <c:v>Andrespråkpedagogikk</c:v>
                </c:pt>
                <c:pt idx="10">
                  <c:v>Ex phil</c:v>
                </c:pt>
                <c:pt idx="11">
                  <c:v>Friluftsliv</c:v>
                </c:pt>
                <c:pt idx="12">
                  <c:v>Lese-og skrivevansker</c:v>
                </c:pt>
                <c:pt idx="13">
                  <c:v>Leseopplæring</c:v>
                </c:pt>
                <c:pt idx="14">
                  <c:v>Leserettleiing</c:v>
                </c:pt>
                <c:pt idx="15">
                  <c:v>Læringsstrategier og tilpassa opplæring</c:v>
                </c:pt>
                <c:pt idx="16">
                  <c:v>Media</c:v>
                </c:pt>
                <c:pt idx="17">
                  <c:v>Mentor</c:v>
                </c:pt>
                <c:pt idx="18">
                  <c:v>Oranisasjon og leiing</c:v>
                </c:pt>
                <c:pt idx="19">
                  <c:v>Pedagogikk</c:v>
                </c:pt>
                <c:pt idx="20">
                  <c:v>Rekning</c:v>
                </c:pt>
                <c:pt idx="21">
                  <c:v>Spansk og latinamerikastudier</c:v>
                </c:pt>
                <c:pt idx="22">
                  <c:v>Tilpassa opplæring</c:v>
                </c:pt>
                <c:pt idx="23">
                  <c:v>Trafikk</c:v>
                </c:pt>
                <c:pt idx="24">
                  <c:v>Tysk</c:v>
                </c:pt>
                <c:pt idx="25">
                  <c:v>Utdannigsval</c:v>
                </c:pt>
              </c:strCache>
            </c:strRef>
          </c:xVal>
          <c:yVal>
            <c:numRef>
              <c:f>'10 Question'!$H$7:$H$32</c:f>
              <c:numCache>
                <c:formatCode>0</c:formatCode>
                <c:ptCount val="26"/>
                <c:pt idx="0">
                  <c:v>38.18181818181818</c:v>
                </c:pt>
                <c:pt idx="1">
                  <c:v>35.625</c:v>
                </c:pt>
                <c:pt idx="2">
                  <c:v>36</c:v>
                </c:pt>
                <c:pt idx="3">
                  <c:v>18.75</c:v>
                </c:pt>
                <c:pt idx="4">
                  <c:v>15</c:v>
                </c:pt>
                <c:pt idx="5">
                  <c:v>45</c:v>
                </c:pt>
                <c:pt idx="6">
                  <c:v>30</c:v>
                </c:pt>
                <c:pt idx="7">
                  <c:v>22.5</c:v>
                </c:pt>
                <c:pt idx="8">
                  <c:v>120</c:v>
                </c:pt>
                <c:pt idx="9">
                  <c:v>30</c:v>
                </c:pt>
                <c:pt idx="10">
                  <c:v>30</c:v>
                </c:pt>
                <c:pt idx="11">
                  <c:v>30</c:v>
                </c:pt>
                <c:pt idx="12">
                  <c:v>15</c:v>
                </c:pt>
                <c:pt idx="13">
                  <c:v>30</c:v>
                </c:pt>
                <c:pt idx="14">
                  <c:v>30</c:v>
                </c:pt>
                <c:pt idx="15">
                  <c:v>30</c:v>
                </c:pt>
                <c:pt idx="16">
                  <c:v>30</c:v>
                </c:pt>
                <c:pt idx="17">
                  <c:v>15</c:v>
                </c:pt>
                <c:pt idx="18">
                  <c:v>30</c:v>
                </c:pt>
                <c:pt idx="19">
                  <c:v>15</c:v>
                </c:pt>
                <c:pt idx="20">
                  <c:v>30</c:v>
                </c:pt>
                <c:pt idx="21">
                  <c:v>35</c:v>
                </c:pt>
                <c:pt idx="22">
                  <c:v>30</c:v>
                </c:pt>
                <c:pt idx="23">
                  <c:v>6</c:v>
                </c:pt>
                <c:pt idx="24">
                  <c:v>30</c:v>
                </c:pt>
                <c:pt idx="25">
                  <c:v>30</c:v>
                </c:pt>
              </c:numCache>
            </c:numRef>
          </c:yVal>
          <c:smooth val="0"/>
        </c:ser>
        <c:dLbls>
          <c:showLegendKey val="0"/>
          <c:showVal val="0"/>
          <c:showCatName val="0"/>
          <c:showSerName val="0"/>
          <c:showPercent val="0"/>
          <c:showBubbleSize val="0"/>
        </c:dLbls>
        <c:axId val="87238528"/>
        <c:axId val="87236608"/>
      </c:scatterChart>
      <c:catAx>
        <c:axId val="8459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592512"/>
        <c:crosses val="autoZero"/>
        <c:auto val="1"/>
        <c:lblAlgn val="ctr"/>
        <c:lblOffset val="100"/>
        <c:noMultiLvlLbl val="0"/>
      </c:catAx>
      <c:valAx>
        <c:axId val="84592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Tal respondentar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590592"/>
        <c:crosses val="autoZero"/>
        <c:crossBetween val="between"/>
      </c:valAx>
      <c:valAx>
        <c:axId val="872366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Gj.snitt</a:t>
                </a:r>
                <a:r>
                  <a:rPr lang="nb-NO" baseline="0"/>
                  <a:t> studiepoeng</a:t>
                </a:r>
                <a:endParaRPr lang="nb-NO"/>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238528"/>
        <c:crosses val="max"/>
        <c:crossBetween val="midCat"/>
      </c:valAx>
      <c:valAx>
        <c:axId val="87238528"/>
        <c:scaling>
          <c:orientation val="minMax"/>
        </c:scaling>
        <c:delete val="1"/>
        <c:axPos val="b"/>
        <c:numFmt formatCode="General" sourceLinked="1"/>
        <c:majorTickMark val="out"/>
        <c:minorTickMark val="none"/>
        <c:tickLblPos val="nextTo"/>
        <c:crossAx val="87236608"/>
        <c:crosses val="autoZero"/>
        <c:crossBetween val="midCat"/>
      </c:valAx>
      <c:spPr>
        <a:noFill/>
        <a:ln>
          <a:noFill/>
        </a:ln>
        <a:effectLst/>
      </c:spPr>
    </c:plotArea>
    <c:legend>
      <c:legendPos val="r"/>
      <c:layout>
        <c:manualLayout>
          <c:xMode val="edge"/>
          <c:yMode val="edge"/>
          <c:x val="2.1093557808445416E-3"/>
          <c:y val="0.86758367292593552"/>
          <c:w val="0.21102158741785185"/>
          <c:h val="0.121425566542444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Fag </a:t>
            </a:r>
            <a:r>
              <a:rPr lang="en-US" dirty="0" smtClean="0"/>
              <a:t>3</a:t>
            </a:r>
            <a:r>
              <a:rPr lang="en-US" baseline="0" dirty="0" smtClean="0"/>
              <a:t> </a:t>
            </a:r>
            <a:endParaRPr lang="en-US" dirty="0"/>
          </a:p>
        </c:rich>
      </c:tx>
      <c:overlay val="0"/>
      <c:spPr>
        <a:noFill/>
        <a:ln>
          <a:noFill/>
        </a:ln>
        <a:effectLst/>
      </c:spPr>
    </c:title>
    <c:autoTitleDeleted val="0"/>
    <c:plotArea>
      <c:layout>
        <c:manualLayout>
          <c:layoutTarget val="inner"/>
          <c:xMode val="edge"/>
          <c:yMode val="edge"/>
          <c:x val="0.10611739071728085"/>
          <c:y val="0.13344126641482282"/>
          <c:w val="0.7657730944308494"/>
          <c:h val="0.4303858536841017"/>
        </c:manualLayout>
      </c:layout>
      <c:barChart>
        <c:barDir val="col"/>
        <c:grouping val="clustered"/>
        <c:varyColors val="0"/>
        <c:ser>
          <c:idx val="0"/>
          <c:order val="0"/>
          <c:tx>
            <c:strRef>
              <c:f>'13 Question'!$G$6</c:f>
              <c:strCache>
                <c:ptCount val="1"/>
                <c:pt idx="0">
                  <c:v>Tal respondentar</c:v>
                </c:pt>
              </c:strCache>
            </c:strRef>
          </c:tx>
          <c:spPr>
            <a:solidFill>
              <a:schemeClr val="accent1"/>
            </a:solidFill>
            <a:ln>
              <a:noFill/>
            </a:ln>
            <a:effectLst/>
          </c:spPr>
          <c:invertIfNegative val="0"/>
          <c:cat>
            <c:strRef>
              <c:f>'13 Question'!$F$7:$F$24</c:f>
              <c:strCache>
                <c:ptCount val="18"/>
                <c:pt idx="0">
                  <c:v>Rettleiing</c:v>
                </c:pt>
                <c:pt idx="1">
                  <c:v>Engelsk</c:v>
                </c:pt>
                <c:pt idx="2">
                  <c:v>Pedagogikk</c:v>
                </c:pt>
                <c:pt idx="3">
                  <c:v>Spesialpedagogikk</c:v>
                </c:pt>
                <c:pt idx="4">
                  <c:v>Naturfag</c:v>
                </c:pt>
                <c:pt idx="5">
                  <c:v>Matematikk</c:v>
                </c:pt>
                <c:pt idx="6">
                  <c:v>Skoleutvikling</c:v>
                </c:pt>
                <c:pt idx="7">
                  <c:v>RLE</c:v>
                </c:pt>
                <c:pt idx="8">
                  <c:v>Klasseleiing</c:v>
                </c:pt>
                <c:pt idx="9">
                  <c:v>Korstudium</c:v>
                </c:pt>
                <c:pt idx="10">
                  <c:v>Organisasjonspsykologi</c:v>
                </c:pt>
                <c:pt idx="11">
                  <c:v>Mat og helse</c:v>
                </c:pt>
                <c:pt idx="12">
                  <c:v>ART</c:v>
                </c:pt>
                <c:pt idx="13">
                  <c:v>Psykososialt arbeid</c:v>
                </c:pt>
                <c:pt idx="14">
                  <c:v>Kunst og handverk</c:v>
                </c:pt>
                <c:pt idx="15">
                  <c:v>IKT</c:v>
                </c:pt>
                <c:pt idx="16">
                  <c:v>Leserettleiing</c:v>
                </c:pt>
                <c:pt idx="17">
                  <c:v>Rekning</c:v>
                </c:pt>
              </c:strCache>
            </c:strRef>
          </c:cat>
          <c:val>
            <c:numRef>
              <c:f>'13 Question'!$G$7:$G$24</c:f>
              <c:numCache>
                <c:formatCode>General</c:formatCode>
                <c:ptCount val="18"/>
                <c:pt idx="0">
                  <c:v>8</c:v>
                </c:pt>
                <c:pt idx="1">
                  <c:v>5</c:v>
                </c:pt>
                <c:pt idx="2">
                  <c:v>3</c:v>
                </c:pt>
                <c:pt idx="3">
                  <c:v>3</c:v>
                </c:pt>
                <c:pt idx="4">
                  <c:v>2</c:v>
                </c:pt>
                <c:pt idx="5">
                  <c:v>2</c:v>
                </c:pt>
                <c:pt idx="6">
                  <c:v>1</c:v>
                </c:pt>
                <c:pt idx="7">
                  <c:v>1</c:v>
                </c:pt>
                <c:pt idx="8">
                  <c:v>1</c:v>
                </c:pt>
                <c:pt idx="9">
                  <c:v>1</c:v>
                </c:pt>
                <c:pt idx="10">
                  <c:v>1</c:v>
                </c:pt>
                <c:pt idx="11">
                  <c:v>1</c:v>
                </c:pt>
                <c:pt idx="12">
                  <c:v>1</c:v>
                </c:pt>
                <c:pt idx="13">
                  <c:v>1</c:v>
                </c:pt>
                <c:pt idx="14">
                  <c:v>1</c:v>
                </c:pt>
                <c:pt idx="15">
                  <c:v>1</c:v>
                </c:pt>
                <c:pt idx="16">
                  <c:v>1</c:v>
                </c:pt>
                <c:pt idx="17">
                  <c:v>1</c:v>
                </c:pt>
              </c:numCache>
            </c:numRef>
          </c:val>
        </c:ser>
        <c:dLbls>
          <c:showLegendKey val="0"/>
          <c:showVal val="0"/>
          <c:showCatName val="0"/>
          <c:showSerName val="0"/>
          <c:showPercent val="0"/>
          <c:showBubbleSize val="0"/>
        </c:dLbls>
        <c:gapWidth val="219"/>
        <c:axId val="87268352"/>
        <c:axId val="87299200"/>
      </c:barChart>
      <c:scatterChart>
        <c:scatterStyle val="lineMarker"/>
        <c:varyColors val="0"/>
        <c:ser>
          <c:idx val="1"/>
          <c:order val="1"/>
          <c:tx>
            <c:strRef>
              <c:f>'13 Question'!$H$6</c:f>
              <c:strCache>
                <c:ptCount val="1"/>
                <c:pt idx="0">
                  <c:v>Gj.snitt studiepoeng</c:v>
                </c:pt>
              </c:strCache>
            </c:strRef>
          </c:tx>
          <c:spPr>
            <a:ln w="25400" cap="rnd">
              <a:noFill/>
              <a:round/>
            </a:ln>
            <a:effectLst/>
          </c:spPr>
          <c:marker>
            <c:symbol val="circle"/>
            <c:size val="5"/>
            <c:spPr>
              <a:solidFill>
                <a:schemeClr val="accent2"/>
              </a:solidFill>
              <a:ln w="9525">
                <a:solidFill>
                  <a:schemeClr val="accent2"/>
                </a:solidFill>
              </a:ln>
              <a:effectLst/>
            </c:spPr>
          </c:marker>
          <c:xVal>
            <c:strRef>
              <c:f>'13 Question'!$F$7:$F$24</c:f>
              <c:strCache>
                <c:ptCount val="18"/>
                <c:pt idx="0">
                  <c:v>Rettleiing</c:v>
                </c:pt>
                <c:pt idx="1">
                  <c:v>Engelsk</c:v>
                </c:pt>
                <c:pt idx="2">
                  <c:v>Pedagogikk</c:v>
                </c:pt>
                <c:pt idx="3">
                  <c:v>Spesialpedagogikk</c:v>
                </c:pt>
                <c:pt idx="4">
                  <c:v>Naturfag</c:v>
                </c:pt>
                <c:pt idx="5">
                  <c:v>Matematikk</c:v>
                </c:pt>
                <c:pt idx="6">
                  <c:v>Skoleutvikling</c:v>
                </c:pt>
                <c:pt idx="7">
                  <c:v>RLE</c:v>
                </c:pt>
                <c:pt idx="8">
                  <c:v>Klasseleiing</c:v>
                </c:pt>
                <c:pt idx="9">
                  <c:v>Korstudium</c:v>
                </c:pt>
                <c:pt idx="10">
                  <c:v>Organisasjonspsykologi</c:v>
                </c:pt>
                <c:pt idx="11">
                  <c:v>Mat og helse</c:v>
                </c:pt>
                <c:pt idx="12">
                  <c:v>ART</c:v>
                </c:pt>
                <c:pt idx="13">
                  <c:v>Psykososialt arbeid</c:v>
                </c:pt>
                <c:pt idx="14">
                  <c:v>Kunst og handverk</c:v>
                </c:pt>
                <c:pt idx="15">
                  <c:v>IKT</c:v>
                </c:pt>
                <c:pt idx="16">
                  <c:v>Leserettleiing</c:v>
                </c:pt>
                <c:pt idx="17">
                  <c:v>Rekning</c:v>
                </c:pt>
              </c:strCache>
            </c:strRef>
          </c:xVal>
          <c:yVal>
            <c:numRef>
              <c:f>'13 Question'!$H$7:$H$24</c:f>
              <c:numCache>
                <c:formatCode>General</c:formatCode>
                <c:ptCount val="18"/>
                <c:pt idx="0">
                  <c:v>20</c:v>
                </c:pt>
                <c:pt idx="1">
                  <c:v>24</c:v>
                </c:pt>
                <c:pt idx="2">
                  <c:v>30</c:v>
                </c:pt>
                <c:pt idx="3">
                  <c:v>35</c:v>
                </c:pt>
                <c:pt idx="4">
                  <c:v>45</c:v>
                </c:pt>
                <c:pt idx="5">
                  <c:v>22.5</c:v>
                </c:pt>
                <c:pt idx="6">
                  <c:v>30</c:v>
                </c:pt>
                <c:pt idx="7">
                  <c:v>30</c:v>
                </c:pt>
                <c:pt idx="8">
                  <c:v>15</c:v>
                </c:pt>
                <c:pt idx="9">
                  <c:v>10</c:v>
                </c:pt>
                <c:pt idx="10">
                  <c:v>30</c:v>
                </c:pt>
                <c:pt idx="11">
                  <c:v>30</c:v>
                </c:pt>
                <c:pt idx="12">
                  <c:v>15</c:v>
                </c:pt>
                <c:pt idx="13">
                  <c:v>30</c:v>
                </c:pt>
                <c:pt idx="14">
                  <c:v>60</c:v>
                </c:pt>
                <c:pt idx="15">
                  <c:v>10</c:v>
                </c:pt>
                <c:pt idx="16">
                  <c:v>15</c:v>
                </c:pt>
                <c:pt idx="17">
                  <c:v>30</c:v>
                </c:pt>
              </c:numCache>
            </c:numRef>
          </c:yVal>
          <c:smooth val="0"/>
        </c:ser>
        <c:dLbls>
          <c:showLegendKey val="0"/>
          <c:showVal val="0"/>
          <c:showCatName val="0"/>
          <c:showSerName val="0"/>
          <c:showPercent val="0"/>
          <c:showBubbleSize val="0"/>
        </c:dLbls>
        <c:axId val="87307392"/>
        <c:axId val="87301120"/>
      </c:scatterChart>
      <c:catAx>
        <c:axId val="8726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299200"/>
        <c:crosses val="autoZero"/>
        <c:auto val="1"/>
        <c:lblAlgn val="ctr"/>
        <c:lblOffset val="100"/>
        <c:noMultiLvlLbl val="0"/>
      </c:catAx>
      <c:valAx>
        <c:axId val="87299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Tal respondentar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268352"/>
        <c:crosses val="autoZero"/>
        <c:crossBetween val="between"/>
      </c:valAx>
      <c:valAx>
        <c:axId val="873011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Gj.snitt</a:t>
                </a:r>
                <a:r>
                  <a:rPr lang="nb-NO" baseline="0"/>
                  <a:t> studiepoeng</a:t>
                </a:r>
                <a:endParaRPr lang="nb-NO"/>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307392"/>
        <c:crosses val="max"/>
        <c:crossBetween val="midCat"/>
      </c:valAx>
      <c:valAx>
        <c:axId val="87307392"/>
        <c:scaling>
          <c:orientation val="minMax"/>
        </c:scaling>
        <c:delete val="1"/>
        <c:axPos val="b"/>
        <c:numFmt formatCode="General" sourceLinked="1"/>
        <c:majorTickMark val="out"/>
        <c:minorTickMark val="none"/>
        <c:tickLblPos val="nextTo"/>
        <c:crossAx val="87301120"/>
        <c:crosses val="autoZero"/>
        <c:crossBetween val="midCat"/>
      </c:valAx>
      <c:spPr>
        <a:noFill/>
        <a:ln>
          <a:noFill/>
        </a:ln>
        <a:effectLst/>
      </c:spPr>
    </c:plotArea>
    <c:legend>
      <c:legendPos val="r"/>
      <c:layout>
        <c:manualLayout>
          <c:xMode val="edge"/>
          <c:yMode val="edge"/>
          <c:x val="2.1093557808445416E-3"/>
          <c:y val="0.86758367292593552"/>
          <c:w val="0.21102158741785185"/>
          <c:h val="0.121425566542444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Fag 4</a:t>
            </a:r>
            <a:r>
              <a:rPr lang="en-US" baseline="0"/>
              <a:t> </a:t>
            </a:r>
            <a:endParaRPr lang="en-US"/>
          </a:p>
        </c:rich>
      </c:tx>
      <c:overlay val="0"/>
      <c:spPr>
        <a:noFill/>
        <a:ln>
          <a:noFill/>
        </a:ln>
        <a:effectLst/>
      </c:spPr>
    </c:title>
    <c:autoTitleDeleted val="0"/>
    <c:plotArea>
      <c:layout>
        <c:manualLayout>
          <c:layoutTarget val="inner"/>
          <c:xMode val="edge"/>
          <c:yMode val="edge"/>
          <c:x val="0.10611739071728085"/>
          <c:y val="0.13344126641482282"/>
          <c:w val="0.7657730944308494"/>
          <c:h val="0.4303858536841017"/>
        </c:manualLayout>
      </c:layout>
      <c:barChart>
        <c:barDir val="col"/>
        <c:grouping val="clustered"/>
        <c:varyColors val="0"/>
        <c:ser>
          <c:idx val="0"/>
          <c:order val="0"/>
          <c:tx>
            <c:strRef>
              <c:f>'16 Question'!$G$6</c:f>
              <c:strCache>
                <c:ptCount val="1"/>
                <c:pt idx="0">
                  <c:v>Tal respondentar</c:v>
                </c:pt>
              </c:strCache>
            </c:strRef>
          </c:tx>
          <c:spPr>
            <a:solidFill>
              <a:schemeClr val="accent1"/>
            </a:solidFill>
            <a:ln>
              <a:noFill/>
            </a:ln>
            <a:effectLst/>
          </c:spPr>
          <c:invertIfNegative val="0"/>
          <c:cat>
            <c:strRef>
              <c:f>'16 Question'!$F$7:$F$16</c:f>
              <c:strCache>
                <c:ptCount val="10"/>
                <c:pt idx="0">
                  <c:v>Rettleiing</c:v>
                </c:pt>
                <c:pt idx="1">
                  <c:v>Klasseleiing</c:v>
                </c:pt>
                <c:pt idx="2">
                  <c:v>Spesialpedagogikk</c:v>
                </c:pt>
                <c:pt idx="3">
                  <c:v>IKT</c:v>
                </c:pt>
                <c:pt idx="4">
                  <c:v>Organisasjon og Leiiing</c:v>
                </c:pt>
                <c:pt idx="5">
                  <c:v>Arbeids- og organisasjonspsykologi</c:v>
                </c:pt>
                <c:pt idx="6">
                  <c:v>Norsk</c:v>
                </c:pt>
                <c:pt idx="7">
                  <c:v>Naturfag</c:v>
                </c:pt>
                <c:pt idx="8">
                  <c:v>Korpsdireksjon</c:v>
                </c:pt>
                <c:pt idx="9">
                  <c:v>Leserettleiing</c:v>
                </c:pt>
              </c:strCache>
            </c:strRef>
          </c:cat>
          <c:val>
            <c:numRef>
              <c:f>'16 Question'!$G$7:$G$16</c:f>
              <c:numCache>
                <c:formatCode>General</c:formatCode>
                <c:ptCount val="10"/>
                <c:pt idx="0">
                  <c:v>4</c:v>
                </c:pt>
                <c:pt idx="1">
                  <c:v>2</c:v>
                </c:pt>
                <c:pt idx="2">
                  <c:v>2</c:v>
                </c:pt>
                <c:pt idx="3">
                  <c:v>1</c:v>
                </c:pt>
                <c:pt idx="4">
                  <c:v>1</c:v>
                </c:pt>
                <c:pt idx="5">
                  <c:v>1</c:v>
                </c:pt>
                <c:pt idx="6">
                  <c:v>1</c:v>
                </c:pt>
                <c:pt idx="7">
                  <c:v>1</c:v>
                </c:pt>
                <c:pt idx="8">
                  <c:v>1</c:v>
                </c:pt>
                <c:pt idx="9">
                  <c:v>1</c:v>
                </c:pt>
              </c:numCache>
            </c:numRef>
          </c:val>
        </c:ser>
        <c:dLbls>
          <c:showLegendKey val="0"/>
          <c:showVal val="0"/>
          <c:showCatName val="0"/>
          <c:showSerName val="0"/>
          <c:showPercent val="0"/>
          <c:showBubbleSize val="0"/>
        </c:dLbls>
        <c:gapWidth val="219"/>
        <c:axId val="87365888"/>
        <c:axId val="87372160"/>
      </c:barChart>
      <c:scatterChart>
        <c:scatterStyle val="lineMarker"/>
        <c:varyColors val="0"/>
        <c:ser>
          <c:idx val="1"/>
          <c:order val="1"/>
          <c:tx>
            <c:strRef>
              <c:f>'16 Question'!$H$6</c:f>
              <c:strCache>
                <c:ptCount val="1"/>
                <c:pt idx="0">
                  <c:v>Gj.snitt studiepoeng</c:v>
                </c:pt>
              </c:strCache>
            </c:strRef>
          </c:tx>
          <c:spPr>
            <a:ln w="25400" cap="rnd">
              <a:noFill/>
              <a:round/>
            </a:ln>
            <a:effectLst/>
          </c:spPr>
          <c:marker>
            <c:symbol val="circle"/>
            <c:size val="5"/>
            <c:spPr>
              <a:solidFill>
                <a:schemeClr val="accent2"/>
              </a:solidFill>
              <a:ln w="9525">
                <a:solidFill>
                  <a:schemeClr val="accent2"/>
                </a:solidFill>
              </a:ln>
              <a:effectLst/>
            </c:spPr>
          </c:marker>
          <c:xVal>
            <c:strRef>
              <c:f>'16 Question'!$F$7:$F$16</c:f>
              <c:strCache>
                <c:ptCount val="10"/>
                <c:pt idx="0">
                  <c:v>Rettleiing</c:v>
                </c:pt>
                <c:pt idx="1">
                  <c:v>Klasseleiing</c:v>
                </c:pt>
                <c:pt idx="2">
                  <c:v>Spesialpedagogikk</c:v>
                </c:pt>
                <c:pt idx="3">
                  <c:v>IKT</c:v>
                </c:pt>
                <c:pt idx="4">
                  <c:v>Organisasjon og Leiiing</c:v>
                </c:pt>
                <c:pt idx="5">
                  <c:v>Arbeids- og organisasjonspsykologi</c:v>
                </c:pt>
                <c:pt idx="6">
                  <c:v>Norsk</c:v>
                </c:pt>
                <c:pt idx="7">
                  <c:v>Naturfag</c:v>
                </c:pt>
                <c:pt idx="8">
                  <c:v>Korpsdireksjon</c:v>
                </c:pt>
                <c:pt idx="9">
                  <c:v>Leserettleiing</c:v>
                </c:pt>
              </c:strCache>
            </c:strRef>
          </c:xVal>
          <c:yVal>
            <c:numRef>
              <c:f>'16 Question'!$H$7:$H$16</c:f>
              <c:numCache>
                <c:formatCode>General</c:formatCode>
                <c:ptCount val="10"/>
                <c:pt idx="0">
                  <c:v>22.5</c:v>
                </c:pt>
                <c:pt idx="1">
                  <c:v>15</c:v>
                </c:pt>
                <c:pt idx="2">
                  <c:v>30</c:v>
                </c:pt>
                <c:pt idx="3">
                  <c:v>12</c:v>
                </c:pt>
                <c:pt idx="4">
                  <c:v>90</c:v>
                </c:pt>
                <c:pt idx="5">
                  <c:v>30</c:v>
                </c:pt>
                <c:pt idx="6">
                  <c:v>30</c:v>
                </c:pt>
                <c:pt idx="7">
                  <c:v>75</c:v>
                </c:pt>
                <c:pt idx="8">
                  <c:v>30</c:v>
                </c:pt>
                <c:pt idx="9">
                  <c:v>30</c:v>
                </c:pt>
              </c:numCache>
            </c:numRef>
          </c:yVal>
          <c:smooth val="0"/>
        </c:ser>
        <c:dLbls>
          <c:showLegendKey val="0"/>
          <c:showVal val="0"/>
          <c:showCatName val="0"/>
          <c:showSerName val="0"/>
          <c:showPercent val="0"/>
          <c:showBubbleSize val="0"/>
        </c:dLbls>
        <c:axId val="87384448"/>
        <c:axId val="87374080"/>
      </c:scatterChart>
      <c:catAx>
        <c:axId val="8736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372160"/>
        <c:crosses val="autoZero"/>
        <c:auto val="1"/>
        <c:lblAlgn val="ctr"/>
        <c:lblOffset val="100"/>
        <c:noMultiLvlLbl val="0"/>
      </c:catAx>
      <c:valAx>
        <c:axId val="8737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Tal respondentar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365888"/>
        <c:crosses val="autoZero"/>
        <c:crossBetween val="between"/>
      </c:valAx>
      <c:valAx>
        <c:axId val="87374080"/>
        <c:scaling>
          <c:orientation val="minMax"/>
          <c:max val="1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Gj.snitt</a:t>
                </a:r>
                <a:r>
                  <a:rPr lang="nb-NO" baseline="0"/>
                  <a:t> studiepoeng</a:t>
                </a:r>
                <a:endParaRPr lang="nb-NO"/>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384448"/>
        <c:crosses val="max"/>
        <c:crossBetween val="midCat"/>
      </c:valAx>
      <c:valAx>
        <c:axId val="87384448"/>
        <c:scaling>
          <c:orientation val="minMax"/>
        </c:scaling>
        <c:delete val="1"/>
        <c:axPos val="b"/>
        <c:numFmt formatCode="General" sourceLinked="1"/>
        <c:majorTickMark val="out"/>
        <c:minorTickMark val="none"/>
        <c:tickLblPos val="nextTo"/>
        <c:crossAx val="87374080"/>
        <c:crosses val="autoZero"/>
        <c:crossBetween val="midCat"/>
      </c:valAx>
      <c:spPr>
        <a:noFill/>
        <a:ln>
          <a:noFill/>
        </a:ln>
        <a:effectLst/>
      </c:spPr>
    </c:plotArea>
    <c:legend>
      <c:legendPos val="r"/>
      <c:layout>
        <c:manualLayout>
          <c:xMode val="edge"/>
          <c:yMode val="edge"/>
          <c:x val="2.1093557808445416E-3"/>
          <c:y val="0.86758367292593552"/>
          <c:w val="0.21102158741785185"/>
          <c:h val="0.121425566542444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Fag 5</a:t>
            </a:r>
            <a:r>
              <a:rPr lang="en-US" baseline="0"/>
              <a:t> </a:t>
            </a:r>
            <a:endParaRPr lang="en-US"/>
          </a:p>
        </c:rich>
      </c:tx>
      <c:overlay val="0"/>
      <c:spPr>
        <a:noFill/>
        <a:ln>
          <a:noFill/>
        </a:ln>
        <a:effectLst/>
      </c:spPr>
    </c:title>
    <c:autoTitleDeleted val="0"/>
    <c:plotArea>
      <c:layout>
        <c:manualLayout>
          <c:layoutTarget val="inner"/>
          <c:xMode val="edge"/>
          <c:yMode val="edge"/>
          <c:x val="0.10611739071728085"/>
          <c:y val="0.13344126641482282"/>
          <c:w val="0.7657730944308494"/>
          <c:h val="0.4303858536841017"/>
        </c:manualLayout>
      </c:layout>
      <c:barChart>
        <c:barDir val="col"/>
        <c:grouping val="clustered"/>
        <c:varyColors val="0"/>
        <c:ser>
          <c:idx val="0"/>
          <c:order val="0"/>
          <c:tx>
            <c:strRef>
              <c:f>'19 Question'!$G$6</c:f>
              <c:strCache>
                <c:ptCount val="1"/>
                <c:pt idx="0">
                  <c:v>Tal respondentar</c:v>
                </c:pt>
              </c:strCache>
            </c:strRef>
          </c:tx>
          <c:spPr>
            <a:solidFill>
              <a:schemeClr val="accent1"/>
            </a:solidFill>
            <a:ln>
              <a:noFill/>
            </a:ln>
            <a:effectLst/>
          </c:spPr>
          <c:invertIfNegative val="0"/>
          <c:cat>
            <c:strRef>
              <c:f>'19 Question'!$F$7:$F$11</c:f>
              <c:strCache>
                <c:ptCount val="5"/>
                <c:pt idx="0">
                  <c:v>IKT </c:v>
                </c:pt>
                <c:pt idx="1">
                  <c:v>Pedagogikk</c:v>
                </c:pt>
                <c:pt idx="2">
                  <c:v>Naturfag</c:v>
                </c:pt>
                <c:pt idx="3">
                  <c:v>Spesialpedagogikk</c:v>
                </c:pt>
                <c:pt idx="4">
                  <c:v>Folkedans</c:v>
                </c:pt>
              </c:strCache>
            </c:strRef>
          </c:cat>
          <c:val>
            <c:numRef>
              <c:f>'19 Question'!$G$7:$G$11</c:f>
              <c:numCache>
                <c:formatCode>General</c:formatCode>
                <c:ptCount val="5"/>
                <c:pt idx="0">
                  <c:v>2</c:v>
                </c:pt>
                <c:pt idx="1">
                  <c:v>2</c:v>
                </c:pt>
                <c:pt idx="2">
                  <c:v>1</c:v>
                </c:pt>
                <c:pt idx="3">
                  <c:v>1</c:v>
                </c:pt>
                <c:pt idx="4">
                  <c:v>1</c:v>
                </c:pt>
              </c:numCache>
            </c:numRef>
          </c:val>
        </c:ser>
        <c:dLbls>
          <c:showLegendKey val="0"/>
          <c:showVal val="0"/>
          <c:showCatName val="0"/>
          <c:showSerName val="0"/>
          <c:showPercent val="0"/>
          <c:showBubbleSize val="0"/>
        </c:dLbls>
        <c:gapWidth val="219"/>
        <c:axId val="87447040"/>
        <c:axId val="87448960"/>
      </c:barChart>
      <c:scatterChart>
        <c:scatterStyle val="lineMarker"/>
        <c:varyColors val="0"/>
        <c:ser>
          <c:idx val="1"/>
          <c:order val="1"/>
          <c:tx>
            <c:strRef>
              <c:f>'19 Question'!$H$6</c:f>
              <c:strCache>
                <c:ptCount val="1"/>
                <c:pt idx="0">
                  <c:v>Gj.snitt studiepoeng</c:v>
                </c:pt>
              </c:strCache>
            </c:strRef>
          </c:tx>
          <c:spPr>
            <a:ln w="25400" cap="rnd">
              <a:noFill/>
              <a:round/>
            </a:ln>
            <a:effectLst/>
          </c:spPr>
          <c:marker>
            <c:symbol val="circle"/>
            <c:size val="5"/>
            <c:spPr>
              <a:solidFill>
                <a:schemeClr val="accent2"/>
              </a:solidFill>
              <a:ln w="9525">
                <a:solidFill>
                  <a:schemeClr val="accent2"/>
                </a:solidFill>
              </a:ln>
              <a:effectLst/>
            </c:spPr>
          </c:marker>
          <c:xVal>
            <c:strRef>
              <c:f>'19 Question'!$F$7:$F$11</c:f>
              <c:strCache>
                <c:ptCount val="5"/>
                <c:pt idx="0">
                  <c:v>IKT </c:v>
                </c:pt>
                <c:pt idx="1">
                  <c:v>Pedagogikk</c:v>
                </c:pt>
                <c:pt idx="2">
                  <c:v>Naturfag</c:v>
                </c:pt>
                <c:pt idx="3">
                  <c:v>Spesialpedagogikk</c:v>
                </c:pt>
                <c:pt idx="4">
                  <c:v>Folkedans</c:v>
                </c:pt>
              </c:strCache>
            </c:strRef>
          </c:xVal>
          <c:yVal>
            <c:numRef>
              <c:f>'19 Question'!$H$7:$H$11</c:f>
              <c:numCache>
                <c:formatCode>General</c:formatCode>
                <c:ptCount val="5"/>
                <c:pt idx="0">
                  <c:v>30</c:v>
                </c:pt>
                <c:pt idx="1">
                  <c:v>22.5</c:v>
                </c:pt>
                <c:pt idx="2">
                  <c:v>30</c:v>
                </c:pt>
                <c:pt idx="3">
                  <c:v>15</c:v>
                </c:pt>
                <c:pt idx="4">
                  <c:v>15</c:v>
                </c:pt>
              </c:numCache>
            </c:numRef>
          </c:yVal>
          <c:smooth val="0"/>
        </c:ser>
        <c:dLbls>
          <c:showLegendKey val="0"/>
          <c:showVal val="0"/>
          <c:showCatName val="0"/>
          <c:showSerName val="0"/>
          <c:showPercent val="0"/>
          <c:showBubbleSize val="0"/>
        </c:dLbls>
        <c:axId val="87461248"/>
        <c:axId val="87459328"/>
      </c:scatterChart>
      <c:catAx>
        <c:axId val="874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448960"/>
        <c:crosses val="autoZero"/>
        <c:auto val="1"/>
        <c:lblAlgn val="ctr"/>
        <c:lblOffset val="100"/>
        <c:noMultiLvlLbl val="0"/>
      </c:catAx>
      <c:valAx>
        <c:axId val="8744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Tal respondentar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447040"/>
        <c:crosses val="autoZero"/>
        <c:crossBetween val="between"/>
      </c:valAx>
      <c:valAx>
        <c:axId val="87459328"/>
        <c:scaling>
          <c:orientation val="minMax"/>
          <c:max val="5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Gj.snitt</a:t>
                </a:r>
                <a:r>
                  <a:rPr lang="nb-NO" baseline="0"/>
                  <a:t> studiepoeng</a:t>
                </a:r>
                <a:endParaRPr lang="nb-NO"/>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461248"/>
        <c:crosses val="max"/>
        <c:crossBetween val="midCat"/>
      </c:valAx>
      <c:valAx>
        <c:axId val="87461248"/>
        <c:scaling>
          <c:orientation val="minMax"/>
        </c:scaling>
        <c:delete val="1"/>
        <c:axPos val="b"/>
        <c:numFmt formatCode="General" sourceLinked="1"/>
        <c:majorTickMark val="out"/>
        <c:minorTickMark val="none"/>
        <c:tickLblPos val="nextTo"/>
        <c:crossAx val="87459328"/>
        <c:crosses val="autoZero"/>
        <c:crossBetween val="midCat"/>
      </c:valAx>
      <c:spPr>
        <a:noFill/>
        <a:ln>
          <a:noFill/>
        </a:ln>
        <a:effectLst/>
      </c:spPr>
    </c:plotArea>
    <c:legend>
      <c:legendPos val="r"/>
      <c:layout>
        <c:manualLayout>
          <c:xMode val="edge"/>
          <c:yMode val="edge"/>
          <c:x val="2.1093557808445416E-3"/>
          <c:y val="0.86758367292593552"/>
          <c:w val="0.21102158741785185"/>
          <c:h val="0.121425566542444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12-27T10:51:34.147" idx="1">
    <p:pos x="10" y="10"/>
    <p:text>Har ikkje gjort noko med språk/format på desse svara, ettersom det er mykje forskjellig fritekst, og mykje av svara er dei same som på neste spørsmål (som var enklare å analysere)</p:text>
    <p:extLst mod="1">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GB" smtClean="0">
                <a:latin typeface="Arial" panose="020B0604020202020204" pitchFamily="34" charset="0"/>
              </a:rPr>
              <a:t>24/05/2017</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nn-NO"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nn-NO" smtClean="0"/>
              <a:pPr/>
              <a:t>24.05.2017</a:t>
            </a:fld>
            <a:endParaRPr lang="nn-NO" dirty="0"/>
          </a:p>
        </p:txBody>
      </p:sp>
      <p:sp>
        <p:nvSpPr>
          <p:cNvPr id="4" name="Slide Image Placeholder 3"/>
          <p:cNvSpPr>
            <a:spLocks noGrp="1" noRot="1" noChangeAspect="1"/>
          </p:cNvSpPr>
          <p:nvPr>
            <p:ph type="sldImg" idx="2"/>
          </p:nvPr>
        </p:nvSpPr>
        <p:spPr>
          <a:xfrm>
            <a:off x="1112838" y="720725"/>
            <a:ext cx="50895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nn-NO"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nn-NO" smtClean="0"/>
              <a:pPr/>
              <a:t>‹#›</a:t>
            </a:fld>
            <a:endParaRPr lang="nn-NO"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787481" rtl="0" eaLnBrk="1" latinLnBrk="0" hangingPunct="1">
      <a:defRPr sz="1033" kern="1200">
        <a:solidFill>
          <a:schemeClr val="tx1"/>
        </a:solidFill>
        <a:latin typeface="Arial" panose="020B0604020202020204" pitchFamily="34" charset="0"/>
        <a:ea typeface="+mn-ea"/>
        <a:cs typeface="+mn-cs"/>
      </a:defRPr>
    </a:lvl1pPr>
    <a:lvl2pPr marL="393741" algn="l" defTabSz="787481" rtl="0" eaLnBrk="1" latinLnBrk="0" hangingPunct="1">
      <a:defRPr sz="1033" kern="1200">
        <a:solidFill>
          <a:schemeClr val="tx1"/>
        </a:solidFill>
        <a:latin typeface="Arial" panose="020B0604020202020204" pitchFamily="34" charset="0"/>
        <a:ea typeface="+mn-ea"/>
        <a:cs typeface="+mn-cs"/>
      </a:defRPr>
    </a:lvl2pPr>
    <a:lvl3pPr marL="787481" algn="l" defTabSz="787481" rtl="0" eaLnBrk="1" latinLnBrk="0" hangingPunct="1">
      <a:defRPr sz="1033" kern="1200">
        <a:solidFill>
          <a:schemeClr val="tx1"/>
        </a:solidFill>
        <a:latin typeface="Arial" panose="020B0604020202020204" pitchFamily="34" charset="0"/>
        <a:ea typeface="+mn-ea"/>
        <a:cs typeface="+mn-cs"/>
      </a:defRPr>
    </a:lvl3pPr>
    <a:lvl4pPr marL="1181222" algn="l" defTabSz="787481" rtl="0" eaLnBrk="1" latinLnBrk="0" hangingPunct="1">
      <a:defRPr sz="1033" kern="1200">
        <a:solidFill>
          <a:schemeClr val="tx1"/>
        </a:solidFill>
        <a:latin typeface="Arial" panose="020B0604020202020204" pitchFamily="34" charset="0"/>
        <a:ea typeface="+mn-ea"/>
        <a:cs typeface="+mn-cs"/>
      </a:defRPr>
    </a:lvl4pPr>
    <a:lvl5pPr marL="1574963" algn="l" defTabSz="787481" rtl="0" eaLnBrk="1" latinLnBrk="0" hangingPunct="1">
      <a:defRPr sz="1033" kern="1200">
        <a:solidFill>
          <a:schemeClr val="tx1"/>
        </a:solidFill>
        <a:latin typeface="Arial" panose="020B0604020202020204" pitchFamily="34" charset="0"/>
        <a:ea typeface="+mn-ea"/>
        <a:cs typeface="+mn-cs"/>
      </a:defRPr>
    </a:lvl5pPr>
    <a:lvl6pPr marL="1968703" algn="l" defTabSz="787481" rtl="0" eaLnBrk="1" latinLnBrk="0" hangingPunct="1">
      <a:defRPr sz="1033" kern="1200">
        <a:solidFill>
          <a:schemeClr val="tx1"/>
        </a:solidFill>
        <a:latin typeface="+mn-lt"/>
        <a:ea typeface="+mn-ea"/>
        <a:cs typeface="+mn-cs"/>
      </a:defRPr>
    </a:lvl6pPr>
    <a:lvl7pPr marL="2362444" algn="l" defTabSz="787481" rtl="0" eaLnBrk="1" latinLnBrk="0" hangingPunct="1">
      <a:defRPr sz="1033" kern="1200">
        <a:solidFill>
          <a:schemeClr val="tx1"/>
        </a:solidFill>
        <a:latin typeface="+mn-lt"/>
        <a:ea typeface="+mn-ea"/>
        <a:cs typeface="+mn-cs"/>
      </a:defRPr>
    </a:lvl7pPr>
    <a:lvl8pPr marL="2756184" algn="l" defTabSz="787481" rtl="0" eaLnBrk="1" latinLnBrk="0" hangingPunct="1">
      <a:defRPr sz="1033" kern="1200">
        <a:solidFill>
          <a:schemeClr val="tx1"/>
        </a:solidFill>
        <a:latin typeface="+mn-lt"/>
        <a:ea typeface="+mn-ea"/>
        <a:cs typeface="+mn-cs"/>
      </a:defRPr>
    </a:lvl8pPr>
    <a:lvl9pPr marL="3149925" algn="l" defTabSz="787481" rtl="0" eaLnBrk="1" latinLnBrk="0" hangingPunct="1">
      <a:defRPr sz="10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20725"/>
            <a:ext cx="5089525" cy="3598863"/>
          </a:xfrm>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a:t>
            </a:fld>
            <a:endParaRPr lang="nn-NO" dirty="0"/>
          </a:p>
        </p:txBody>
      </p:sp>
    </p:spTree>
    <p:extLst>
      <p:ext uri="{BB962C8B-B14F-4D97-AF65-F5344CB8AC3E}">
        <p14:creationId xmlns:p14="http://schemas.microsoft.com/office/powerpoint/2010/main" val="39470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10</a:t>
            </a:fld>
            <a:endParaRPr lang="nn-NO" dirty="0"/>
          </a:p>
        </p:txBody>
      </p:sp>
    </p:spTree>
    <p:extLst>
      <p:ext uri="{BB962C8B-B14F-4D97-AF65-F5344CB8AC3E}">
        <p14:creationId xmlns:p14="http://schemas.microsoft.com/office/powerpoint/2010/main" val="23911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11</a:t>
            </a:fld>
            <a:endParaRPr lang="nn-NO" dirty="0"/>
          </a:p>
        </p:txBody>
      </p:sp>
    </p:spTree>
    <p:extLst>
      <p:ext uri="{BB962C8B-B14F-4D97-AF65-F5344CB8AC3E}">
        <p14:creationId xmlns:p14="http://schemas.microsoft.com/office/powerpoint/2010/main" val="301363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12</a:t>
            </a:fld>
            <a:endParaRPr lang="nn-NO" dirty="0"/>
          </a:p>
        </p:txBody>
      </p:sp>
    </p:spTree>
    <p:extLst>
      <p:ext uri="{BB962C8B-B14F-4D97-AF65-F5344CB8AC3E}">
        <p14:creationId xmlns:p14="http://schemas.microsoft.com/office/powerpoint/2010/main" val="207104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13</a:t>
            </a:fld>
            <a:endParaRPr lang="nn-NO" dirty="0"/>
          </a:p>
        </p:txBody>
      </p:sp>
    </p:spTree>
    <p:extLst>
      <p:ext uri="{BB962C8B-B14F-4D97-AF65-F5344CB8AC3E}">
        <p14:creationId xmlns:p14="http://schemas.microsoft.com/office/powerpoint/2010/main" val="406678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14</a:t>
            </a:fld>
            <a:endParaRPr lang="nn-NO" dirty="0"/>
          </a:p>
        </p:txBody>
      </p:sp>
    </p:spTree>
    <p:extLst>
      <p:ext uri="{BB962C8B-B14F-4D97-AF65-F5344CB8AC3E}">
        <p14:creationId xmlns:p14="http://schemas.microsoft.com/office/powerpoint/2010/main" val="46912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15</a:t>
            </a:fld>
            <a:endParaRPr lang="nn-NO" dirty="0"/>
          </a:p>
        </p:txBody>
      </p:sp>
    </p:spTree>
    <p:extLst>
      <p:ext uri="{BB962C8B-B14F-4D97-AF65-F5344CB8AC3E}">
        <p14:creationId xmlns:p14="http://schemas.microsoft.com/office/powerpoint/2010/main" val="3587291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16</a:t>
            </a:fld>
            <a:endParaRPr lang="nn-NO" dirty="0"/>
          </a:p>
        </p:txBody>
      </p:sp>
    </p:spTree>
    <p:extLst>
      <p:ext uri="{BB962C8B-B14F-4D97-AF65-F5344CB8AC3E}">
        <p14:creationId xmlns:p14="http://schemas.microsoft.com/office/powerpoint/2010/main" val="230444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17</a:t>
            </a:fld>
            <a:endParaRPr lang="nn-NO" dirty="0"/>
          </a:p>
        </p:txBody>
      </p:sp>
    </p:spTree>
    <p:extLst>
      <p:ext uri="{BB962C8B-B14F-4D97-AF65-F5344CB8AC3E}">
        <p14:creationId xmlns:p14="http://schemas.microsoft.com/office/powerpoint/2010/main" val="64579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18</a:t>
            </a:fld>
            <a:endParaRPr lang="nn-NO" dirty="0"/>
          </a:p>
        </p:txBody>
      </p:sp>
    </p:spTree>
    <p:extLst>
      <p:ext uri="{BB962C8B-B14F-4D97-AF65-F5344CB8AC3E}">
        <p14:creationId xmlns:p14="http://schemas.microsoft.com/office/powerpoint/2010/main" val="29454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19</a:t>
            </a:fld>
            <a:endParaRPr lang="nn-NO" dirty="0"/>
          </a:p>
        </p:txBody>
      </p:sp>
    </p:spTree>
    <p:extLst>
      <p:ext uri="{BB962C8B-B14F-4D97-AF65-F5344CB8AC3E}">
        <p14:creationId xmlns:p14="http://schemas.microsoft.com/office/powerpoint/2010/main" val="375726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a:t>
            </a:fld>
            <a:endParaRPr lang="nn-NO" dirty="0"/>
          </a:p>
        </p:txBody>
      </p:sp>
    </p:spTree>
    <p:extLst>
      <p:ext uri="{BB962C8B-B14F-4D97-AF65-F5344CB8AC3E}">
        <p14:creationId xmlns:p14="http://schemas.microsoft.com/office/powerpoint/2010/main" val="1018983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20</a:t>
            </a:fld>
            <a:endParaRPr lang="nn-NO" dirty="0"/>
          </a:p>
        </p:txBody>
      </p:sp>
    </p:spTree>
    <p:extLst>
      <p:ext uri="{BB962C8B-B14F-4D97-AF65-F5344CB8AC3E}">
        <p14:creationId xmlns:p14="http://schemas.microsoft.com/office/powerpoint/2010/main" val="34917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21</a:t>
            </a:fld>
            <a:endParaRPr lang="nn-NO" dirty="0"/>
          </a:p>
        </p:txBody>
      </p:sp>
    </p:spTree>
    <p:extLst>
      <p:ext uri="{BB962C8B-B14F-4D97-AF65-F5344CB8AC3E}">
        <p14:creationId xmlns:p14="http://schemas.microsoft.com/office/powerpoint/2010/main" val="47714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22</a:t>
            </a:fld>
            <a:endParaRPr lang="nn-NO" dirty="0"/>
          </a:p>
        </p:txBody>
      </p:sp>
    </p:spTree>
    <p:extLst>
      <p:ext uri="{BB962C8B-B14F-4D97-AF65-F5344CB8AC3E}">
        <p14:creationId xmlns:p14="http://schemas.microsoft.com/office/powerpoint/2010/main" val="147790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23</a:t>
            </a:fld>
            <a:endParaRPr lang="nn-NO" dirty="0"/>
          </a:p>
        </p:txBody>
      </p:sp>
    </p:spTree>
    <p:extLst>
      <p:ext uri="{BB962C8B-B14F-4D97-AF65-F5344CB8AC3E}">
        <p14:creationId xmlns:p14="http://schemas.microsoft.com/office/powerpoint/2010/main" val="130281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24</a:t>
            </a:fld>
            <a:endParaRPr lang="nn-NO" dirty="0"/>
          </a:p>
        </p:txBody>
      </p:sp>
    </p:spTree>
    <p:extLst>
      <p:ext uri="{BB962C8B-B14F-4D97-AF65-F5344CB8AC3E}">
        <p14:creationId xmlns:p14="http://schemas.microsoft.com/office/powerpoint/2010/main" val="288442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25</a:t>
            </a:fld>
            <a:endParaRPr lang="nn-NO" dirty="0"/>
          </a:p>
        </p:txBody>
      </p:sp>
    </p:spTree>
    <p:extLst>
      <p:ext uri="{BB962C8B-B14F-4D97-AF65-F5344CB8AC3E}">
        <p14:creationId xmlns:p14="http://schemas.microsoft.com/office/powerpoint/2010/main" val="363903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26</a:t>
            </a:fld>
            <a:endParaRPr lang="nn-NO" dirty="0"/>
          </a:p>
        </p:txBody>
      </p:sp>
    </p:spTree>
    <p:extLst>
      <p:ext uri="{BB962C8B-B14F-4D97-AF65-F5344CB8AC3E}">
        <p14:creationId xmlns:p14="http://schemas.microsoft.com/office/powerpoint/2010/main" val="1739926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27</a:t>
            </a:fld>
            <a:endParaRPr lang="nn-NO" dirty="0"/>
          </a:p>
        </p:txBody>
      </p:sp>
    </p:spTree>
    <p:extLst>
      <p:ext uri="{BB962C8B-B14F-4D97-AF65-F5344CB8AC3E}">
        <p14:creationId xmlns:p14="http://schemas.microsoft.com/office/powerpoint/2010/main" val="1366904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28</a:t>
            </a:fld>
            <a:endParaRPr lang="nn-NO" dirty="0"/>
          </a:p>
        </p:txBody>
      </p:sp>
    </p:spTree>
    <p:extLst>
      <p:ext uri="{BB962C8B-B14F-4D97-AF65-F5344CB8AC3E}">
        <p14:creationId xmlns:p14="http://schemas.microsoft.com/office/powerpoint/2010/main" val="2783827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29</a:t>
            </a:fld>
            <a:endParaRPr lang="nn-NO" dirty="0"/>
          </a:p>
        </p:txBody>
      </p:sp>
    </p:spTree>
    <p:extLst>
      <p:ext uri="{BB962C8B-B14F-4D97-AF65-F5344CB8AC3E}">
        <p14:creationId xmlns:p14="http://schemas.microsoft.com/office/powerpoint/2010/main" val="98707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a:t>
            </a:fld>
            <a:endParaRPr lang="nn-NO" dirty="0"/>
          </a:p>
        </p:txBody>
      </p:sp>
    </p:spTree>
    <p:extLst>
      <p:ext uri="{BB962C8B-B14F-4D97-AF65-F5344CB8AC3E}">
        <p14:creationId xmlns:p14="http://schemas.microsoft.com/office/powerpoint/2010/main" val="2250787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30</a:t>
            </a:fld>
            <a:endParaRPr lang="nn-NO" dirty="0"/>
          </a:p>
        </p:txBody>
      </p:sp>
    </p:spTree>
    <p:extLst>
      <p:ext uri="{BB962C8B-B14F-4D97-AF65-F5344CB8AC3E}">
        <p14:creationId xmlns:p14="http://schemas.microsoft.com/office/powerpoint/2010/main" val="624975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31</a:t>
            </a:fld>
            <a:endParaRPr lang="nn-NO" dirty="0"/>
          </a:p>
        </p:txBody>
      </p:sp>
    </p:spTree>
    <p:extLst>
      <p:ext uri="{BB962C8B-B14F-4D97-AF65-F5344CB8AC3E}">
        <p14:creationId xmlns:p14="http://schemas.microsoft.com/office/powerpoint/2010/main" val="293449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32</a:t>
            </a:fld>
            <a:endParaRPr lang="nn-NO" dirty="0"/>
          </a:p>
        </p:txBody>
      </p:sp>
    </p:spTree>
    <p:extLst>
      <p:ext uri="{BB962C8B-B14F-4D97-AF65-F5344CB8AC3E}">
        <p14:creationId xmlns:p14="http://schemas.microsoft.com/office/powerpoint/2010/main" val="3824813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33</a:t>
            </a:fld>
            <a:endParaRPr lang="nn-NO" dirty="0"/>
          </a:p>
        </p:txBody>
      </p:sp>
    </p:spTree>
    <p:extLst>
      <p:ext uri="{BB962C8B-B14F-4D97-AF65-F5344CB8AC3E}">
        <p14:creationId xmlns:p14="http://schemas.microsoft.com/office/powerpoint/2010/main" val="3634895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34</a:t>
            </a:fld>
            <a:endParaRPr lang="nn-NO" dirty="0"/>
          </a:p>
        </p:txBody>
      </p:sp>
    </p:spTree>
    <p:extLst>
      <p:ext uri="{BB962C8B-B14F-4D97-AF65-F5344CB8AC3E}">
        <p14:creationId xmlns:p14="http://schemas.microsoft.com/office/powerpoint/2010/main" val="2665702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35</a:t>
            </a:fld>
            <a:endParaRPr lang="nn-NO" dirty="0"/>
          </a:p>
        </p:txBody>
      </p:sp>
    </p:spTree>
    <p:extLst>
      <p:ext uri="{BB962C8B-B14F-4D97-AF65-F5344CB8AC3E}">
        <p14:creationId xmlns:p14="http://schemas.microsoft.com/office/powerpoint/2010/main" val="602413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36</a:t>
            </a:fld>
            <a:endParaRPr lang="nn-NO" dirty="0"/>
          </a:p>
        </p:txBody>
      </p:sp>
    </p:spTree>
    <p:extLst>
      <p:ext uri="{BB962C8B-B14F-4D97-AF65-F5344CB8AC3E}">
        <p14:creationId xmlns:p14="http://schemas.microsoft.com/office/powerpoint/2010/main" val="4087654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38</a:t>
            </a:fld>
            <a:endParaRPr lang="nn-NO" dirty="0"/>
          </a:p>
        </p:txBody>
      </p:sp>
    </p:spTree>
    <p:extLst>
      <p:ext uri="{BB962C8B-B14F-4D97-AF65-F5344CB8AC3E}">
        <p14:creationId xmlns:p14="http://schemas.microsoft.com/office/powerpoint/2010/main" val="550064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39</a:t>
            </a:fld>
            <a:endParaRPr lang="nn-NO" dirty="0"/>
          </a:p>
        </p:txBody>
      </p:sp>
    </p:spTree>
    <p:extLst>
      <p:ext uri="{BB962C8B-B14F-4D97-AF65-F5344CB8AC3E}">
        <p14:creationId xmlns:p14="http://schemas.microsoft.com/office/powerpoint/2010/main" val="301412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40</a:t>
            </a:fld>
            <a:endParaRPr lang="nn-NO" dirty="0"/>
          </a:p>
        </p:txBody>
      </p:sp>
    </p:spTree>
    <p:extLst>
      <p:ext uri="{BB962C8B-B14F-4D97-AF65-F5344CB8AC3E}">
        <p14:creationId xmlns:p14="http://schemas.microsoft.com/office/powerpoint/2010/main" val="199474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a:t>
            </a:fld>
            <a:endParaRPr lang="nn-NO" dirty="0"/>
          </a:p>
        </p:txBody>
      </p:sp>
    </p:spTree>
    <p:extLst>
      <p:ext uri="{BB962C8B-B14F-4D97-AF65-F5344CB8AC3E}">
        <p14:creationId xmlns:p14="http://schemas.microsoft.com/office/powerpoint/2010/main" val="3461911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41</a:t>
            </a:fld>
            <a:endParaRPr lang="nn-NO" dirty="0"/>
          </a:p>
        </p:txBody>
      </p:sp>
    </p:spTree>
    <p:extLst>
      <p:ext uri="{BB962C8B-B14F-4D97-AF65-F5344CB8AC3E}">
        <p14:creationId xmlns:p14="http://schemas.microsoft.com/office/powerpoint/2010/main" val="1094567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42</a:t>
            </a:fld>
            <a:endParaRPr lang="nn-NO" dirty="0"/>
          </a:p>
        </p:txBody>
      </p:sp>
    </p:spTree>
    <p:extLst>
      <p:ext uri="{BB962C8B-B14F-4D97-AF65-F5344CB8AC3E}">
        <p14:creationId xmlns:p14="http://schemas.microsoft.com/office/powerpoint/2010/main" val="1987110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43</a:t>
            </a:fld>
            <a:endParaRPr lang="nn-NO" dirty="0"/>
          </a:p>
        </p:txBody>
      </p:sp>
    </p:spTree>
    <p:extLst>
      <p:ext uri="{BB962C8B-B14F-4D97-AF65-F5344CB8AC3E}">
        <p14:creationId xmlns:p14="http://schemas.microsoft.com/office/powerpoint/2010/main" val="3760346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44</a:t>
            </a:fld>
            <a:endParaRPr lang="nn-NO" dirty="0"/>
          </a:p>
        </p:txBody>
      </p:sp>
    </p:spTree>
    <p:extLst>
      <p:ext uri="{BB962C8B-B14F-4D97-AF65-F5344CB8AC3E}">
        <p14:creationId xmlns:p14="http://schemas.microsoft.com/office/powerpoint/2010/main" val="3067303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45</a:t>
            </a:fld>
            <a:endParaRPr lang="nn-NO" dirty="0"/>
          </a:p>
        </p:txBody>
      </p:sp>
    </p:spTree>
    <p:extLst>
      <p:ext uri="{BB962C8B-B14F-4D97-AF65-F5344CB8AC3E}">
        <p14:creationId xmlns:p14="http://schemas.microsoft.com/office/powerpoint/2010/main" val="2619751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46</a:t>
            </a:fld>
            <a:endParaRPr lang="nn-NO" dirty="0"/>
          </a:p>
        </p:txBody>
      </p:sp>
    </p:spTree>
    <p:extLst>
      <p:ext uri="{BB962C8B-B14F-4D97-AF65-F5344CB8AC3E}">
        <p14:creationId xmlns:p14="http://schemas.microsoft.com/office/powerpoint/2010/main" val="481862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47</a:t>
            </a:fld>
            <a:endParaRPr lang="nn-NO" dirty="0"/>
          </a:p>
        </p:txBody>
      </p:sp>
    </p:spTree>
    <p:extLst>
      <p:ext uri="{BB962C8B-B14F-4D97-AF65-F5344CB8AC3E}">
        <p14:creationId xmlns:p14="http://schemas.microsoft.com/office/powerpoint/2010/main" val="1660759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48</a:t>
            </a:fld>
            <a:endParaRPr lang="nn-NO" dirty="0"/>
          </a:p>
        </p:txBody>
      </p:sp>
    </p:spTree>
    <p:extLst>
      <p:ext uri="{BB962C8B-B14F-4D97-AF65-F5344CB8AC3E}">
        <p14:creationId xmlns:p14="http://schemas.microsoft.com/office/powerpoint/2010/main" val="1219094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49</a:t>
            </a:fld>
            <a:endParaRPr lang="nn-NO" dirty="0"/>
          </a:p>
        </p:txBody>
      </p:sp>
    </p:spTree>
    <p:extLst>
      <p:ext uri="{BB962C8B-B14F-4D97-AF65-F5344CB8AC3E}">
        <p14:creationId xmlns:p14="http://schemas.microsoft.com/office/powerpoint/2010/main" val="218147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50</a:t>
            </a:fld>
            <a:endParaRPr lang="nn-NO" dirty="0"/>
          </a:p>
        </p:txBody>
      </p:sp>
    </p:spTree>
    <p:extLst>
      <p:ext uri="{BB962C8B-B14F-4D97-AF65-F5344CB8AC3E}">
        <p14:creationId xmlns:p14="http://schemas.microsoft.com/office/powerpoint/2010/main" val="312689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a:t>
            </a:fld>
            <a:endParaRPr lang="nn-NO" dirty="0"/>
          </a:p>
        </p:txBody>
      </p:sp>
    </p:spTree>
    <p:extLst>
      <p:ext uri="{BB962C8B-B14F-4D97-AF65-F5344CB8AC3E}">
        <p14:creationId xmlns:p14="http://schemas.microsoft.com/office/powerpoint/2010/main" val="1712919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51</a:t>
            </a:fld>
            <a:endParaRPr lang="nn-NO" dirty="0"/>
          </a:p>
        </p:txBody>
      </p:sp>
    </p:spTree>
    <p:extLst>
      <p:ext uri="{BB962C8B-B14F-4D97-AF65-F5344CB8AC3E}">
        <p14:creationId xmlns:p14="http://schemas.microsoft.com/office/powerpoint/2010/main" val="3367044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52</a:t>
            </a:fld>
            <a:endParaRPr lang="nn-NO" dirty="0"/>
          </a:p>
        </p:txBody>
      </p:sp>
    </p:spTree>
    <p:extLst>
      <p:ext uri="{BB962C8B-B14F-4D97-AF65-F5344CB8AC3E}">
        <p14:creationId xmlns:p14="http://schemas.microsoft.com/office/powerpoint/2010/main" val="3618275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53</a:t>
            </a:fld>
            <a:endParaRPr lang="nn-NO" dirty="0"/>
          </a:p>
        </p:txBody>
      </p:sp>
    </p:spTree>
    <p:extLst>
      <p:ext uri="{BB962C8B-B14F-4D97-AF65-F5344CB8AC3E}">
        <p14:creationId xmlns:p14="http://schemas.microsoft.com/office/powerpoint/2010/main" val="169878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54</a:t>
            </a:fld>
            <a:endParaRPr lang="nn-NO" dirty="0"/>
          </a:p>
        </p:txBody>
      </p:sp>
    </p:spTree>
    <p:extLst>
      <p:ext uri="{BB962C8B-B14F-4D97-AF65-F5344CB8AC3E}">
        <p14:creationId xmlns:p14="http://schemas.microsoft.com/office/powerpoint/2010/main" val="2025429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55</a:t>
            </a:fld>
            <a:endParaRPr lang="nn-NO" dirty="0"/>
          </a:p>
        </p:txBody>
      </p:sp>
    </p:spTree>
    <p:extLst>
      <p:ext uri="{BB962C8B-B14F-4D97-AF65-F5344CB8AC3E}">
        <p14:creationId xmlns:p14="http://schemas.microsoft.com/office/powerpoint/2010/main" val="331644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56</a:t>
            </a:fld>
            <a:endParaRPr lang="nn-NO" dirty="0"/>
          </a:p>
        </p:txBody>
      </p:sp>
    </p:spTree>
    <p:extLst>
      <p:ext uri="{BB962C8B-B14F-4D97-AF65-F5344CB8AC3E}">
        <p14:creationId xmlns:p14="http://schemas.microsoft.com/office/powerpoint/2010/main" val="959481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57</a:t>
            </a:fld>
            <a:endParaRPr lang="nn-NO" dirty="0"/>
          </a:p>
        </p:txBody>
      </p:sp>
    </p:spTree>
    <p:extLst>
      <p:ext uri="{BB962C8B-B14F-4D97-AF65-F5344CB8AC3E}">
        <p14:creationId xmlns:p14="http://schemas.microsoft.com/office/powerpoint/2010/main" val="7952449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58</a:t>
            </a:fld>
            <a:endParaRPr lang="nn-NO" dirty="0"/>
          </a:p>
        </p:txBody>
      </p:sp>
    </p:spTree>
    <p:extLst>
      <p:ext uri="{BB962C8B-B14F-4D97-AF65-F5344CB8AC3E}">
        <p14:creationId xmlns:p14="http://schemas.microsoft.com/office/powerpoint/2010/main" val="956131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59</a:t>
            </a:fld>
            <a:endParaRPr lang="nn-NO" dirty="0"/>
          </a:p>
        </p:txBody>
      </p:sp>
    </p:spTree>
    <p:extLst>
      <p:ext uri="{BB962C8B-B14F-4D97-AF65-F5344CB8AC3E}">
        <p14:creationId xmlns:p14="http://schemas.microsoft.com/office/powerpoint/2010/main" val="1445066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60</a:t>
            </a:fld>
            <a:endParaRPr lang="nn-NO" dirty="0"/>
          </a:p>
        </p:txBody>
      </p:sp>
    </p:spTree>
    <p:extLst>
      <p:ext uri="{BB962C8B-B14F-4D97-AF65-F5344CB8AC3E}">
        <p14:creationId xmlns:p14="http://schemas.microsoft.com/office/powerpoint/2010/main" val="312331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6</a:t>
            </a:fld>
            <a:endParaRPr lang="nn-NO" dirty="0"/>
          </a:p>
        </p:txBody>
      </p:sp>
    </p:spTree>
    <p:extLst>
      <p:ext uri="{BB962C8B-B14F-4D97-AF65-F5344CB8AC3E}">
        <p14:creationId xmlns:p14="http://schemas.microsoft.com/office/powerpoint/2010/main" val="4240189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61</a:t>
            </a:fld>
            <a:endParaRPr lang="nn-NO" dirty="0"/>
          </a:p>
        </p:txBody>
      </p:sp>
    </p:spTree>
    <p:extLst>
      <p:ext uri="{BB962C8B-B14F-4D97-AF65-F5344CB8AC3E}">
        <p14:creationId xmlns:p14="http://schemas.microsoft.com/office/powerpoint/2010/main" val="3809556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62</a:t>
            </a:fld>
            <a:endParaRPr lang="nn-NO" dirty="0"/>
          </a:p>
        </p:txBody>
      </p:sp>
    </p:spTree>
    <p:extLst>
      <p:ext uri="{BB962C8B-B14F-4D97-AF65-F5344CB8AC3E}">
        <p14:creationId xmlns:p14="http://schemas.microsoft.com/office/powerpoint/2010/main" val="810841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63</a:t>
            </a:fld>
            <a:endParaRPr lang="nn-NO" dirty="0"/>
          </a:p>
        </p:txBody>
      </p:sp>
    </p:spTree>
    <p:extLst>
      <p:ext uri="{BB962C8B-B14F-4D97-AF65-F5344CB8AC3E}">
        <p14:creationId xmlns:p14="http://schemas.microsoft.com/office/powerpoint/2010/main" val="236940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7</a:t>
            </a:fld>
            <a:endParaRPr lang="nn-NO" dirty="0"/>
          </a:p>
        </p:txBody>
      </p:sp>
    </p:spTree>
    <p:extLst>
      <p:ext uri="{BB962C8B-B14F-4D97-AF65-F5344CB8AC3E}">
        <p14:creationId xmlns:p14="http://schemas.microsoft.com/office/powerpoint/2010/main" val="388628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8</a:t>
            </a:fld>
            <a:endParaRPr lang="nn-NO" dirty="0"/>
          </a:p>
        </p:txBody>
      </p:sp>
    </p:spTree>
    <p:extLst>
      <p:ext uri="{BB962C8B-B14F-4D97-AF65-F5344CB8AC3E}">
        <p14:creationId xmlns:p14="http://schemas.microsoft.com/office/powerpoint/2010/main" val="34189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9</a:t>
            </a:fld>
            <a:endParaRPr lang="nn-NO" dirty="0"/>
          </a:p>
        </p:txBody>
      </p:sp>
    </p:spTree>
    <p:extLst>
      <p:ext uri="{BB962C8B-B14F-4D97-AF65-F5344CB8AC3E}">
        <p14:creationId xmlns:p14="http://schemas.microsoft.com/office/powerpoint/2010/main" val="2575731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9535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6" name="think-cell Slide" r:id="rId4" imgW="473" imgH="470" progId="TCLayout.ActiveDocument.1">
                  <p:embed/>
                </p:oleObj>
              </mc:Choice>
              <mc:Fallback>
                <p:oleObj name="think-cell Slide" r:id="rId4" imgW="473" imgH="4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a:xfrm>
            <a:off x="2646700" y="713734"/>
            <a:ext cx="5400000" cy="5400000"/>
          </a:xfrm>
          <a:prstGeom prst="rect">
            <a:avLst/>
          </a:prstGeo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2" name="Footer Placeholder 1" hidden="1"/>
          <p:cNvSpPr>
            <a:spLocks noGrp="1"/>
          </p:cNvSpPr>
          <p:nvPr>
            <p:ph type="ftr" sz="quarter" idx="12"/>
          </p:nvPr>
        </p:nvSpPr>
        <p:spPr/>
        <p:txBody>
          <a:bodyPr/>
          <a:lstStyle>
            <a:lvl1pPr>
              <a:defRPr>
                <a:solidFill>
                  <a:schemeClr val="bg1"/>
                </a:solidFill>
              </a:defRPr>
            </a:lvl1pPr>
          </a:lstStyle>
          <a:p>
            <a:endParaRPr lang="nn-NO" dirty="0"/>
          </a:p>
        </p:txBody>
      </p:sp>
      <p:pic>
        <p:nvPicPr>
          <p:cNvPr id="21" name="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13" name="SD_USR_Identity" hidden="1"/>
          <p:cNvSpPr>
            <a:spLocks noChangeArrowheads="1"/>
          </p:cNvSpPr>
          <p:nvPr userDrawn="1"/>
        </p:nvSpPr>
        <p:spPr bwMode="auto">
          <a:xfrm>
            <a:off x="442548" y="7138987"/>
            <a:ext cx="501740"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dirty="0" err="1" smtClean="0">
                <a:solidFill>
                  <a:schemeClr val="tx1"/>
                </a:solidFill>
              </a:rPr>
              <a:t>Deloitte</a:t>
            </a:r>
            <a:r>
              <a:rPr lang="nn-NO" sz="700" dirty="0" smtClean="0">
                <a:solidFill>
                  <a:schemeClr val="tx1"/>
                </a:solidFill>
              </a:rPr>
              <a:t> AS</a:t>
            </a:r>
          </a:p>
        </p:txBody>
      </p:sp>
      <p:sp>
        <p:nvSpPr>
          <p:cNvPr id="3" name="Title 1"/>
          <p:cNvSpPr>
            <a:spLocks noGrp="1"/>
          </p:cNvSpPr>
          <p:nvPr>
            <p:ph type="title"/>
          </p:nvPr>
        </p:nvSpPr>
        <p:spPr>
          <a:xfrm>
            <a:off x="417600" y="5979600"/>
            <a:ext cx="4834800" cy="381600"/>
          </a:xfrm>
        </p:spPr>
        <p:txBody>
          <a:bodyPr anchor="b" anchorCtr="0"/>
          <a:lstStyle>
            <a:lvl1pPr>
              <a:defRPr sz="2200" b="1"/>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23" name="Subtitle 2"/>
          <p:cNvSpPr>
            <a:spLocks noGrp="1"/>
          </p:cNvSpPr>
          <p:nvPr>
            <p:ph type="subTitle" idx="1"/>
          </p:nvPr>
        </p:nvSpPr>
        <p:spPr>
          <a:xfrm>
            <a:off x="414000" y="6364800"/>
            <a:ext cx="4834800" cy="558000"/>
          </a:xfrm>
        </p:spPr>
        <p:txBody>
          <a:bodyPr/>
          <a:lstStyle>
            <a:lvl1pPr marL="0" indent="0" algn="l">
              <a:spcAft>
                <a:spcPts val="0"/>
              </a:spcAft>
              <a:buNone/>
              <a:defRPr sz="1800"/>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nn-NO" dirty="0" err="1" smtClean="0"/>
              <a:t>Click</a:t>
            </a:r>
            <a:r>
              <a:rPr lang="nn-NO" dirty="0" smtClean="0"/>
              <a:t> to </a:t>
            </a:r>
            <a:r>
              <a:rPr lang="nn-NO" dirty="0" err="1" smtClean="0"/>
              <a:t>edit</a:t>
            </a:r>
            <a:r>
              <a:rPr lang="nn-NO" dirty="0" smtClean="0"/>
              <a:t> Master </a:t>
            </a:r>
            <a:r>
              <a:rPr lang="nn-NO" dirty="0" err="1" smtClean="0"/>
              <a:t>subtitle</a:t>
            </a:r>
            <a:r>
              <a:rPr lang="nn-NO" dirty="0" smtClean="0"/>
              <a:t> style</a:t>
            </a:r>
            <a:endParaRPr lang="nn-NO" dirty="0"/>
          </a:p>
        </p:txBody>
      </p:sp>
      <p:sp>
        <p:nvSpPr>
          <p:cNvPr id="5" name="Text Placeholder 3"/>
          <p:cNvSpPr>
            <a:spLocks noGrp="1"/>
          </p:cNvSpPr>
          <p:nvPr>
            <p:ph type="body" sz="quarter" idx="14" hasCustomPrompt="1"/>
          </p:nvPr>
        </p:nvSpPr>
        <p:spPr>
          <a:xfrm>
            <a:off x="440742" y="6926400"/>
            <a:ext cx="8147633" cy="212588"/>
          </a:xfrm>
        </p:spPr>
        <p:txBody>
          <a:bodyPr/>
          <a:lstStyle>
            <a:lvl1pPr>
              <a:defRPr/>
            </a:lvl1pPr>
          </a:lstStyle>
          <a:p>
            <a:r>
              <a:rPr lang="nn-NO" dirty="0" err="1" smtClean="0"/>
              <a:t>Insert</a:t>
            </a:r>
            <a:r>
              <a:rPr lang="nn-NO" dirty="0" smtClean="0"/>
              <a:t> </a:t>
            </a:r>
            <a:r>
              <a:rPr lang="nn-NO" dirty="0" err="1" smtClean="0"/>
              <a:t>name</a:t>
            </a:r>
            <a:r>
              <a:rPr lang="nn-NO" dirty="0" smtClean="0"/>
              <a:t> </a:t>
            </a:r>
            <a:r>
              <a:rPr lang="nn-NO" dirty="0" err="1" smtClean="0"/>
              <a:t>of</a:t>
            </a:r>
            <a:r>
              <a:rPr lang="nn-NO" dirty="0" smtClean="0"/>
              <a:t> presenter </a:t>
            </a:r>
            <a:r>
              <a:rPr lang="nn-NO" dirty="0" err="1" smtClean="0"/>
              <a:t>here</a:t>
            </a:r>
            <a:r>
              <a:rPr lang="nn-NO" dirty="0" smtClean="0"/>
              <a:t>, </a:t>
            </a:r>
            <a:r>
              <a:rPr lang="nn-NO" dirty="0" err="1" smtClean="0"/>
              <a:t>Date</a:t>
            </a:r>
            <a:r>
              <a:rPr lang="nn-NO" dirty="0" smtClean="0"/>
              <a:t> </a:t>
            </a:r>
            <a:r>
              <a:rPr lang="nn-NO" dirty="0" err="1" smtClean="0"/>
              <a:t>of</a:t>
            </a:r>
            <a:r>
              <a:rPr lang="nn-NO" dirty="0" smtClean="0"/>
              <a:t> </a:t>
            </a:r>
            <a:r>
              <a:rPr lang="nn-NO" dirty="0" err="1" smtClean="0"/>
              <a:t>presentation</a:t>
            </a:r>
            <a:r>
              <a:rPr lang="nn-NO" dirty="0" smtClean="0"/>
              <a:t> </a:t>
            </a:r>
            <a:r>
              <a:rPr lang="nn-NO" dirty="0" err="1" smtClean="0"/>
              <a:t>here</a:t>
            </a:r>
            <a:endParaRPr lang="nn-NO" dirty="0"/>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xmlns="">
        <p15:guide id="1" orient="horz" pos="45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14" name="Title Placeholder 1"/>
          <p:cNvSpPr>
            <a:spLocks noGrp="1"/>
          </p:cNvSpPr>
          <p:nvPr>
            <p:ph type="title"/>
          </p:nvPr>
        </p:nvSpPr>
        <p:spPr>
          <a:xfrm>
            <a:off x="433388" y="349990"/>
            <a:ext cx="9823450" cy="368280"/>
          </a:xfrm>
          <a:prstGeom prst="rect">
            <a:avLst/>
          </a:prstGeom>
        </p:spPr>
        <p:txBody>
          <a:bodyPr vert="horz" lIns="0" tIns="0" rIns="0" bIns="0" rtlCol="0" anchor="t" anchorCtr="0">
            <a:noAutofit/>
          </a:bodyPr>
          <a:lstStyle>
            <a:lvl1pPr>
              <a:defRPr/>
            </a:lvl1p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8" name="Text Placeholder 18"/>
          <p:cNvSpPr>
            <a:spLocks noGrp="1"/>
          </p:cNvSpPr>
          <p:nvPr>
            <p:ph idx="1"/>
          </p:nvPr>
        </p:nvSpPr>
        <p:spPr>
          <a:xfrm>
            <a:off x="433388" y="1836738"/>
            <a:ext cx="9823450" cy="5195147"/>
          </a:xfrm>
          <a:prstGeom prst="rect">
            <a:avLst/>
          </a:prstGeom>
        </p:spPr>
        <p:txBody>
          <a:bodyPr vert="horz" lIns="0" tIns="0" rIns="0" bIns="0" rtlCol="0">
            <a:noAutofit/>
          </a:bodyPr>
          <a:lstStyle>
            <a:lvl1pPr>
              <a:defRPr sz="1733"/>
            </a:lvl1pPr>
            <a:lvl2pPr>
              <a:defRPr sz="1733"/>
            </a:lvl2pPr>
            <a:lvl3pPr>
              <a:defRPr sz="1733"/>
            </a:lvl3pPr>
            <a:lvl4pPr>
              <a:defRPr sz="1733"/>
            </a:lvl4pPr>
            <a:lvl5pPr>
              <a:defRPr sz="1733"/>
            </a:lvl5pPr>
            <a:lvl6pPr marL="386088" indent="0">
              <a:buNone/>
              <a:defRPr sz="1733"/>
            </a:lvl6pPr>
            <a:lvl7pPr>
              <a:defRPr sz="1733"/>
            </a:lvl7pPr>
            <a:lvl8pPr>
              <a:defRPr sz="1733"/>
            </a:lvl8pPr>
            <a:lvl9pPr>
              <a:defRPr sz="1733"/>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33388" y="717056"/>
            <a:ext cx="9823451"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6" name="Title Placeholder 1"/>
          <p:cNvSpPr>
            <a:spLocks noGrp="1"/>
          </p:cNvSpPr>
          <p:nvPr>
            <p:ph type="title" hasCustomPrompt="1"/>
          </p:nvPr>
        </p:nvSpPr>
        <p:spPr>
          <a:xfrm>
            <a:off x="433391" y="349990"/>
            <a:ext cx="9823451" cy="367065"/>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7" name="Chart Placeholder 3"/>
          <p:cNvSpPr>
            <a:spLocks noGrp="1"/>
          </p:cNvSpPr>
          <p:nvPr>
            <p:ph type="chart" sz="quarter" idx="15"/>
          </p:nvPr>
        </p:nvSpPr>
        <p:spPr>
          <a:xfrm>
            <a:off x="433388" y="2261955"/>
            <a:ext cx="9823450" cy="4485333"/>
          </a:xfrm>
          <a:prstGeom prst="rect">
            <a:avLst/>
          </a:prstGeo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chart</a:t>
            </a:r>
            <a:endParaRPr lang="nn-NO" dirty="0"/>
          </a:p>
        </p:txBody>
      </p:sp>
      <p:sp>
        <p:nvSpPr>
          <p:cNvPr id="18" name="Text Placeholder 8"/>
          <p:cNvSpPr>
            <a:spLocks noGrp="1"/>
          </p:cNvSpPr>
          <p:nvPr>
            <p:ph type="body" sz="quarter" idx="18"/>
          </p:nvPr>
        </p:nvSpPr>
        <p:spPr>
          <a:xfrm>
            <a:off x="433388" y="1836738"/>
            <a:ext cx="9823450" cy="403874"/>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9" name="Text Placeholder 7"/>
          <p:cNvSpPr>
            <a:spLocks noGrp="1"/>
          </p:cNvSpPr>
          <p:nvPr>
            <p:ph type="body" sz="quarter" idx="23"/>
          </p:nvPr>
        </p:nvSpPr>
        <p:spPr>
          <a:xfrm>
            <a:off x="433391" y="6747289"/>
            <a:ext cx="9823451" cy="287414"/>
          </a:xfrm>
        </p:spPr>
        <p:txBody>
          <a:bodyPr>
            <a:noAutofit/>
          </a:bodyPr>
          <a:lstStyle>
            <a:lvl1pPr>
              <a:spcAft>
                <a:spcPts val="0"/>
              </a:spcAft>
              <a:defRPr sz="10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2" name="Footer Placeholder 1"/>
          <p:cNvSpPr>
            <a:spLocks noGrp="1"/>
          </p:cNvSpPr>
          <p:nvPr>
            <p:ph type="ftr" sz="quarter" idx="24"/>
          </p:nvPr>
        </p:nvSpPr>
        <p:spPr/>
        <p:txBody>
          <a:bodyPr/>
          <a:lstStyle/>
          <a:p>
            <a:endParaRPr lang="nn-NO"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33390"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6" name="Title Placeholder 1"/>
          <p:cNvSpPr>
            <a:spLocks noGrp="1"/>
          </p:cNvSpPr>
          <p:nvPr>
            <p:ph type="title" hasCustomPrompt="1"/>
          </p:nvPr>
        </p:nvSpPr>
        <p:spPr>
          <a:xfrm>
            <a:off x="433388" y="349990"/>
            <a:ext cx="9823450" cy="368276"/>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7" name="Chart Placeholder 3"/>
          <p:cNvSpPr>
            <a:spLocks noGrp="1"/>
          </p:cNvSpPr>
          <p:nvPr>
            <p:ph type="chart" sz="quarter" idx="15"/>
          </p:nvPr>
        </p:nvSpPr>
        <p:spPr>
          <a:xfrm>
            <a:off x="449462" y="2261950"/>
            <a:ext cx="3141048" cy="4485334"/>
          </a:xfrm>
          <a:prstGeom prst="rect">
            <a:avLst/>
          </a:prstGeo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18" name="Text Placeholder 8"/>
          <p:cNvSpPr>
            <a:spLocks noGrp="1"/>
          </p:cNvSpPr>
          <p:nvPr>
            <p:ph type="body" sz="quarter" idx="18"/>
          </p:nvPr>
        </p:nvSpPr>
        <p:spPr>
          <a:xfrm>
            <a:off x="443749" y="1835673"/>
            <a:ext cx="3146761" cy="432231"/>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7" name="Chart Placeholder 3"/>
          <p:cNvSpPr>
            <a:spLocks noGrp="1"/>
          </p:cNvSpPr>
          <p:nvPr>
            <p:ph type="chart" sz="quarter" idx="19"/>
          </p:nvPr>
        </p:nvSpPr>
        <p:spPr>
          <a:xfrm>
            <a:off x="3785015" y="2261950"/>
            <a:ext cx="3123370" cy="4485334"/>
          </a:xfrm>
          <a:prstGeom prst="rect">
            <a:avLst/>
          </a:prstGeo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8" name="Text Placeholder 8"/>
          <p:cNvSpPr>
            <a:spLocks noGrp="1"/>
          </p:cNvSpPr>
          <p:nvPr>
            <p:ph type="body" sz="quarter" idx="20"/>
          </p:nvPr>
        </p:nvSpPr>
        <p:spPr>
          <a:xfrm>
            <a:off x="3785016" y="1835674"/>
            <a:ext cx="3123370" cy="432231"/>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9" name="Chart Placeholder 3"/>
          <p:cNvSpPr>
            <a:spLocks noGrp="1"/>
          </p:cNvSpPr>
          <p:nvPr>
            <p:ph type="chart" sz="quarter" idx="21"/>
          </p:nvPr>
        </p:nvSpPr>
        <p:spPr>
          <a:xfrm>
            <a:off x="7102890" y="2261950"/>
            <a:ext cx="3153948" cy="4485334"/>
          </a:xfrm>
          <a:prstGeom prst="rect">
            <a:avLst/>
          </a:prstGeo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10" name="Text Placeholder 8"/>
          <p:cNvSpPr>
            <a:spLocks noGrp="1"/>
          </p:cNvSpPr>
          <p:nvPr>
            <p:ph type="body" sz="quarter" idx="22"/>
          </p:nvPr>
        </p:nvSpPr>
        <p:spPr>
          <a:xfrm>
            <a:off x="7098210" y="1828900"/>
            <a:ext cx="3158641" cy="439004"/>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2" name="Text Placeholder 7"/>
          <p:cNvSpPr>
            <a:spLocks noGrp="1"/>
          </p:cNvSpPr>
          <p:nvPr>
            <p:ph type="body" sz="quarter" idx="23"/>
          </p:nvPr>
        </p:nvSpPr>
        <p:spPr>
          <a:xfrm>
            <a:off x="433388" y="6747288"/>
            <a:ext cx="9823449" cy="286925"/>
          </a:xfrm>
        </p:spPr>
        <p:txBody>
          <a:bodyPr>
            <a:noAutofit/>
          </a:bodyPr>
          <a:lstStyle>
            <a:lvl1pPr>
              <a:spcAft>
                <a:spcPts val="0"/>
              </a:spcAft>
              <a:defRPr sz="1000"/>
            </a:lvl1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2" name="Footer Placeholder 1"/>
          <p:cNvSpPr>
            <a:spLocks noGrp="1"/>
          </p:cNvSpPr>
          <p:nvPr>
            <p:ph type="ftr" sz="quarter" idx="24"/>
          </p:nvPr>
        </p:nvSpPr>
        <p:spPr/>
        <p:txBody>
          <a:bodyPr/>
          <a:lstStyle/>
          <a:p>
            <a:endParaRPr lang="nn-NO"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33388" y="349990"/>
            <a:ext cx="9823450" cy="368280"/>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9"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3" name="Content Placeholder 3"/>
          <p:cNvSpPr>
            <a:spLocks noGrp="1"/>
          </p:cNvSpPr>
          <p:nvPr>
            <p:ph sz="quarter" idx="10"/>
          </p:nvPr>
        </p:nvSpPr>
        <p:spPr>
          <a:xfrm>
            <a:off x="433389" y="1835676"/>
            <a:ext cx="4648602" cy="5199025"/>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5" name="Content Placeholder 3"/>
          <p:cNvSpPr>
            <a:spLocks noGrp="1"/>
          </p:cNvSpPr>
          <p:nvPr>
            <p:ph sz="quarter" idx="20"/>
          </p:nvPr>
        </p:nvSpPr>
        <p:spPr>
          <a:xfrm>
            <a:off x="5612282" y="1835676"/>
            <a:ext cx="4644556" cy="5199025"/>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 name="Footer Placeholder 1"/>
          <p:cNvSpPr>
            <a:spLocks noGrp="1"/>
          </p:cNvSpPr>
          <p:nvPr>
            <p:ph type="ftr" sz="quarter" idx="21"/>
          </p:nvPr>
        </p:nvSpPr>
        <p:spPr/>
        <p:txBody>
          <a:bodyPr/>
          <a:lstStyle/>
          <a:p>
            <a:endParaRPr lang="nn-NO"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8" name="Title Placeholder 1"/>
          <p:cNvSpPr>
            <a:spLocks noGrp="1"/>
          </p:cNvSpPr>
          <p:nvPr>
            <p:ph type="title" hasCustomPrompt="1"/>
          </p:nvPr>
        </p:nvSpPr>
        <p:spPr>
          <a:xfrm>
            <a:off x="433388" y="349987"/>
            <a:ext cx="9823450" cy="368284"/>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1" name="Content Placeholder 3"/>
          <p:cNvSpPr>
            <a:spLocks noGrp="1"/>
          </p:cNvSpPr>
          <p:nvPr>
            <p:ph sz="quarter" idx="10"/>
          </p:nvPr>
        </p:nvSpPr>
        <p:spPr>
          <a:xfrm>
            <a:off x="433388" y="1835676"/>
            <a:ext cx="4659283" cy="5199025"/>
          </a:xfrm>
          <a:prstGeom prst="rect">
            <a:avLst/>
          </a:prstGeom>
        </p:spPr>
        <p:txBody>
          <a:bodyPr>
            <a:noAutofit/>
          </a:bodyPr>
          <a:lstStyle>
            <a:lvl1pPr>
              <a:tabLst>
                <a:tab pos="5448137" algn="r"/>
              </a:tabLst>
              <a:defRPr sz="1733"/>
            </a:lvl1pPr>
            <a:lvl2pPr>
              <a:tabLst>
                <a:tab pos="5448137" algn="r"/>
              </a:tabLst>
              <a:defRPr sz="1733"/>
            </a:lvl2pPr>
            <a:lvl3pPr>
              <a:tabLst>
                <a:tab pos="5448137" algn="r"/>
              </a:tabLst>
              <a:defRPr sz="1733"/>
            </a:lvl3pPr>
            <a:lvl4pPr>
              <a:tabLst>
                <a:tab pos="5448137" algn="r"/>
              </a:tabLst>
              <a:defRPr sz="1733"/>
            </a:lvl4pPr>
            <a:lvl5pPr>
              <a:tabLst>
                <a:tab pos="5448137" algn="r"/>
              </a:tabLst>
              <a:defRPr baseline="0"/>
            </a:lvl5pPr>
            <a:lvl6pPr>
              <a:defRPr sz="1733"/>
            </a:lvl6pPr>
            <a:lvl7pPr>
              <a:defRPr sz="1733"/>
            </a:lvl7pPr>
            <a:lvl8pPr>
              <a:defRPr sz="1733"/>
            </a:lvl8pPr>
            <a:lvl9pPr>
              <a:defRPr sz="1733"/>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3" name="Content Placeholder 3"/>
          <p:cNvSpPr>
            <a:spLocks noGrp="1"/>
          </p:cNvSpPr>
          <p:nvPr>
            <p:ph sz="quarter" idx="20"/>
          </p:nvPr>
        </p:nvSpPr>
        <p:spPr>
          <a:xfrm>
            <a:off x="5598468" y="1835676"/>
            <a:ext cx="4658369" cy="5199025"/>
          </a:xfrm>
          <a:prstGeom prst="rect">
            <a:avLst/>
          </a:prstGeom>
        </p:spPr>
        <p:txBody>
          <a:bodyPr>
            <a:noAutofit/>
          </a:bodyPr>
          <a:lstStyle>
            <a:lvl1pPr>
              <a:tabLst>
                <a:tab pos="5448137" algn="r"/>
              </a:tabLst>
              <a:defRPr sz="1733"/>
            </a:lvl1pPr>
            <a:lvl2pPr>
              <a:tabLst>
                <a:tab pos="5448137" algn="r"/>
              </a:tabLst>
              <a:defRPr sz="1733"/>
            </a:lvl2pPr>
            <a:lvl3pPr>
              <a:tabLst>
                <a:tab pos="5448137" algn="r"/>
              </a:tabLst>
              <a:defRPr sz="1733"/>
            </a:lvl3pPr>
            <a:lvl4pPr>
              <a:tabLst>
                <a:tab pos="5448137" algn="r"/>
              </a:tabLst>
              <a:defRPr sz="1733"/>
            </a:lvl4pPr>
            <a:lvl5pPr>
              <a:tabLst>
                <a:tab pos="5448137" algn="r"/>
              </a:tabLst>
              <a:defRPr baseline="0"/>
            </a:lvl5pPr>
            <a:lvl6pPr>
              <a:defRPr sz="1733"/>
            </a:lvl6pPr>
            <a:lvl7pPr>
              <a:defRPr sz="1733"/>
            </a:lvl7pPr>
            <a:lvl8pPr>
              <a:defRPr sz="1733"/>
            </a:lvl8pPr>
            <a:lvl9pPr>
              <a:defRPr sz="1733"/>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 name="Footer Placeholder 1"/>
          <p:cNvSpPr>
            <a:spLocks noGrp="1"/>
          </p:cNvSpPr>
          <p:nvPr>
            <p:ph type="ftr" sz="quarter" idx="21"/>
          </p:nvPr>
        </p:nvSpPr>
        <p:spPr/>
        <p:txBody>
          <a:bodyPr/>
          <a:lstStyle/>
          <a:p>
            <a:endParaRPr lang="nn-NO"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33388" y="1835676"/>
            <a:ext cx="4684044" cy="4911612"/>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3" name="Chart Placeholder 2"/>
          <p:cNvSpPr>
            <a:spLocks noGrp="1"/>
          </p:cNvSpPr>
          <p:nvPr>
            <p:ph type="chart" sz="quarter" idx="21"/>
          </p:nvPr>
        </p:nvSpPr>
        <p:spPr>
          <a:xfrm>
            <a:off x="5560956" y="2342434"/>
            <a:ext cx="4695882" cy="4404850"/>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6" name="Text Placeholder 5"/>
          <p:cNvSpPr>
            <a:spLocks noGrp="1"/>
          </p:cNvSpPr>
          <p:nvPr>
            <p:ph type="body" sz="quarter" idx="22"/>
          </p:nvPr>
        </p:nvSpPr>
        <p:spPr>
          <a:xfrm>
            <a:off x="5560956" y="1835673"/>
            <a:ext cx="4695882" cy="463729"/>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1"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3" name="Title Placeholder 1"/>
          <p:cNvSpPr>
            <a:spLocks noGrp="1"/>
          </p:cNvSpPr>
          <p:nvPr>
            <p:ph type="title" hasCustomPrompt="1"/>
          </p:nvPr>
        </p:nvSpPr>
        <p:spPr>
          <a:xfrm>
            <a:off x="433388" y="349990"/>
            <a:ext cx="9823450" cy="368275"/>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5" name="Text Placeholder 7"/>
          <p:cNvSpPr>
            <a:spLocks noGrp="1"/>
          </p:cNvSpPr>
          <p:nvPr>
            <p:ph type="body" sz="quarter" idx="23"/>
          </p:nvPr>
        </p:nvSpPr>
        <p:spPr>
          <a:xfrm>
            <a:off x="433388" y="6747289"/>
            <a:ext cx="9823450" cy="286924"/>
          </a:xfrm>
        </p:spPr>
        <p:txBody>
          <a:bodyPr>
            <a:noAutofit/>
          </a:bodyPr>
          <a:lstStyle>
            <a:lvl1pPr>
              <a:spcAft>
                <a:spcPts val="0"/>
              </a:spcAft>
              <a:defRPr sz="10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2" name="Footer Placeholder 1"/>
          <p:cNvSpPr>
            <a:spLocks noGrp="1"/>
          </p:cNvSpPr>
          <p:nvPr>
            <p:ph type="ftr" sz="quarter" idx="24"/>
          </p:nvPr>
        </p:nvSpPr>
        <p:spPr/>
        <p:txBody>
          <a:bodyPr/>
          <a:lstStyle/>
          <a:p>
            <a:endParaRPr lang="nn-NO"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560956" y="2342434"/>
            <a:ext cx="4695882" cy="4404850"/>
          </a:xfr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chart</a:t>
            </a:r>
            <a:endParaRPr lang="nn-NO" dirty="0"/>
          </a:p>
        </p:txBody>
      </p:sp>
      <p:sp>
        <p:nvSpPr>
          <p:cNvPr id="6" name="Text Placeholder 5"/>
          <p:cNvSpPr>
            <a:spLocks noGrp="1"/>
          </p:cNvSpPr>
          <p:nvPr>
            <p:ph type="body" sz="quarter" idx="22"/>
          </p:nvPr>
        </p:nvSpPr>
        <p:spPr>
          <a:xfrm>
            <a:off x="5560956" y="1835673"/>
            <a:ext cx="4695882" cy="463729"/>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1"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3" name="Title Placeholder 1"/>
          <p:cNvSpPr>
            <a:spLocks noGrp="1"/>
          </p:cNvSpPr>
          <p:nvPr>
            <p:ph type="title" hasCustomPrompt="1"/>
          </p:nvPr>
        </p:nvSpPr>
        <p:spPr>
          <a:xfrm>
            <a:off x="433388" y="349990"/>
            <a:ext cx="9823450" cy="368275"/>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5" name="Text Placeholder 7"/>
          <p:cNvSpPr>
            <a:spLocks noGrp="1"/>
          </p:cNvSpPr>
          <p:nvPr>
            <p:ph type="body" sz="quarter" idx="23"/>
          </p:nvPr>
        </p:nvSpPr>
        <p:spPr>
          <a:xfrm>
            <a:off x="433389" y="6747290"/>
            <a:ext cx="9798088" cy="286924"/>
          </a:xfrm>
        </p:spPr>
        <p:txBody>
          <a:bodyPr>
            <a:noAutofit/>
          </a:bodyPr>
          <a:lstStyle>
            <a:lvl1pPr>
              <a:spcAft>
                <a:spcPts val="0"/>
              </a:spcAft>
              <a:defRPr sz="10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9" name="Chart Placeholder 2"/>
          <p:cNvSpPr>
            <a:spLocks noGrp="1"/>
          </p:cNvSpPr>
          <p:nvPr>
            <p:ph type="chart" sz="quarter" idx="24"/>
          </p:nvPr>
        </p:nvSpPr>
        <p:spPr>
          <a:xfrm>
            <a:off x="433389" y="2342434"/>
            <a:ext cx="4688646" cy="4404850"/>
          </a:xfr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chart</a:t>
            </a:r>
            <a:endParaRPr lang="nn-NO" dirty="0"/>
          </a:p>
        </p:txBody>
      </p:sp>
      <p:sp>
        <p:nvSpPr>
          <p:cNvPr id="12" name="Text Placeholder 5"/>
          <p:cNvSpPr>
            <a:spLocks noGrp="1"/>
          </p:cNvSpPr>
          <p:nvPr>
            <p:ph type="body" sz="quarter" idx="25"/>
          </p:nvPr>
        </p:nvSpPr>
        <p:spPr>
          <a:xfrm>
            <a:off x="433385" y="1835673"/>
            <a:ext cx="4688649" cy="463729"/>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2" name="Footer Placeholder 1"/>
          <p:cNvSpPr>
            <a:spLocks noGrp="1"/>
          </p:cNvSpPr>
          <p:nvPr>
            <p:ph type="ftr" sz="quarter" idx="26"/>
          </p:nvPr>
        </p:nvSpPr>
        <p:spPr/>
        <p:txBody>
          <a:bodyPr/>
          <a:lstStyle/>
          <a:p>
            <a:endParaRPr lang="nn-NO"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3384" y="349990"/>
            <a:ext cx="9823449" cy="368280"/>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6" name="Content Placeholder 3"/>
          <p:cNvSpPr>
            <a:spLocks noGrp="1"/>
          </p:cNvSpPr>
          <p:nvPr>
            <p:ph sz="quarter" idx="10"/>
          </p:nvPr>
        </p:nvSpPr>
        <p:spPr>
          <a:xfrm>
            <a:off x="433389" y="1835675"/>
            <a:ext cx="3917486" cy="5199027"/>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8" name="Content Placeholder 3"/>
          <p:cNvSpPr>
            <a:spLocks noGrp="1"/>
          </p:cNvSpPr>
          <p:nvPr>
            <p:ph sz="quarter" idx="16"/>
          </p:nvPr>
        </p:nvSpPr>
        <p:spPr>
          <a:xfrm>
            <a:off x="4779704" y="1874176"/>
            <a:ext cx="5477134" cy="5160528"/>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2" name="Footer Placeholder 1"/>
          <p:cNvSpPr>
            <a:spLocks noGrp="1"/>
          </p:cNvSpPr>
          <p:nvPr>
            <p:ph type="ftr" sz="quarter" idx="17"/>
          </p:nvPr>
        </p:nvSpPr>
        <p:spPr/>
        <p:txBody>
          <a:bodyPr/>
          <a:lstStyle/>
          <a:p>
            <a:endParaRPr lang="nn-NO"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3392" y="349987"/>
            <a:ext cx="9823451" cy="368284"/>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6" name="Content Placeholder 3"/>
          <p:cNvSpPr>
            <a:spLocks noGrp="1"/>
          </p:cNvSpPr>
          <p:nvPr>
            <p:ph sz="quarter" idx="10"/>
          </p:nvPr>
        </p:nvSpPr>
        <p:spPr>
          <a:xfrm>
            <a:off x="6645448" y="1828388"/>
            <a:ext cx="3611390" cy="5206312"/>
          </a:xfrm>
          <a:prstGeom prst="rect">
            <a:avLst/>
          </a:prstGeom>
        </p:spPr>
        <p:txBody>
          <a:bodyPr>
            <a:noAutofit/>
          </a:bodyPr>
          <a:lstStyle>
            <a:lvl1pPr>
              <a:tabLst>
                <a:tab pos="5448137" algn="r"/>
              </a:tabLst>
              <a:defRPr sz="2383">
                <a:solidFill>
                  <a:schemeClr val="accent3"/>
                </a:solidFill>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8" name="Content Placeholder 3"/>
          <p:cNvSpPr>
            <a:spLocks noGrp="1"/>
          </p:cNvSpPr>
          <p:nvPr>
            <p:ph sz="quarter" idx="16"/>
          </p:nvPr>
        </p:nvSpPr>
        <p:spPr>
          <a:xfrm>
            <a:off x="433388" y="1835672"/>
            <a:ext cx="5712303" cy="5199026"/>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13" hasCustomPrompt="1"/>
          </p:nvPr>
        </p:nvSpPr>
        <p:spPr>
          <a:xfrm>
            <a:off x="433389"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2" name="Footer Placeholder 1"/>
          <p:cNvSpPr>
            <a:spLocks noGrp="1"/>
          </p:cNvSpPr>
          <p:nvPr>
            <p:ph type="ftr" sz="quarter" idx="17"/>
          </p:nvPr>
        </p:nvSpPr>
        <p:spPr/>
        <p:txBody>
          <a:bodyPr/>
          <a:lstStyle/>
          <a:p>
            <a:endParaRPr lang="nn-NO"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394" y="349987"/>
            <a:ext cx="9823449" cy="368284"/>
          </a:xfrm>
        </p:spPr>
        <p:txBody>
          <a:bodyPr/>
          <a:lstStyle/>
          <a:p>
            <a:r>
              <a:rPr lang="nn-NO" dirty="0" err="1" smtClean="0"/>
              <a:t>Click</a:t>
            </a:r>
            <a:r>
              <a:rPr lang="nn-NO" dirty="0" smtClean="0"/>
              <a:t> to </a:t>
            </a:r>
            <a:r>
              <a:rPr lang="nn-NO" dirty="0" err="1" smtClean="0"/>
              <a:t>add</a:t>
            </a:r>
            <a:r>
              <a:rPr lang="nn-NO" dirty="0" smtClean="0"/>
              <a:t> title</a:t>
            </a:r>
            <a:endParaRPr lang="nn-NO" dirty="0"/>
          </a:p>
        </p:txBody>
      </p:sp>
      <p:sp>
        <p:nvSpPr>
          <p:cNvPr id="4" name="Picture Placeholder 6"/>
          <p:cNvSpPr>
            <a:spLocks noGrp="1"/>
          </p:cNvSpPr>
          <p:nvPr>
            <p:ph type="pic" sz="quarter" idx="13"/>
          </p:nvPr>
        </p:nvSpPr>
        <p:spPr>
          <a:xfrm>
            <a:off x="437101" y="1870153"/>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5" name="Picture Placeholder 6"/>
          <p:cNvSpPr>
            <a:spLocks noGrp="1"/>
          </p:cNvSpPr>
          <p:nvPr>
            <p:ph type="pic" sz="quarter" idx="14"/>
          </p:nvPr>
        </p:nvSpPr>
        <p:spPr>
          <a:xfrm>
            <a:off x="2942302" y="1874172"/>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6" name="Picture Placeholder 6"/>
          <p:cNvSpPr>
            <a:spLocks noGrp="1"/>
          </p:cNvSpPr>
          <p:nvPr>
            <p:ph type="pic" sz="quarter" idx="15"/>
          </p:nvPr>
        </p:nvSpPr>
        <p:spPr>
          <a:xfrm>
            <a:off x="5394883" y="1874172"/>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7" name="Picture Placeholder 6"/>
          <p:cNvSpPr>
            <a:spLocks noGrp="1"/>
          </p:cNvSpPr>
          <p:nvPr>
            <p:ph type="pic" sz="quarter" idx="16"/>
          </p:nvPr>
        </p:nvSpPr>
        <p:spPr>
          <a:xfrm>
            <a:off x="7885037" y="1874172"/>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9" name="Text Placeholder 8"/>
          <p:cNvSpPr>
            <a:spLocks noGrp="1"/>
          </p:cNvSpPr>
          <p:nvPr>
            <p:ph type="body" sz="quarter" idx="17"/>
          </p:nvPr>
        </p:nvSpPr>
        <p:spPr>
          <a:xfrm>
            <a:off x="433388" y="3439833"/>
            <a:ext cx="2385723" cy="3590843"/>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0" name="Text Placeholder 8"/>
          <p:cNvSpPr>
            <a:spLocks noGrp="1"/>
          </p:cNvSpPr>
          <p:nvPr>
            <p:ph type="body" sz="quarter" idx="18"/>
          </p:nvPr>
        </p:nvSpPr>
        <p:spPr>
          <a:xfrm>
            <a:off x="5400449" y="3439834"/>
            <a:ext cx="2378297" cy="359486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1" name="Text Placeholder 8"/>
          <p:cNvSpPr>
            <a:spLocks noGrp="1"/>
          </p:cNvSpPr>
          <p:nvPr>
            <p:ph type="body" sz="quarter" idx="19"/>
          </p:nvPr>
        </p:nvSpPr>
        <p:spPr>
          <a:xfrm>
            <a:off x="2946941" y="3443858"/>
            <a:ext cx="2378297" cy="3590844"/>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2" name="Text Placeholder 8"/>
          <p:cNvSpPr>
            <a:spLocks noGrp="1"/>
          </p:cNvSpPr>
          <p:nvPr>
            <p:ph type="body" sz="quarter" idx="20"/>
          </p:nvPr>
        </p:nvSpPr>
        <p:spPr>
          <a:xfrm>
            <a:off x="7891535" y="3439833"/>
            <a:ext cx="2365303" cy="3590843"/>
          </a:xfrm>
        </p:spPr>
        <p:txBody>
          <a:bodyPr/>
          <a:lstStyle>
            <a:lvl1pPr>
              <a:defRPr b="1">
                <a:solidFill>
                  <a:schemeClr val="accent1"/>
                </a:solidFill>
              </a:defRPr>
            </a:lvl1pPr>
            <a:lvl2pPr>
              <a:spcAft>
                <a:spcPts val="0"/>
              </a:spcAft>
              <a:defRPr/>
            </a:lvl2pPr>
            <a:lvl3pPr marL="171450" indent="-17145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3" name="Text Placeholder 8"/>
          <p:cNvSpPr>
            <a:spLocks noGrp="1"/>
          </p:cNvSpPr>
          <p:nvPr>
            <p:ph type="body" sz="quarter" idx="21"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3" name="Footer Placeholder 2"/>
          <p:cNvSpPr>
            <a:spLocks noGrp="1"/>
          </p:cNvSpPr>
          <p:nvPr>
            <p:ph type="ftr" sz="quarter" idx="22"/>
          </p:nvPr>
        </p:nvSpPr>
        <p:spPr/>
        <p:txBody>
          <a:bodyPr/>
          <a:lstStyle/>
          <a:p>
            <a:endParaRPr lang="nn-NO"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lvl1pPr>
              <a:defRPr>
                <a:solidFill>
                  <a:schemeClr val="bg1"/>
                </a:solidFill>
              </a:defRPr>
            </a:lvl1pPr>
          </a:lstStyle>
          <a:p>
            <a:endParaRPr lang="nn-NO" dirty="0"/>
          </a:p>
        </p:txBody>
      </p:sp>
      <p:pic>
        <p:nvPicPr>
          <p:cNvPr id="20"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7" name="SD_VAR_Footer"/>
          <p:cNvSpPr>
            <a:spLocks noChangeArrowheads="1"/>
          </p:cNvSpPr>
          <p:nvPr userDrawn="1">
            <p:custDataLst>
              <p:tags r:id="rId1"/>
            </p:custDataLst>
          </p:nvPr>
        </p:nvSpPr>
        <p:spPr bwMode="auto">
          <a:xfrm>
            <a:off x="9370377" y="7138987"/>
            <a:ext cx="886461" cy="107722"/>
          </a:xfrm>
          <a:prstGeom prst="rect">
            <a:avLst/>
          </a:prstGeom>
          <a:noFill/>
          <a:ln w="25400" algn="ctr">
            <a:noFill/>
            <a:miter lim="800000"/>
            <a:headEnd/>
            <a:tailEnd/>
          </a:ln>
        </p:spPr>
        <p:txBody>
          <a:bodyPr wrap="none" lIns="0" tIns="0" rIns="0" bIns="0" anchor="ctr">
            <a:spAutoFit/>
          </a:bodyPr>
          <a:lstStyle/>
          <a:p>
            <a:pPr algn="r"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5" name="Title 4"/>
          <p:cNvSpPr>
            <a:spLocks noGrp="1"/>
          </p:cNvSpPr>
          <p:nvPr>
            <p:ph type="title"/>
          </p:nvPr>
        </p:nvSpPr>
        <p:spPr>
          <a:xfrm>
            <a:off x="3276000" y="1710000"/>
            <a:ext cx="4140000" cy="4140000"/>
          </a:xfrm>
          <a:prstGeom prst="ellipse">
            <a:avLst/>
          </a:prstGeom>
          <a:ln w="25400">
            <a:solidFill>
              <a:schemeClr val="accent1"/>
            </a:solidFill>
          </a:ln>
        </p:spPr>
        <p:txBody>
          <a:bodyPr lIns="108000" tIns="108000" rIns="108000" bIns="108000" anchor="ctr" anchorCtr="0"/>
          <a:lstStyle>
            <a:lvl1pPr algn="ctr">
              <a:defRPr sz="3800"/>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9" name="Subtitle 2"/>
          <p:cNvSpPr>
            <a:spLocks noGrp="1"/>
          </p:cNvSpPr>
          <p:nvPr>
            <p:ph type="subTitle" idx="1"/>
          </p:nvPr>
        </p:nvSpPr>
        <p:spPr>
          <a:xfrm>
            <a:off x="414000" y="6364800"/>
            <a:ext cx="4834800" cy="558000"/>
          </a:xfrm>
        </p:spPr>
        <p:txBody>
          <a:bodyPr/>
          <a:lstStyle>
            <a:lvl1pPr marL="0" indent="0" algn="l">
              <a:spcAft>
                <a:spcPts val="0"/>
              </a:spcAft>
              <a:buNone/>
              <a:defRPr sz="1800"/>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nn-NO" dirty="0" err="1" smtClean="0"/>
              <a:t>Click</a:t>
            </a:r>
            <a:r>
              <a:rPr lang="nn-NO" dirty="0" smtClean="0"/>
              <a:t> to </a:t>
            </a:r>
            <a:r>
              <a:rPr lang="nn-NO" dirty="0" err="1" smtClean="0"/>
              <a:t>edit</a:t>
            </a:r>
            <a:r>
              <a:rPr lang="nn-NO" dirty="0" smtClean="0"/>
              <a:t> Master </a:t>
            </a:r>
            <a:r>
              <a:rPr lang="nn-NO" dirty="0" err="1" smtClean="0"/>
              <a:t>subtitle</a:t>
            </a:r>
            <a:r>
              <a:rPr lang="nn-NO" dirty="0" smtClean="0"/>
              <a:t> style</a:t>
            </a:r>
            <a:endParaRPr lang="nn-NO" dirty="0"/>
          </a:p>
        </p:txBody>
      </p:sp>
      <p:sp>
        <p:nvSpPr>
          <p:cNvPr id="10" name="Text Placeholder 3"/>
          <p:cNvSpPr>
            <a:spLocks noGrp="1"/>
          </p:cNvSpPr>
          <p:nvPr>
            <p:ph type="body" sz="quarter" idx="14" hasCustomPrompt="1"/>
          </p:nvPr>
        </p:nvSpPr>
        <p:spPr>
          <a:xfrm>
            <a:off x="440742" y="6926400"/>
            <a:ext cx="8147633" cy="212588"/>
          </a:xfrm>
        </p:spPr>
        <p:txBody>
          <a:bodyPr/>
          <a:lstStyle>
            <a:lvl1pPr>
              <a:defRPr/>
            </a:lvl1pPr>
          </a:lstStyle>
          <a:p>
            <a:r>
              <a:rPr lang="nn-NO" dirty="0" err="1" smtClean="0"/>
              <a:t>Insert</a:t>
            </a:r>
            <a:r>
              <a:rPr lang="nn-NO" dirty="0" smtClean="0"/>
              <a:t> </a:t>
            </a:r>
            <a:r>
              <a:rPr lang="nn-NO" dirty="0" err="1" smtClean="0"/>
              <a:t>name</a:t>
            </a:r>
            <a:r>
              <a:rPr lang="nn-NO" dirty="0" smtClean="0"/>
              <a:t> </a:t>
            </a:r>
            <a:r>
              <a:rPr lang="nn-NO" dirty="0" err="1" smtClean="0"/>
              <a:t>of</a:t>
            </a:r>
            <a:r>
              <a:rPr lang="nn-NO" dirty="0" smtClean="0"/>
              <a:t> presenter </a:t>
            </a:r>
            <a:r>
              <a:rPr lang="nn-NO" dirty="0" err="1" smtClean="0"/>
              <a:t>here</a:t>
            </a:r>
            <a:r>
              <a:rPr lang="nn-NO" dirty="0" smtClean="0"/>
              <a:t>, </a:t>
            </a:r>
            <a:r>
              <a:rPr lang="nn-NO" dirty="0" err="1" smtClean="0"/>
              <a:t>Date</a:t>
            </a:r>
            <a:r>
              <a:rPr lang="nn-NO" dirty="0" smtClean="0"/>
              <a:t> </a:t>
            </a:r>
            <a:r>
              <a:rPr lang="nn-NO" dirty="0" err="1" smtClean="0"/>
              <a:t>of</a:t>
            </a:r>
            <a:r>
              <a:rPr lang="nn-NO" dirty="0" smtClean="0"/>
              <a:t> </a:t>
            </a:r>
            <a:r>
              <a:rPr lang="nn-NO" dirty="0" err="1" smtClean="0"/>
              <a:t>presentation</a:t>
            </a:r>
            <a:r>
              <a:rPr lang="nn-NO" dirty="0" smtClean="0"/>
              <a:t> </a:t>
            </a:r>
            <a:r>
              <a:rPr lang="nn-NO" dirty="0" err="1" smtClean="0"/>
              <a:t>here</a:t>
            </a:r>
            <a:endParaRPr lang="nn-NO" dirty="0"/>
          </a:p>
        </p:txBody>
      </p:sp>
    </p:spTree>
    <p:extLst>
      <p:ext uri="{BB962C8B-B14F-4D97-AF65-F5344CB8AC3E}">
        <p14:creationId xmlns:p14="http://schemas.microsoft.com/office/powerpoint/2010/main" val="3267295078"/>
      </p:ext>
    </p:extLst>
  </p:cSld>
  <p:clrMapOvr>
    <a:masterClrMapping/>
  </p:clrMapOvr>
  <p:transition>
    <p:fade/>
  </p:transition>
  <p:extLst mod="1">
    <p:ext uri="{DCECCB84-F9BA-43D5-87BE-67443E8EF086}">
      <p15:sldGuideLst xmlns:p15="http://schemas.microsoft.com/office/powerpoint/2012/main" xmlns="">
        <p15:guide id="1" orient="horz" pos="450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44" y="349987"/>
            <a:ext cx="9823391" cy="368284"/>
          </a:xfrm>
        </p:spPr>
        <p:txBody>
          <a:bodyPr/>
          <a:lstStyle/>
          <a:p>
            <a:r>
              <a:rPr lang="nn-NO" dirty="0" err="1" smtClean="0"/>
              <a:t>Click</a:t>
            </a:r>
            <a:r>
              <a:rPr lang="nn-NO" dirty="0" smtClean="0"/>
              <a:t> to </a:t>
            </a:r>
            <a:r>
              <a:rPr lang="nn-NO" dirty="0" err="1" smtClean="0"/>
              <a:t>add</a:t>
            </a:r>
            <a:r>
              <a:rPr lang="nn-NO" dirty="0" smtClean="0"/>
              <a:t> title</a:t>
            </a:r>
            <a:endParaRPr lang="nn-NO" noProof="0" dirty="0"/>
          </a:p>
        </p:txBody>
      </p:sp>
      <p:sp>
        <p:nvSpPr>
          <p:cNvPr id="4" name="Rectangle 3"/>
          <p:cNvSpPr/>
          <p:nvPr userDrawn="1"/>
        </p:nvSpPr>
        <p:spPr>
          <a:xfrm>
            <a:off x="433388" y="1881842"/>
            <a:ext cx="482833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5" name="Rectangle 4"/>
          <p:cNvSpPr/>
          <p:nvPr userDrawn="1"/>
        </p:nvSpPr>
        <p:spPr>
          <a:xfrm>
            <a:off x="5435599" y="1874170"/>
            <a:ext cx="4827600" cy="67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6" name="Rectangle 5"/>
          <p:cNvSpPr/>
          <p:nvPr userDrawn="1"/>
        </p:nvSpPr>
        <p:spPr>
          <a:xfrm>
            <a:off x="432441" y="4481101"/>
            <a:ext cx="48276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7" name="Rectangle 6"/>
          <p:cNvSpPr/>
          <p:nvPr userDrawn="1"/>
        </p:nvSpPr>
        <p:spPr>
          <a:xfrm>
            <a:off x="5447600" y="4481101"/>
            <a:ext cx="48276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8" name="Picture Placeholder 11"/>
          <p:cNvSpPr>
            <a:spLocks noGrp="1"/>
          </p:cNvSpPr>
          <p:nvPr>
            <p:ph type="pic" sz="quarter" idx="25"/>
          </p:nvPr>
        </p:nvSpPr>
        <p:spPr>
          <a:xfrm>
            <a:off x="433388" y="2072587"/>
            <a:ext cx="1703488"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9" name="Picture Placeholder 11"/>
          <p:cNvSpPr>
            <a:spLocks noGrp="1"/>
          </p:cNvSpPr>
          <p:nvPr>
            <p:ph type="pic" sz="quarter" idx="27"/>
          </p:nvPr>
        </p:nvSpPr>
        <p:spPr>
          <a:xfrm>
            <a:off x="5458231" y="2072587"/>
            <a:ext cx="1725844"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10" name="Picture Placeholder 11"/>
          <p:cNvSpPr>
            <a:spLocks noGrp="1"/>
          </p:cNvSpPr>
          <p:nvPr>
            <p:ph type="pic" sz="quarter" idx="29"/>
          </p:nvPr>
        </p:nvSpPr>
        <p:spPr>
          <a:xfrm>
            <a:off x="433388" y="4691687"/>
            <a:ext cx="1703489"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11" name="Picture Placeholder 11"/>
          <p:cNvSpPr>
            <a:spLocks noGrp="1"/>
          </p:cNvSpPr>
          <p:nvPr>
            <p:ph type="pic" sz="quarter" idx="31"/>
          </p:nvPr>
        </p:nvSpPr>
        <p:spPr>
          <a:xfrm>
            <a:off x="5458231" y="4691687"/>
            <a:ext cx="1725844"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13" name="Text Placeholder 12"/>
          <p:cNvSpPr>
            <a:spLocks noGrp="1"/>
          </p:cNvSpPr>
          <p:nvPr>
            <p:ph type="body" sz="quarter" idx="32"/>
          </p:nvPr>
        </p:nvSpPr>
        <p:spPr>
          <a:xfrm>
            <a:off x="2353289" y="2072587"/>
            <a:ext cx="2883422"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4" name="Text Placeholder 12"/>
          <p:cNvSpPr>
            <a:spLocks noGrp="1"/>
          </p:cNvSpPr>
          <p:nvPr>
            <p:ph type="body" sz="quarter" idx="33"/>
          </p:nvPr>
        </p:nvSpPr>
        <p:spPr>
          <a:xfrm>
            <a:off x="7363391" y="2072587"/>
            <a:ext cx="2899808"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5" name="Text Placeholder 12"/>
          <p:cNvSpPr>
            <a:spLocks noGrp="1"/>
          </p:cNvSpPr>
          <p:nvPr>
            <p:ph type="body" sz="quarter" idx="34"/>
          </p:nvPr>
        </p:nvSpPr>
        <p:spPr>
          <a:xfrm>
            <a:off x="2353289" y="4691687"/>
            <a:ext cx="2883422"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6" name="Text Placeholder 12"/>
          <p:cNvSpPr>
            <a:spLocks noGrp="1"/>
          </p:cNvSpPr>
          <p:nvPr>
            <p:ph type="body" sz="quarter" idx="35"/>
          </p:nvPr>
        </p:nvSpPr>
        <p:spPr>
          <a:xfrm>
            <a:off x="7363391" y="4691687"/>
            <a:ext cx="2893447"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7"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36"/>
          </p:nvPr>
        </p:nvSpPr>
        <p:spPr/>
        <p:txBody>
          <a:bodyPr/>
          <a:lstStyle/>
          <a:p>
            <a:endParaRPr lang="nn-NO"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44" y="349992"/>
            <a:ext cx="9823391" cy="368278"/>
          </a:xfrm>
        </p:spPr>
        <p:txBody>
          <a:bodyPr/>
          <a:lstStyle/>
          <a:p>
            <a:r>
              <a:rPr lang="nn-NO" dirty="0" err="1" smtClean="0"/>
              <a:t>Click</a:t>
            </a:r>
            <a:r>
              <a:rPr lang="nn-NO" dirty="0" smtClean="0"/>
              <a:t> to </a:t>
            </a:r>
            <a:r>
              <a:rPr lang="nn-NO" dirty="0" err="1" smtClean="0"/>
              <a:t>add</a:t>
            </a:r>
            <a:r>
              <a:rPr lang="nn-NO" dirty="0" smtClean="0"/>
              <a:t> title</a:t>
            </a:r>
            <a:endParaRPr lang="nn-NO" noProof="0" dirty="0"/>
          </a:p>
        </p:txBody>
      </p:sp>
      <p:sp>
        <p:nvSpPr>
          <p:cNvPr id="4" name="Picture Placeholder 7"/>
          <p:cNvSpPr>
            <a:spLocks noGrp="1"/>
          </p:cNvSpPr>
          <p:nvPr>
            <p:ph type="pic" sz="quarter" idx="13"/>
          </p:nvPr>
        </p:nvSpPr>
        <p:spPr>
          <a:xfrm>
            <a:off x="441943" y="1874173"/>
            <a:ext cx="3205601" cy="2173406"/>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5" name="Picture Placeholder 7"/>
          <p:cNvSpPr>
            <a:spLocks noGrp="1"/>
          </p:cNvSpPr>
          <p:nvPr>
            <p:ph type="pic" sz="quarter" idx="14"/>
          </p:nvPr>
        </p:nvSpPr>
        <p:spPr>
          <a:xfrm>
            <a:off x="7057708" y="1874173"/>
            <a:ext cx="3205601" cy="2173406"/>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6" name="Picture Placeholder 7"/>
          <p:cNvSpPr>
            <a:spLocks noGrp="1"/>
          </p:cNvSpPr>
          <p:nvPr>
            <p:ph type="pic" sz="quarter" idx="15"/>
          </p:nvPr>
        </p:nvSpPr>
        <p:spPr>
          <a:xfrm>
            <a:off x="3749826" y="1874176"/>
            <a:ext cx="3205601" cy="2173406"/>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9" name="Text Placeholder 18"/>
          <p:cNvSpPr>
            <a:spLocks noGrp="1"/>
          </p:cNvSpPr>
          <p:nvPr>
            <p:ph idx="1" hasCustomPrompt="1"/>
          </p:nvPr>
        </p:nvSpPr>
        <p:spPr>
          <a:xfrm>
            <a:off x="441944" y="4224319"/>
            <a:ext cx="3205601" cy="2309570"/>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3" name="Text Placeholder 18"/>
          <p:cNvSpPr>
            <a:spLocks noGrp="1"/>
          </p:cNvSpPr>
          <p:nvPr>
            <p:ph idx="16" hasCustomPrompt="1"/>
          </p:nvPr>
        </p:nvSpPr>
        <p:spPr>
          <a:xfrm>
            <a:off x="3749826" y="4224319"/>
            <a:ext cx="3205601" cy="2309570"/>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4" name="Text Placeholder 18"/>
          <p:cNvSpPr>
            <a:spLocks noGrp="1"/>
          </p:cNvSpPr>
          <p:nvPr>
            <p:ph idx="17" hasCustomPrompt="1"/>
          </p:nvPr>
        </p:nvSpPr>
        <p:spPr>
          <a:xfrm>
            <a:off x="7057708" y="4224319"/>
            <a:ext cx="3205601" cy="2309570"/>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0" name="Text Placeholder 8"/>
          <p:cNvSpPr>
            <a:spLocks noGrp="1"/>
          </p:cNvSpPr>
          <p:nvPr>
            <p:ph type="body" sz="quarter" idx="18"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19"/>
          </p:nvPr>
        </p:nvSpPr>
        <p:spPr/>
        <p:txBody>
          <a:bodyPr/>
          <a:lstStyle/>
          <a:p>
            <a:endParaRPr lang="nn-NO"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33388" y="718270"/>
            <a:ext cx="9823450" cy="834730"/>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1" name="Title Placeholder 1"/>
          <p:cNvSpPr>
            <a:spLocks noGrp="1"/>
          </p:cNvSpPr>
          <p:nvPr>
            <p:ph type="title" hasCustomPrompt="1"/>
          </p:nvPr>
        </p:nvSpPr>
        <p:spPr>
          <a:xfrm>
            <a:off x="433388" y="349989"/>
            <a:ext cx="9823450" cy="368282"/>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48299" y="2047982"/>
            <a:ext cx="4811558"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21"/>
          </p:nvPr>
        </p:nvSpPr>
        <p:spPr>
          <a:xfrm>
            <a:off x="5441862" y="2047982"/>
            <a:ext cx="4814976"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1" name="Content Placeholder 9"/>
          <p:cNvSpPr>
            <a:spLocks noGrp="1"/>
          </p:cNvSpPr>
          <p:nvPr>
            <p:ph sz="quarter" idx="23" hasCustomPrompt="1"/>
          </p:nvPr>
        </p:nvSpPr>
        <p:spPr>
          <a:xfrm>
            <a:off x="4060275" y="204194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12" name="Content Placeholder 10"/>
          <p:cNvSpPr>
            <a:spLocks noGrp="1"/>
          </p:cNvSpPr>
          <p:nvPr>
            <p:ph sz="quarter" idx="24" hasCustomPrompt="1"/>
          </p:nvPr>
        </p:nvSpPr>
        <p:spPr>
          <a:xfrm>
            <a:off x="9068838" y="204798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2" name="Title 1"/>
          <p:cNvSpPr>
            <a:spLocks noGrp="1"/>
          </p:cNvSpPr>
          <p:nvPr>
            <p:ph type="title" hasCustomPrompt="1"/>
          </p:nvPr>
        </p:nvSpPr>
        <p:spPr>
          <a:xfrm>
            <a:off x="433389" y="349992"/>
            <a:ext cx="9823450" cy="368278"/>
          </a:xfrm>
        </p:spPr>
        <p:txBody>
          <a:bodyPr/>
          <a:lstStyle/>
          <a:p>
            <a:r>
              <a:rPr lang="nn-NO" dirty="0" err="1" smtClean="0"/>
              <a:t>Click</a:t>
            </a:r>
            <a:r>
              <a:rPr lang="nn-NO" dirty="0" smtClean="0"/>
              <a:t> to </a:t>
            </a:r>
            <a:r>
              <a:rPr lang="nn-NO" dirty="0" err="1" smtClean="0"/>
              <a:t>add</a:t>
            </a:r>
            <a:r>
              <a:rPr lang="nn-NO" dirty="0" smtClean="0"/>
              <a:t> title</a:t>
            </a:r>
            <a:endParaRPr lang="nn-NO" noProof="0" dirty="0"/>
          </a:p>
        </p:txBody>
      </p:sp>
      <p:sp>
        <p:nvSpPr>
          <p:cNvPr id="4" name="Rectangle 3"/>
          <p:cNvSpPr/>
          <p:nvPr userDrawn="1"/>
        </p:nvSpPr>
        <p:spPr>
          <a:xfrm>
            <a:off x="432257"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5" name="Rectangle 4"/>
          <p:cNvSpPr/>
          <p:nvPr userDrawn="1"/>
        </p:nvSpPr>
        <p:spPr>
          <a:xfrm>
            <a:off x="5441800"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16"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22"/>
          </p:nvPr>
        </p:nvSpPr>
        <p:spPr/>
        <p:txBody>
          <a:bodyPr/>
          <a:lstStyle/>
          <a:p>
            <a:endParaRPr lang="nn-NO"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432257" y="2047982"/>
            <a:ext cx="4827600"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9" name="Text Placeholder 8"/>
          <p:cNvSpPr>
            <a:spLocks noGrp="1"/>
          </p:cNvSpPr>
          <p:nvPr>
            <p:ph type="body" sz="quarter" idx="21"/>
          </p:nvPr>
        </p:nvSpPr>
        <p:spPr>
          <a:xfrm>
            <a:off x="5441862" y="2047982"/>
            <a:ext cx="4814976"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0" name="Title 1"/>
          <p:cNvSpPr>
            <a:spLocks noGrp="1"/>
          </p:cNvSpPr>
          <p:nvPr>
            <p:ph type="title"/>
          </p:nvPr>
        </p:nvSpPr>
        <p:spPr>
          <a:xfrm>
            <a:off x="433389" y="349992"/>
            <a:ext cx="9823450" cy="368278"/>
          </a:xfrm>
        </p:spPr>
        <p:txBody>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21" name="Rectangle 20"/>
          <p:cNvSpPr/>
          <p:nvPr userDrawn="1"/>
        </p:nvSpPr>
        <p:spPr>
          <a:xfrm>
            <a:off x="432257"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2" name="Rectangle 21"/>
          <p:cNvSpPr/>
          <p:nvPr userDrawn="1"/>
        </p:nvSpPr>
        <p:spPr>
          <a:xfrm>
            <a:off x="5441800"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5"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26" name="Text Placeholder 8"/>
          <p:cNvSpPr>
            <a:spLocks noGrp="1"/>
          </p:cNvSpPr>
          <p:nvPr>
            <p:ph type="body" sz="quarter" idx="22"/>
          </p:nvPr>
        </p:nvSpPr>
        <p:spPr>
          <a:xfrm>
            <a:off x="432257" y="4590656"/>
            <a:ext cx="4835622"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7" name="Text Placeholder 8"/>
          <p:cNvSpPr>
            <a:spLocks noGrp="1"/>
          </p:cNvSpPr>
          <p:nvPr>
            <p:ph type="body" sz="quarter" idx="23"/>
          </p:nvPr>
        </p:nvSpPr>
        <p:spPr>
          <a:xfrm>
            <a:off x="5435600" y="4590656"/>
            <a:ext cx="4829260"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8" name="Rectangle 27"/>
          <p:cNvSpPr/>
          <p:nvPr userDrawn="1"/>
        </p:nvSpPr>
        <p:spPr>
          <a:xfrm>
            <a:off x="440279" y="4422538"/>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9" name="Rectangle 28"/>
          <p:cNvSpPr/>
          <p:nvPr userDrawn="1"/>
        </p:nvSpPr>
        <p:spPr>
          <a:xfrm>
            <a:off x="5449822" y="4422538"/>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 name="Footer Placeholder 1"/>
          <p:cNvSpPr>
            <a:spLocks noGrp="1"/>
          </p:cNvSpPr>
          <p:nvPr>
            <p:ph type="ftr" sz="quarter" idx="26"/>
          </p:nvPr>
        </p:nvSpPr>
        <p:spPr/>
        <p:txBody>
          <a:bodyPr/>
          <a:lstStyle/>
          <a:p>
            <a:endParaRPr lang="nn-NO" dirty="0"/>
          </a:p>
        </p:txBody>
      </p:sp>
      <p:sp>
        <p:nvSpPr>
          <p:cNvPr id="17" name="Content Placeholder 9"/>
          <p:cNvSpPr>
            <a:spLocks noGrp="1"/>
          </p:cNvSpPr>
          <p:nvPr>
            <p:ph sz="quarter" idx="27" hasCustomPrompt="1"/>
          </p:nvPr>
        </p:nvSpPr>
        <p:spPr>
          <a:xfrm>
            <a:off x="4060275" y="204194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32" name="Content Placeholder 10"/>
          <p:cNvSpPr>
            <a:spLocks noGrp="1"/>
          </p:cNvSpPr>
          <p:nvPr>
            <p:ph sz="quarter" idx="28" hasCustomPrompt="1"/>
          </p:nvPr>
        </p:nvSpPr>
        <p:spPr>
          <a:xfrm>
            <a:off x="9068838" y="204798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33" name="Content Placeholder 11"/>
          <p:cNvSpPr>
            <a:spLocks noGrp="1"/>
          </p:cNvSpPr>
          <p:nvPr>
            <p:ph sz="quarter" idx="29" hasCustomPrompt="1"/>
          </p:nvPr>
        </p:nvSpPr>
        <p:spPr>
          <a:xfrm>
            <a:off x="4060275" y="4590656"/>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34" name="Content Placeholder 12"/>
          <p:cNvSpPr>
            <a:spLocks noGrp="1"/>
          </p:cNvSpPr>
          <p:nvPr>
            <p:ph sz="quarter" idx="24" hasCustomPrompt="1"/>
          </p:nvPr>
        </p:nvSpPr>
        <p:spPr>
          <a:xfrm>
            <a:off x="9068838" y="4596696"/>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433388" y="349987"/>
            <a:ext cx="9823450" cy="368284"/>
          </a:xfrm>
        </p:spPr>
        <p:txBody>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4" name="Rectangle 3"/>
          <p:cNvSpPr/>
          <p:nvPr userDrawn="1"/>
        </p:nvSpPr>
        <p:spPr>
          <a:xfrm>
            <a:off x="3764376" y="1880515"/>
            <a:ext cx="31680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noProof="0" dirty="0">
              <a:solidFill>
                <a:schemeClr val="bg1"/>
              </a:solidFill>
            </a:endParaRPr>
          </a:p>
        </p:txBody>
      </p:sp>
      <p:sp>
        <p:nvSpPr>
          <p:cNvPr id="5" name="Rectangle 4"/>
          <p:cNvSpPr/>
          <p:nvPr userDrawn="1"/>
        </p:nvSpPr>
        <p:spPr>
          <a:xfrm>
            <a:off x="433387" y="1874175"/>
            <a:ext cx="3168000" cy="65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noProof="0" dirty="0">
              <a:solidFill>
                <a:schemeClr val="bg1"/>
              </a:solidFill>
            </a:endParaRPr>
          </a:p>
        </p:txBody>
      </p:sp>
      <p:sp>
        <p:nvSpPr>
          <p:cNvPr id="6" name="Rectangle 5"/>
          <p:cNvSpPr/>
          <p:nvPr userDrawn="1"/>
        </p:nvSpPr>
        <p:spPr>
          <a:xfrm>
            <a:off x="7092674" y="1880515"/>
            <a:ext cx="31680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noProof="0" dirty="0">
              <a:solidFill>
                <a:schemeClr val="bg1"/>
              </a:solidFill>
            </a:endParaRPr>
          </a:p>
        </p:txBody>
      </p:sp>
      <p:sp>
        <p:nvSpPr>
          <p:cNvPr id="7" name="Text Placeholder 8"/>
          <p:cNvSpPr>
            <a:spLocks noGrp="1"/>
          </p:cNvSpPr>
          <p:nvPr>
            <p:ph type="body" sz="quarter" idx="17"/>
          </p:nvPr>
        </p:nvSpPr>
        <p:spPr>
          <a:xfrm>
            <a:off x="3780890" y="2040871"/>
            <a:ext cx="3151486" cy="4239231"/>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8" name="Text Placeholder 8"/>
          <p:cNvSpPr>
            <a:spLocks noGrp="1"/>
          </p:cNvSpPr>
          <p:nvPr>
            <p:ph type="body" sz="quarter" idx="18"/>
          </p:nvPr>
        </p:nvSpPr>
        <p:spPr>
          <a:xfrm>
            <a:off x="433388" y="2040871"/>
            <a:ext cx="3154362" cy="4239231"/>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19"/>
          </p:nvPr>
        </p:nvSpPr>
        <p:spPr>
          <a:xfrm>
            <a:off x="7102475" y="2040871"/>
            <a:ext cx="3154363" cy="4239231"/>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0" name="Text Placeholder 8"/>
          <p:cNvSpPr>
            <a:spLocks noGrp="1"/>
          </p:cNvSpPr>
          <p:nvPr>
            <p:ph type="body" sz="quarter" idx="13" hasCustomPrompt="1"/>
          </p:nvPr>
        </p:nvSpPr>
        <p:spPr>
          <a:xfrm>
            <a:off x="439924" y="718270"/>
            <a:ext cx="9816913"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20"/>
          </p:nvPr>
        </p:nvSpPr>
        <p:spPr/>
        <p:txBody>
          <a:bodyPr/>
          <a:lstStyle/>
          <a:p>
            <a:endParaRPr lang="nn-NO"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439927" y="349989"/>
            <a:ext cx="9816912" cy="368282"/>
          </a:xfrm>
        </p:spPr>
        <p:txBody>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4" name="Text Placeholder 8"/>
          <p:cNvSpPr>
            <a:spLocks noGrp="1"/>
          </p:cNvSpPr>
          <p:nvPr>
            <p:ph type="body" sz="quarter" idx="17"/>
          </p:nvPr>
        </p:nvSpPr>
        <p:spPr>
          <a:xfrm>
            <a:off x="464340"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5" name="Text Placeholder 8"/>
          <p:cNvSpPr>
            <a:spLocks noGrp="1"/>
          </p:cNvSpPr>
          <p:nvPr>
            <p:ph type="body" sz="quarter" idx="18"/>
          </p:nvPr>
        </p:nvSpPr>
        <p:spPr>
          <a:xfrm>
            <a:off x="7952698"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6" name="Text Placeholder 8"/>
          <p:cNvSpPr>
            <a:spLocks noGrp="1"/>
          </p:cNvSpPr>
          <p:nvPr>
            <p:ph type="body" sz="quarter" idx="19"/>
          </p:nvPr>
        </p:nvSpPr>
        <p:spPr>
          <a:xfrm>
            <a:off x="2960460"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7" name="Text Placeholder 8"/>
          <p:cNvSpPr>
            <a:spLocks noGrp="1"/>
          </p:cNvSpPr>
          <p:nvPr>
            <p:ph type="body" sz="quarter" idx="20"/>
          </p:nvPr>
        </p:nvSpPr>
        <p:spPr>
          <a:xfrm>
            <a:off x="5456578"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8" name="Text Placeholder 8"/>
          <p:cNvSpPr>
            <a:spLocks noGrp="1"/>
          </p:cNvSpPr>
          <p:nvPr>
            <p:ph type="body" sz="quarter" idx="13" hasCustomPrompt="1"/>
          </p:nvPr>
        </p:nvSpPr>
        <p:spPr>
          <a:xfrm>
            <a:off x="439926" y="718270"/>
            <a:ext cx="9816912"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21"/>
          </p:nvPr>
        </p:nvSpPr>
        <p:spPr/>
        <p:txBody>
          <a:bodyPr/>
          <a:lstStyle/>
          <a:p>
            <a:endParaRPr lang="nn-NO"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9" name="Title Placeholder 1"/>
          <p:cNvSpPr>
            <a:spLocks noGrp="1"/>
          </p:cNvSpPr>
          <p:nvPr>
            <p:ph type="title" hasCustomPrompt="1"/>
          </p:nvPr>
        </p:nvSpPr>
        <p:spPr>
          <a:xfrm>
            <a:off x="433388" y="349990"/>
            <a:ext cx="9823450" cy="368280"/>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0" name="Text Placeholder 18"/>
          <p:cNvSpPr>
            <a:spLocks noGrp="1"/>
          </p:cNvSpPr>
          <p:nvPr>
            <p:ph idx="1"/>
          </p:nvPr>
        </p:nvSpPr>
        <p:spPr>
          <a:xfrm>
            <a:off x="433389" y="1835675"/>
            <a:ext cx="4912520" cy="5199027"/>
          </a:xfrm>
          <a:prstGeom prst="rect">
            <a:avLst/>
          </a:prstGeom>
        </p:spPr>
        <p:txBody>
          <a:bodyPr vert="horz" lIns="0" tIns="0" rIns="0" bIns="0" rtlCol="0">
            <a:no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3388" y="349986"/>
            <a:ext cx="9823450" cy="762967"/>
          </a:xfrm>
        </p:spPr>
        <p:txBody>
          <a:body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3" name="Footer Placeholder 2"/>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59394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8" name="think-cell Slide" r:id="rId4" imgW="473" imgH="470" progId="TCLayout.ActiveDocument.1">
                  <p:embed/>
                </p:oleObj>
              </mc:Choice>
              <mc:Fallback>
                <p:oleObj name="think-cell Slide" r:id="rId4" imgW="473" imgH="4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bwMode="gray">
          <a:xfrm>
            <a:off x="448300" y="1880190"/>
            <a:ext cx="9219548" cy="1755329"/>
          </a:xfrm>
        </p:spPr>
        <p:txBody>
          <a:bodyPr anchor="b"/>
          <a:lstStyle>
            <a:lvl1pPr>
              <a:lnSpc>
                <a:spcPct val="95000"/>
              </a:lnSpc>
              <a:defRPr sz="3900" b="1">
                <a:solidFill>
                  <a:schemeClr val="tx1"/>
                </a:solidFill>
                <a:latin typeface="+mj-lt"/>
                <a:ea typeface="Open Sans" panose="020B0606030504020204" pitchFamily="34" charset="0"/>
                <a:cs typeface="Open Sans" panose="020B0606030504020204" pitchFamily="34" charset="0"/>
              </a:defRPr>
            </a:lvl1p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3" name="Text Placeholder 2"/>
          <p:cNvSpPr>
            <a:spLocks noGrp="1"/>
          </p:cNvSpPr>
          <p:nvPr>
            <p:ph type="body" idx="1"/>
          </p:nvPr>
        </p:nvSpPr>
        <p:spPr bwMode="gray">
          <a:xfrm>
            <a:off x="448300" y="3779839"/>
            <a:ext cx="9219548" cy="1726812"/>
          </a:xfrm>
        </p:spPr>
        <p:txBody>
          <a:bodyPr lIns="0" tIns="0" rIns="0" bIns="0">
            <a:noAutofit/>
          </a:bodyPr>
          <a:lstStyle>
            <a:lvl1pPr marL="0" indent="0">
              <a:lnSpc>
                <a:spcPct val="95000"/>
              </a:lnSpc>
              <a:spcAft>
                <a:spcPts val="0"/>
              </a:spcAft>
              <a:buNone/>
              <a:defRPr sz="3900">
                <a:solidFill>
                  <a:schemeClr val="tx1"/>
                </a:solidFill>
              </a:defRPr>
            </a:lvl1pPr>
            <a:lvl2pPr marL="495286" indent="0">
              <a:buNone/>
              <a:defRPr sz="2167">
                <a:solidFill>
                  <a:schemeClr val="tx1">
                    <a:tint val="75000"/>
                  </a:schemeClr>
                </a:solidFill>
              </a:defRPr>
            </a:lvl2pPr>
            <a:lvl3pPr marL="990571" indent="0">
              <a:buNone/>
              <a:defRPr sz="1950">
                <a:solidFill>
                  <a:schemeClr val="tx1">
                    <a:tint val="75000"/>
                  </a:schemeClr>
                </a:solidFill>
              </a:defRPr>
            </a:lvl3pPr>
            <a:lvl4pPr marL="1485856" indent="0">
              <a:buNone/>
              <a:defRPr sz="1733">
                <a:solidFill>
                  <a:schemeClr val="tx1">
                    <a:tint val="75000"/>
                  </a:schemeClr>
                </a:solidFill>
              </a:defRPr>
            </a:lvl4pPr>
            <a:lvl5pPr marL="1981140" indent="0">
              <a:buNone/>
              <a:defRPr sz="1733">
                <a:solidFill>
                  <a:schemeClr val="tx1">
                    <a:tint val="75000"/>
                  </a:schemeClr>
                </a:solidFill>
              </a:defRPr>
            </a:lvl5pPr>
            <a:lvl6pPr marL="2476426" indent="0">
              <a:buNone/>
              <a:defRPr sz="1733">
                <a:solidFill>
                  <a:schemeClr val="tx1">
                    <a:tint val="75000"/>
                  </a:schemeClr>
                </a:solidFill>
              </a:defRPr>
            </a:lvl6pPr>
            <a:lvl7pPr marL="2971711" indent="0">
              <a:buNone/>
              <a:defRPr sz="1733">
                <a:solidFill>
                  <a:schemeClr val="tx1">
                    <a:tint val="75000"/>
                  </a:schemeClr>
                </a:solidFill>
              </a:defRPr>
            </a:lvl7pPr>
            <a:lvl8pPr marL="3466995" indent="0">
              <a:buNone/>
              <a:defRPr sz="1733">
                <a:solidFill>
                  <a:schemeClr val="tx1">
                    <a:tint val="75000"/>
                  </a:schemeClr>
                </a:solidFill>
              </a:defRPr>
            </a:lvl8pPr>
            <a:lvl9pPr marL="3962281" indent="0">
              <a:buNone/>
              <a:defRPr sz="1733">
                <a:solidFill>
                  <a:schemeClr val="tx1">
                    <a:tint val="75000"/>
                  </a:schemeClr>
                </a:solidFill>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4" name="Footer Placeholder 3"/>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xmlns="">
        <p15:guide id="1" orient="horz" pos="238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lvl1pPr>
              <a:defRPr>
                <a:solidFill>
                  <a:schemeClr val="bg1"/>
                </a:solidFill>
              </a:defRPr>
            </a:lvl1pPr>
          </a:lstStyle>
          <a:p>
            <a:endParaRPr lang="nn-NO" dirty="0"/>
          </a:p>
        </p:txBody>
      </p:sp>
      <p:pic>
        <p:nvPicPr>
          <p:cNvPr id="18"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6" name="SD_VAR_Footer"/>
          <p:cNvSpPr>
            <a:spLocks noChangeArrowheads="1"/>
          </p:cNvSpPr>
          <p:nvPr userDrawn="1">
            <p:custDataLst>
              <p:tags r:id="rId1"/>
            </p:custDataLst>
          </p:nvPr>
        </p:nvSpPr>
        <p:spPr bwMode="auto">
          <a:xfrm>
            <a:off x="435009" y="7138987"/>
            <a:ext cx="886461"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5" name="TextBox 4"/>
          <p:cNvSpPr txBox="1"/>
          <p:nvPr userDrawn="1"/>
        </p:nvSpPr>
        <p:spPr>
          <a:xfrm>
            <a:off x="435009" y="6422263"/>
            <a:ext cx="8153366" cy="615553"/>
          </a:xfrm>
          <a:prstGeom prst="rect">
            <a:avLst/>
          </a:prstGeom>
          <a:noFill/>
        </p:spPr>
        <p:txBody>
          <a:bodyPr wrap="square" lIns="0" tIns="0" rIns="0" bIns="0" rtlCol="0">
            <a:spAutoFit/>
          </a:bodyPr>
          <a:lstStyle/>
          <a:p>
            <a:pPr marL="0" marR="0" lvl="0" indent="0" algn="l" defTabSz="99057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nn-NO" sz="1000" b="0" i="0" u="none" strike="noStrike" kern="1200" cap="none" spc="0" normalizeH="0" baseline="0" noProof="1" smtClean="0">
                <a:ln>
                  <a:noFill/>
                </a:ln>
                <a:solidFill>
                  <a:srgbClr val="313131"/>
                </a:solidFill>
                <a:effectLst/>
                <a:uLnTx/>
                <a:uFillTx/>
                <a:latin typeface="+mn-lt"/>
                <a:ea typeface="+mn-ea"/>
                <a:cs typeface="+mn-cs"/>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www.deloitte.no for a more detailed description of DTTL and its member firms.</a:t>
            </a:r>
          </a:p>
        </p:txBody>
      </p:sp>
    </p:spTree>
    <p:extLst>
      <p:ext uri="{BB962C8B-B14F-4D97-AF65-F5344CB8AC3E}">
        <p14:creationId xmlns:p14="http://schemas.microsoft.com/office/powerpoint/2010/main" val="732870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pic>
        <p:nvPicPr>
          <p:cNvPr id="18"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6" name="SD_VAR_Footer"/>
          <p:cNvSpPr>
            <a:spLocks noChangeArrowheads="1"/>
          </p:cNvSpPr>
          <p:nvPr userDrawn="1">
            <p:custDataLst>
              <p:tags r:id="rId1"/>
            </p:custDataLst>
          </p:nvPr>
        </p:nvSpPr>
        <p:spPr bwMode="auto">
          <a:xfrm>
            <a:off x="435009" y="7138987"/>
            <a:ext cx="886461"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4" name="Title 3"/>
          <p:cNvSpPr>
            <a:spLocks noGrp="1"/>
          </p:cNvSpPr>
          <p:nvPr>
            <p:ph type="title"/>
          </p:nvPr>
        </p:nvSpPr>
        <p:spPr>
          <a:xfrm>
            <a:off x="4114800" y="349986"/>
            <a:ext cx="6142038" cy="762967"/>
          </a:xfrm>
        </p:spPr>
        <p:txBody>
          <a:bodyPr/>
          <a:lstStyle>
            <a:lvl1pPr>
              <a:defRPr>
                <a:solidFill>
                  <a:schemeClr val="bg1"/>
                </a:solidFill>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11" name="Text Placeholder 10"/>
          <p:cNvSpPr>
            <a:spLocks noGrp="1"/>
          </p:cNvSpPr>
          <p:nvPr>
            <p:ph type="body" sz="quarter" idx="10"/>
          </p:nvPr>
        </p:nvSpPr>
        <p:spPr>
          <a:xfrm>
            <a:off x="434974" y="2934000"/>
            <a:ext cx="8154000" cy="4104000"/>
          </a:xfrm>
        </p:spPr>
        <p:txBody>
          <a:bodyPr anchor="b" anchorCtr="0"/>
          <a:lstStyle>
            <a:lvl1pPr>
              <a:defRPr sz="9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Tree>
    <p:extLst>
      <p:ext uri="{BB962C8B-B14F-4D97-AF65-F5344CB8AC3E}">
        <p14:creationId xmlns:p14="http://schemas.microsoft.com/office/powerpoint/2010/main" val="333756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546685" y="239881"/>
            <a:ext cx="9622632" cy="603063"/>
          </a:xfrm>
          <a:prstGeom prst="rect">
            <a:avLst/>
          </a:prstGeom>
          <a:noFill/>
          <a:ln>
            <a:noFill/>
          </a:ln>
        </p:spPr>
        <p:txBody>
          <a:bodyPr>
            <a:normAutofit/>
          </a:bodyPr>
          <a:lstStyle>
            <a:lvl1pPr>
              <a:defRPr sz="1984">
                <a:solidFill>
                  <a:schemeClr val="tx1"/>
                </a:solidFill>
                <a:latin typeface="+mn-lt"/>
                <a:cs typeface="Arial" pitchFamily="34" charset="0"/>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5" name="Cont1"/>
          <p:cNvSpPr>
            <a:spLocks noGrp="1"/>
          </p:cNvSpPr>
          <p:nvPr>
            <p:ph sz="quarter" idx="10"/>
          </p:nvPr>
        </p:nvSpPr>
        <p:spPr>
          <a:xfrm>
            <a:off x="547585" y="1000958"/>
            <a:ext cx="9596645" cy="5953244"/>
          </a:xfrm>
          <a:noFill/>
          <a:ln>
            <a:noFill/>
          </a:ln>
        </p:spPr>
        <p:txBody>
          <a:bodyPr anchor="t">
            <a:normAutofit/>
          </a:bodyPr>
          <a:lstStyle>
            <a:lvl1pPr marL="0" indent="0">
              <a:buNone/>
              <a:defRPr sz="1323">
                <a:solidFill>
                  <a:schemeClr val="tx1"/>
                </a:solidFill>
                <a:latin typeface="+mn-lt"/>
                <a:cs typeface="Times New Roman" pitchFamily="18" charset="0"/>
              </a:defRPr>
            </a:lvl1pPr>
            <a:lvl2pPr algn="just">
              <a:defRPr/>
            </a:lvl2pPr>
            <a:lvl3pPr algn="just">
              <a:defRPr/>
            </a:lvl3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6" name="Warn"/>
          <p:cNvSpPr>
            <a:spLocks noGrp="1"/>
          </p:cNvSpPr>
          <p:nvPr>
            <p:ph type="body" sz="quarter" idx="13" hasCustomPrompt="1"/>
          </p:nvPr>
        </p:nvSpPr>
        <p:spPr>
          <a:xfrm>
            <a:off x="293283" y="3382605"/>
            <a:ext cx="10105248" cy="635222"/>
          </a:xfrm>
          <a:prstGeom prst="rect">
            <a:avLst/>
          </a:prstGeom>
          <a:noFill/>
          <a:ln w="12700">
            <a:solidFill>
              <a:srgbClr val="FF0000"/>
            </a:solidFill>
          </a:ln>
        </p:spPr>
        <p:txBody>
          <a:bodyPr anchor="ctr">
            <a:normAutofit/>
          </a:bodyPr>
          <a:lstStyle>
            <a:lvl1pPr marL="0" indent="0" algn="ctr">
              <a:buNone/>
              <a:defRPr sz="1764">
                <a:solidFill>
                  <a:srgbClr val="FF0000"/>
                </a:solidFill>
                <a:latin typeface="Times New Roman" pitchFamily="18" charset="0"/>
                <a:cs typeface="Times New Roman" pitchFamily="18" charset="0"/>
              </a:defRPr>
            </a:lvl1pPr>
            <a:lvl2pPr marL="503972" indent="0">
              <a:buNone/>
              <a:defRPr sz="1984">
                <a:solidFill>
                  <a:srgbClr val="FF0000"/>
                </a:solidFill>
              </a:defRPr>
            </a:lvl2pPr>
            <a:lvl3pPr>
              <a:defRPr sz="1984">
                <a:solidFill>
                  <a:srgbClr val="FF0000"/>
                </a:solidFill>
              </a:defRPr>
            </a:lvl3pPr>
            <a:lvl4pPr>
              <a:defRPr sz="1984">
                <a:solidFill>
                  <a:srgbClr val="FF0000"/>
                </a:solidFill>
              </a:defRPr>
            </a:lvl4pPr>
            <a:lvl5pPr>
              <a:defRPr sz="1984">
                <a:solidFill>
                  <a:srgbClr val="FF0000"/>
                </a:solidFill>
              </a:defRPr>
            </a:lvl5pPr>
          </a:lstStyle>
          <a:p>
            <a:pPr lvl="0"/>
            <a:r>
              <a:rPr lang="nn-NO" dirty="0" err="1" smtClean="0"/>
              <a:t>Warning</a:t>
            </a:r>
            <a:endParaRPr lang="nn-NO" dirty="0"/>
          </a:p>
        </p:txBody>
      </p:sp>
      <p:sp>
        <p:nvSpPr>
          <p:cNvPr id="4" name="RepTitle"/>
          <p:cNvSpPr>
            <a:spLocks noGrp="1"/>
          </p:cNvSpPr>
          <p:nvPr>
            <p:ph sz="quarter" idx="14" hasCustomPrompt="1"/>
          </p:nvPr>
        </p:nvSpPr>
        <p:spPr>
          <a:xfrm>
            <a:off x="0" y="2781"/>
            <a:ext cx="10691813" cy="251608"/>
          </a:xfrm>
          <a:noFill/>
          <a:ln>
            <a:noFill/>
          </a:ln>
        </p:spPr>
        <p:txBody>
          <a:bodyPr>
            <a:noAutofit/>
          </a:bodyPr>
          <a:lstStyle>
            <a:lvl1pPr marL="125993" indent="0">
              <a:buNone/>
              <a:defRPr sz="1323">
                <a:solidFill>
                  <a:schemeClr val="bg1">
                    <a:lumMod val="65000"/>
                  </a:schemeClr>
                </a:solidFill>
              </a:defRPr>
            </a:lvl1pPr>
          </a:lstStyle>
          <a:p>
            <a:pPr lvl="0"/>
            <a:r>
              <a:rPr lang="nn-NO" sz="1323" dirty="0" err="1" smtClean="0"/>
              <a:t>Report</a:t>
            </a:r>
            <a:r>
              <a:rPr lang="nn-NO" sz="1323" dirty="0" smtClean="0"/>
              <a:t> Title</a:t>
            </a:r>
            <a:endParaRPr lang="nn-NO" dirty="0"/>
          </a:p>
        </p:txBody>
      </p:sp>
    </p:spTree>
    <p:extLst>
      <p:ext uri="{BB962C8B-B14F-4D97-AF65-F5344CB8AC3E}">
        <p14:creationId xmlns:p14="http://schemas.microsoft.com/office/powerpoint/2010/main" val="1786990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p:cNvSpPr>
            <a:spLocks noGrp="1"/>
          </p:cNvSpPr>
          <p:nvPr>
            <p:ph type="title"/>
          </p:nvPr>
        </p:nvSpPr>
        <p:spPr>
          <a:xfrm>
            <a:off x="546685" y="239881"/>
            <a:ext cx="9622632" cy="603063"/>
          </a:xfrm>
          <a:prstGeom prst="rect">
            <a:avLst/>
          </a:prstGeom>
          <a:noFill/>
          <a:ln>
            <a:noFill/>
          </a:ln>
        </p:spPr>
        <p:txBody>
          <a:bodyPr>
            <a:normAutofit/>
          </a:bodyPr>
          <a:lstStyle>
            <a:lvl1pPr>
              <a:defRPr sz="1984">
                <a:solidFill>
                  <a:schemeClr val="tx1"/>
                </a:solidFill>
                <a:latin typeface="+mn-lt"/>
                <a:cs typeface="Arial" pitchFamily="34" charset="0"/>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5" name="Cont1"/>
          <p:cNvSpPr>
            <a:spLocks noGrp="1"/>
          </p:cNvSpPr>
          <p:nvPr>
            <p:ph sz="quarter" idx="10"/>
          </p:nvPr>
        </p:nvSpPr>
        <p:spPr>
          <a:xfrm>
            <a:off x="547585" y="1000958"/>
            <a:ext cx="9596645" cy="5953244"/>
          </a:xfrm>
          <a:noFill/>
          <a:ln>
            <a:noFill/>
          </a:ln>
        </p:spPr>
        <p:txBody>
          <a:bodyPr anchor="ctr">
            <a:normAutofit/>
          </a:bodyPr>
          <a:lstStyle>
            <a:lvl1pPr marL="0" indent="0">
              <a:buNone/>
              <a:defRPr sz="1323">
                <a:solidFill>
                  <a:schemeClr val="tx1"/>
                </a:solidFill>
                <a:latin typeface="+mn-lt"/>
                <a:cs typeface="Times New Roman" pitchFamily="18" charset="0"/>
              </a:defRPr>
            </a:lvl1pPr>
            <a:lvl2pPr algn="just">
              <a:defRPr/>
            </a:lvl2pPr>
            <a:lvl3pPr algn="just">
              <a:defRPr/>
            </a:lvl3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6" name="Warn"/>
          <p:cNvSpPr>
            <a:spLocks noGrp="1"/>
          </p:cNvSpPr>
          <p:nvPr>
            <p:ph type="body" sz="quarter" idx="13" hasCustomPrompt="1"/>
          </p:nvPr>
        </p:nvSpPr>
        <p:spPr>
          <a:xfrm>
            <a:off x="293283" y="3382605"/>
            <a:ext cx="10105248" cy="635222"/>
          </a:xfrm>
          <a:prstGeom prst="rect">
            <a:avLst/>
          </a:prstGeom>
          <a:noFill/>
          <a:ln w="12700">
            <a:solidFill>
              <a:srgbClr val="FF0000"/>
            </a:solidFill>
          </a:ln>
        </p:spPr>
        <p:txBody>
          <a:bodyPr anchor="ctr">
            <a:normAutofit/>
          </a:bodyPr>
          <a:lstStyle>
            <a:lvl1pPr marL="0" indent="0" algn="ctr">
              <a:buNone/>
              <a:defRPr sz="1764">
                <a:solidFill>
                  <a:srgbClr val="FF0000"/>
                </a:solidFill>
                <a:latin typeface="Times New Roman" pitchFamily="18" charset="0"/>
                <a:cs typeface="Times New Roman" pitchFamily="18" charset="0"/>
              </a:defRPr>
            </a:lvl1pPr>
            <a:lvl2pPr marL="503972" indent="0">
              <a:buNone/>
              <a:defRPr sz="1984">
                <a:solidFill>
                  <a:srgbClr val="FF0000"/>
                </a:solidFill>
              </a:defRPr>
            </a:lvl2pPr>
            <a:lvl3pPr>
              <a:defRPr sz="1984">
                <a:solidFill>
                  <a:srgbClr val="FF0000"/>
                </a:solidFill>
              </a:defRPr>
            </a:lvl3pPr>
            <a:lvl4pPr>
              <a:defRPr sz="1984">
                <a:solidFill>
                  <a:srgbClr val="FF0000"/>
                </a:solidFill>
              </a:defRPr>
            </a:lvl4pPr>
            <a:lvl5pPr>
              <a:defRPr sz="1984">
                <a:solidFill>
                  <a:srgbClr val="FF0000"/>
                </a:solidFill>
              </a:defRPr>
            </a:lvl5pPr>
          </a:lstStyle>
          <a:p>
            <a:pPr lvl="0"/>
            <a:r>
              <a:rPr lang="nn-NO" dirty="0" err="1" smtClean="0"/>
              <a:t>Warning</a:t>
            </a:r>
            <a:endParaRPr lang="nn-NO" dirty="0"/>
          </a:p>
        </p:txBody>
      </p:sp>
      <p:sp>
        <p:nvSpPr>
          <p:cNvPr id="7" name="RepTitle"/>
          <p:cNvSpPr>
            <a:spLocks noGrp="1"/>
          </p:cNvSpPr>
          <p:nvPr>
            <p:ph sz="quarter" idx="14" hasCustomPrompt="1"/>
          </p:nvPr>
        </p:nvSpPr>
        <p:spPr>
          <a:xfrm>
            <a:off x="0" y="2781"/>
            <a:ext cx="10691813" cy="251608"/>
          </a:xfrm>
          <a:noFill/>
          <a:ln>
            <a:noFill/>
          </a:ln>
        </p:spPr>
        <p:txBody>
          <a:bodyPr>
            <a:noAutofit/>
          </a:bodyPr>
          <a:lstStyle>
            <a:lvl1pPr marL="125993" indent="0">
              <a:buNone/>
              <a:defRPr sz="1323">
                <a:solidFill>
                  <a:schemeClr val="bg1">
                    <a:lumMod val="65000"/>
                  </a:schemeClr>
                </a:solidFill>
              </a:defRPr>
            </a:lvl1pPr>
          </a:lstStyle>
          <a:p>
            <a:pPr lvl="0"/>
            <a:r>
              <a:rPr lang="nn-NO" sz="1323" dirty="0" err="1" smtClean="0"/>
              <a:t>Report</a:t>
            </a:r>
            <a:r>
              <a:rPr lang="nn-NO" sz="1323" dirty="0" smtClean="0"/>
              <a:t> Title</a:t>
            </a:r>
            <a:endParaRPr lang="nn-NO" dirty="0"/>
          </a:p>
        </p:txBody>
      </p:sp>
      <p:sp>
        <p:nvSpPr>
          <p:cNvPr id="8" name="MetaFoot"/>
          <p:cNvSpPr>
            <a:spLocks noGrp="1"/>
          </p:cNvSpPr>
          <p:nvPr>
            <p:ph sz="quarter" idx="15"/>
          </p:nvPr>
        </p:nvSpPr>
        <p:spPr>
          <a:xfrm>
            <a:off x="2990" y="7351734"/>
            <a:ext cx="7157401" cy="207941"/>
          </a:xfrm>
        </p:spPr>
        <p:txBody>
          <a:bodyPr anchor="ctr">
            <a:noAutofit/>
          </a:bodyPr>
          <a:lstStyle>
            <a:lvl1pPr marL="125993" marR="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lang="el-GR" sz="1102">
                <a:solidFill>
                  <a:srgbClr val="7F7F7F"/>
                </a:solidFill>
                <a:cs typeface="Angsana New" panose="02020603050405020304" pitchFamily="18" charset="-34"/>
              </a:defRPr>
            </a:lvl1pPr>
          </a:lstStyle>
          <a:p>
            <a:pPr marL="125993" marR="0" lvl="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a:pPr>
            <a:endParaRPr lang="nn-NO" dirty="0" smtClean="0"/>
          </a:p>
        </p:txBody>
      </p:sp>
    </p:spTree>
    <p:extLst>
      <p:ext uri="{BB962C8B-B14F-4D97-AF65-F5344CB8AC3E}">
        <p14:creationId xmlns:p14="http://schemas.microsoft.com/office/powerpoint/2010/main" val="34839750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Cont">
    <p:spTree>
      <p:nvGrpSpPr>
        <p:cNvPr id="1" name=""/>
        <p:cNvGrpSpPr/>
        <p:nvPr/>
      </p:nvGrpSpPr>
      <p:grpSpPr>
        <a:xfrm>
          <a:off x="0" y="0"/>
          <a:ext cx="0" cy="0"/>
          <a:chOff x="0" y="0"/>
          <a:chExt cx="0" cy="0"/>
        </a:xfrm>
      </p:grpSpPr>
      <p:sp>
        <p:nvSpPr>
          <p:cNvPr id="2" name="Title"/>
          <p:cNvSpPr>
            <a:spLocks noGrp="1"/>
          </p:cNvSpPr>
          <p:nvPr>
            <p:ph type="title"/>
          </p:nvPr>
        </p:nvSpPr>
        <p:spPr>
          <a:xfrm>
            <a:off x="546685" y="239881"/>
            <a:ext cx="9622632" cy="603063"/>
          </a:xfrm>
          <a:prstGeom prst="rect">
            <a:avLst/>
          </a:prstGeom>
          <a:noFill/>
          <a:ln>
            <a:noFill/>
          </a:ln>
        </p:spPr>
        <p:style>
          <a:lnRef idx="2">
            <a:schemeClr val="accent4"/>
          </a:lnRef>
          <a:fillRef idx="1">
            <a:schemeClr val="lt1"/>
          </a:fillRef>
          <a:effectRef idx="0">
            <a:schemeClr val="accent4"/>
          </a:effectRef>
          <a:fontRef idx="none"/>
        </p:style>
        <p:txBody>
          <a:bodyPr>
            <a:normAutofit/>
          </a:bodyPr>
          <a:lstStyle>
            <a:lvl1pPr>
              <a:defRPr lang="en-US" sz="1984" kern="1200" cap="none" spc="-110" baseline="0" smtClean="0">
                <a:ln>
                  <a:noFill/>
                </a:ln>
                <a:solidFill>
                  <a:schemeClr val="tx1"/>
                </a:solidFill>
                <a:effectLst/>
                <a:latin typeface="+mn-lt"/>
                <a:ea typeface="+mj-ea"/>
                <a:cs typeface="Arial" pitchFamily="34" charset="0"/>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9" name="Cont1"/>
          <p:cNvSpPr>
            <a:spLocks noGrp="1"/>
          </p:cNvSpPr>
          <p:nvPr>
            <p:ph sz="quarter" idx="14"/>
          </p:nvPr>
        </p:nvSpPr>
        <p:spPr>
          <a:xfrm>
            <a:off x="546686" y="922320"/>
            <a:ext cx="9596645" cy="3413146"/>
          </a:xfrm>
        </p:spPr>
        <p:txBody>
          <a:bodyPr anchor="ctr">
            <a:normAutofit/>
          </a:bodyPr>
          <a:lstStyle>
            <a:lvl1pPr marL="125993" indent="0">
              <a:buNone/>
              <a:defRPr sz="1323"/>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10" name="PCont"/>
          <p:cNvSpPr>
            <a:spLocks noGrp="1"/>
          </p:cNvSpPr>
          <p:nvPr>
            <p:ph sz="quarter" idx="15"/>
          </p:nvPr>
        </p:nvSpPr>
        <p:spPr>
          <a:xfrm>
            <a:off x="546686" y="4414841"/>
            <a:ext cx="9596645" cy="2619391"/>
          </a:xfrm>
          <a:noFill/>
          <a:ln>
            <a:noFill/>
          </a:ln>
        </p:spPr>
        <p:txBody>
          <a:bodyPr anchor="t">
            <a:normAutofit/>
          </a:bodyPr>
          <a:lstStyle>
            <a:lvl1pPr marL="125993" indent="0">
              <a:buNone/>
              <a:defRPr sz="1102">
                <a:solidFill>
                  <a:schemeClr val="tx1"/>
                </a:solidFill>
              </a:defRPr>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6" name="Warn"/>
          <p:cNvSpPr>
            <a:spLocks noGrp="1"/>
          </p:cNvSpPr>
          <p:nvPr>
            <p:ph type="body" sz="quarter" idx="13" hasCustomPrompt="1"/>
          </p:nvPr>
        </p:nvSpPr>
        <p:spPr>
          <a:xfrm>
            <a:off x="293283" y="3382605"/>
            <a:ext cx="10105248" cy="635222"/>
          </a:xfrm>
          <a:prstGeom prst="rect">
            <a:avLst/>
          </a:prstGeom>
          <a:noFill/>
          <a:ln w="12700">
            <a:solidFill>
              <a:srgbClr val="FF0000"/>
            </a:solidFill>
          </a:ln>
        </p:spPr>
        <p:txBody>
          <a:bodyPr anchor="ctr">
            <a:normAutofit/>
          </a:bodyPr>
          <a:lstStyle>
            <a:lvl1pPr marL="0" indent="0" algn="ctr">
              <a:buNone/>
              <a:defRPr sz="1764">
                <a:solidFill>
                  <a:srgbClr val="FF0000"/>
                </a:solidFill>
                <a:latin typeface="Times New Roman" pitchFamily="18" charset="0"/>
                <a:cs typeface="Times New Roman" pitchFamily="18" charset="0"/>
              </a:defRPr>
            </a:lvl1pPr>
            <a:lvl2pPr marL="503972" indent="0">
              <a:buNone/>
              <a:defRPr sz="1984">
                <a:solidFill>
                  <a:srgbClr val="FF0000"/>
                </a:solidFill>
              </a:defRPr>
            </a:lvl2pPr>
            <a:lvl3pPr>
              <a:defRPr sz="1984">
                <a:solidFill>
                  <a:srgbClr val="FF0000"/>
                </a:solidFill>
              </a:defRPr>
            </a:lvl3pPr>
            <a:lvl4pPr>
              <a:defRPr sz="1984">
                <a:solidFill>
                  <a:srgbClr val="FF0000"/>
                </a:solidFill>
              </a:defRPr>
            </a:lvl4pPr>
            <a:lvl5pPr>
              <a:defRPr sz="1984">
                <a:solidFill>
                  <a:srgbClr val="FF0000"/>
                </a:solidFill>
              </a:defRPr>
            </a:lvl5pPr>
          </a:lstStyle>
          <a:p>
            <a:pPr lvl="0"/>
            <a:r>
              <a:rPr lang="nn-NO" dirty="0" err="1" smtClean="0"/>
              <a:t>Warning</a:t>
            </a:r>
            <a:endParaRPr lang="nn-NO" dirty="0"/>
          </a:p>
        </p:txBody>
      </p:sp>
      <p:sp>
        <p:nvSpPr>
          <p:cNvPr id="8" name="RepTitle"/>
          <p:cNvSpPr>
            <a:spLocks noGrp="1"/>
          </p:cNvSpPr>
          <p:nvPr>
            <p:ph sz="quarter" idx="16" hasCustomPrompt="1"/>
          </p:nvPr>
        </p:nvSpPr>
        <p:spPr>
          <a:xfrm>
            <a:off x="0" y="2781"/>
            <a:ext cx="10691813" cy="251608"/>
          </a:xfrm>
          <a:noFill/>
          <a:ln>
            <a:noFill/>
          </a:ln>
        </p:spPr>
        <p:txBody>
          <a:bodyPr>
            <a:noAutofit/>
          </a:bodyPr>
          <a:lstStyle>
            <a:lvl1pPr marL="125993" indent="0">
              <a:buNone/>
              <a:defRPr sz="1323">
                <a:solidFill>
                  <a:schemeClr val="bg1">
                    <a:lumMod val="65000"/>
                  </a:schemeClr>
                </a:solidFill>
              </a:defRPr>
            </a:lvl1pPr>
          </a:lstStyle>
          <a:p>
            <a:pPr lvl="0"/>
            <a:r>
              <a:rPr lang="nn-NO" sz="1323" dirty="0" err="1" smtClean="0"/>
              <a:t>Report</a:t>
            </a:r>
            <a:r>
              <a:rPr lang="nn-NO" sz="1323" dirty="0" smtClean="0"/>
              <a:t> Title</a:t>
            </a:r>
            <a:endParaRPr lang="nn-NO" dirty="0"/>
          </a:p>
        </p:txBody>
      </p:sp>
      <p:sp>
        <p:nvSpPr>
          <p:cNvPr id="11" name="MetaFoot"/>
          <p:cNvSpPr>
            <a:spLocks noGrp="1"/>
          </p:cNvSpPr>
          <p:nvPr>
            <p:ph sz="quarter" idx="17"/>
          </p:nvPr>
        </p:nvSpPr>
        <p:spPr>
          <a:xfrm>
            <a:off x="2990" y="7351734"/>
            <a:ext cx="7157401" cy="207941"/>
          </a:xfrm>
        </p:spPr>
        <p:txBody>
          <a:bodyPr anchor="ctr">
            <a:noAutofit/>
          </a:bodyPr>
          <a:lstStyle>
            <a:lvl1pPr marL="125993" marR="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lang="el-GR" sz="1102">
                <a:solidFill>
                  <a:srgbClr val="7F7F7F"/>
                </a:solidFill>
                <a:cs typeface="Angsana New" panose="02020603050405020304" pitchFamily="18" charset="-34"/>
              </a:defRPr>
            </a:lvl1pPr>
          </a:lstStyle>
          <a:p>
            <a:pPr marL="125993" marR="0" lvl="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a:pPr>
            <a:endParaRPr lang="nn-NO" dirty="0" smtClean="0"/>
          </a:p>
        </p:txBody>
      </p:sp>
    </p:spTree>
    <p:extLst>
      <p:ext uri="{BB962C8B-B14F-4D97-AF65-F5344CB8AC3E}">
        <p14:creationId xmlns:p14="http://schemas.microsoft.com/office/powerpoint/2010/main" val="6345607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9740" y="1795428"/>
            <a:ext cx="8168635" cy="5238785"/>
          </a:xfrm>
          <a:prstGeom prst="rect">
            <a:avLst/>
          </a:prstGeom>
        </p:spPr>
        <p:txBody>
          <a:bodyPr>
            <a:noAutofit/>
          </a:bodyPr>
          <a:lstStyle>
            <a:lvl1pPr>
              <a:spcBef>
                <a:spcPts val="3900"/>
              </a:spcBef>
              <a:defRPr sz="2383">
                <a:solidFill>
                  <a:schemeClr val="tx1"/>
                </a:solidFill>
              </a:defRPr>
            </a:lvl1pPr>
            <a:lvl2pPr marL="495286" indent="-495286">
              <a:defRPr sz="3250">
                <a:solidFill>
                  <a:schemeClr val="bg2"/>
                </a:solidFill>
              </a:defRPr>
            </a:lvl2pPr>
            <a:lvl3pPr>
              <a:defRPr sz="3250">
                <a:solidFill>
                  <a:schemeClr val="bg2"/>
                </a:solidFill>
              </a:defRPr>
            </a:lvl3pPr>
            <a:lvl4pPr>
              <a:defRPr sz="3250">
                <a:solidFill>
                  <a:schemeClr val="bg2"/>
                </a:solidFill>
              </a:defRPr>
            </a:lvl4pPr>
            <a:lvl5pPr>
              <a:defRPr sz="3250">
                <a:solidFill>
                  <a:schemeClr val="bg2"/>
                </a:solidFill>
              </a:defRPr>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2" name="Footer Placeholder 1"/>
          <p:cNvSpPr>
            <a:spLocks noGrp="1"/>
          </p:cNvSpPr>
          <p:nvPr>
            <p:ph type="ftr" sz="quarter" idx="11"/>
          </p:nvPr>
        </p:nvSpPr>
        <p:spPr/>
        <p:txBody>
          <a:bodyPr/>
          <a:lstStyle/>
          <a:p>
            <a:endParaRPr lang="nn-NO" dirty="0"/>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803868" y="423814"/>
            <a:ext cx="2453976" cy="1132915"/>
          </a:xfrm>
        </p:spPr>
        <p:txBody>
          <a:bodyPr/>
          <a:lstStyle>
            <a:lvl1pPr>
              <a:spcBef>
                <a:spcPts val="200"/>
              </a:spcBef>
              <a:defRPr sz="1000">
                <a:solidFill>
                  <a:schemeClr val="tx1"/>
                </a:solidFill>
              </a:defRPr>
            </a:lvl1pPr>
            <a:lvl2pPr>
              <a:defRPr sz="105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7" name="Text Placeholder 6"/>
          <p:cNvSpPr>
            <a:spLocks noGrp="1"/>
          </p:cNvSpPr>
          <p:nvPr>
            <p:ph type="body" sz="quarter" idx="11"/>
          </p:nvPr>
        </p:nvSpPr>
        <p:spPr>
          <a:xfrm>
            <a:off x="448297" y="1846879"/>
            <a:ext cx="2422452" cy="5133298"/>
          </a:xfrm>
        </p:spPr>
        <p:txBody>
          <a:bodyPr>
            <a:noAutofit/>
          </a:bodyPr>
          <a:lstStyle>
            <a:lvl1pPr>
              <a:spcBef>
                <a:spcPts val="0"/>
              </a:spcBef>
              <a:spcAft>
                <a:spcPts val="600"/>
              </a:spcAft>
              <a:defRPr sz="1000"/>
            </a:lvl1pPr>
            <a:lvl2pPr>
              <a:spcBef>
                <a:spcPts val="300"/>
              </a:spcBef>
              <a:defRPr/>
            </a:lvl2pPr>
            <a:lvl3pPr>
              <a:spcBef>
                <a:spcPts val="300"/>
              </a:spcBef>
              <a:defRPr/>
            </a:lvl3pPr>
            <a:lvl4pPr>
              <a:spcBef>
                <a:spcPts val="300"/>
              </a:spcBef>
              <a:defRPr/>
            </a:lvl4pPr>
            <a:lvl5pPr>
              <a:spcBef>
                <a:spcPts val="300"/>
              </a:spcBef>
              <a:defRPr/>
            </a:lvl5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9" name="Text Placeholder 8"/>
          <p:cNvSpPr>
            <a:spLocks noGrp="1"/>
          </p:cNvSpPr>
          <p:nvPr>
            <p:ph type="body" sz="quarter" idx="12"/>
          </p:nvPr>
        </p:nvSpPr>
        <p:spPr>
          <a:xfrm>
            <a:off x="3347295" y="1846873"/>
            <a:ext cx="6910551" cy="5134281"/>
          </a:xfrm>
        </p:spPr>
        <p:txBody>
          <a:bodyPr>
            <a:noAutofit/>
          </a:bodyPr>
          <a:lstStyle>
            <a:lvl1pPr>
              <a:spcBef>
                <a:spcPts val="1800"/>
              </a:spcBef>
              <a:defRPr sz="1000"/>
            </a:lvl1pPr>
            <a:lvl2pPr>
              <a:defRPr sz="1000"/>
            </a:lvl2pPr>
            <a:lvl3pPr>
              <a:defRPr sz="1000"/>
            </a:lvl3pPr>
            <a:lvl4pPr>
              <a:defRPr sz="1000"/>
            </a:lvl4pPr>
            <a:lvl5pPr>
              <a:defRPr sz="1000"/>
            </a:lvl5pPr>
            <a:lvl6pPr marL="386088" indent="0">
              <a:buNone/>
              <a:defRPr/>
            </a:lvl6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p>
        </p:txBody>
      </p:sp>
      <p:sp>
        <p:nvSpPr>
          <p:cNvPr id="2" name="Footer Placeholder 1" hidden="1"/>
          <p:cNvSpPr>
            <a:spLocks noGrp="1"/>
          </p:cNvSpPr>
          <p:nvPr>
            <p:ph type="ftr" sz="quarter" idx="13"/>
          </p:nvPr>
        </p:nvSpPr>
        <p:spPr/>
        <p:txBody>
          <a:bodyPr/>
          <a:lstStyle>
            <a:lvl1pPr>
              <a:defRPr>
                <a:solidFill>
                  <a:schemeClr val="bg1"/>
                </a:solidFill>
              </a:defRPr>
            </a:lvl1pPr>
          </a:lstStyle>
          <a:p>
            <a:endParaRPr lang="nn-NO" dirty="0"/>
          </a:p>
        </p:txBody>
      </p:sp>
      <p:sp>
        <p:nvSpPr>
          <p:cNvPr id="17" name="SD_ART_Logo"/>
          <p:cNvSpPr/>
          <p:nvPr userDrawn="1"/>
        </p:nvSpPr>
        <p:spPr>
          <a:xfrm>
            <a:off x="440742" y="412750"/>
            <a:ext cx="2138400" cy="93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dirty="0" smtClean="0"/>
          </a:p>
        </p:txBody>
      </p:sp>
      <p:pic>
        <p:nvPicPr>
          <p:cNvPr id="18" name="SD_ART_Logo_bmkAr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8" name="SD_VAR_Footer"/>
          <p:cNvSpPr>
            <a:spLocks noChangeArrowheads="1"/>
          </p:cNvSpPr>
          <p:nvPr userDrawn="1">
            <p:custDataLst>
              <p:tags r:id="rId1"/>
            </p:custDataLst>
          </p:nvPr>
        </p:nvSpPr>
        <p:spPr bwMode="auto">
          <a:xfrm>
            <a:off x="8849452" y="7138987"/>
            <a:ext cx="886461" cy="107722"/>
          </a:xfrm>
          <a:prstGeom prst="rect">
            <a:avLst/>
          </a:prstGeom>
          <a:noFill/>
          <a:ln w="25400" algn="ctr">
            <a:noFill/>
            <a:miter lim="800000"/>
            <a:headEnd/>
            <a:tailEnd/>
          </a:ln>
        </p:spPr>
        <p:txBody>
          <a:bodyPr wrap="none" lIns="0" tIns="0" rIns="0" bIns="0" anchor="ctr">
            <a:spAutoFit/>
          </a:bodyPr>
          <a:lstStyle/>
          <a:p>
            <a:pPr algn="r"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10" name="SD_USR_Identity" hidden="1"/>
          <p:cNvSpPr>
            <a:spLocks noChangeArrowheads="1"/>
          </p:cNvSpPr>
          <p:nvPr userDrawn="1"/>
        </p:nvSpPr>
        <p:spPr bwMode="auto">
          <a:xfrm>
            <a:off x="442548" y="7138987"/>
            <a:ext cx="501740"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dirty="0" err="1" smtClean="0">
                <a:solidFill>
                  <a:schemeClr val="tx1"/>
                </a:solidFill>
              </a:rPr>
              <a:t>Deloitte</a:t>
            </a:r>
            <a:r>
              <a:rPr lang="nn-NO" sz="700" dirty="0" smtClean="0">
                <a:solidFill>
                  <a:schemeClr val="tx1"/>
                </a:solidFill>
              </a:rPr>
              <a:t> AS</a:t>
            </a:r>
          </a:p>
        </p:txBody>
      </p:sp>
    </p:spTree>
    <p:extLst>
      <p:ext uri="{BB962C8B-B14F-4D97-AF65-F5344CB8AC3E}">
        <p14:creationId xmlns:p14="http://schemas.microsoft.com/office/powerpoint/2010/main" val="22841201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2000" y="1835675"/>
            <a:ext cx="8156375" cy="5199027"/>
          </a:xfrm>
          <a:prstGeom prst="rect">
            <a:avLst/>
          </a:prstGeom>
        </p:spPr>
        <p:txBody>
          <a:bodyPr/>
          <a:lstStyle>
            <a:lvl1pPr>
              <a:tabLst>
                <a:tab pos="7289979" algn="r"/>
              </a:tabLst>
              <a:defRPr/>
            </a:lvl1pPr>
            <a:lvl2pPr>
              <a:tabLst>
                <a:tab pos="7289979" algn="r"/>
              </a:tabLst>
              <a:defRPr/>
            </a:lvl2pPr>
            <a:lvl3pPr>
              <a:tabLst>
                <a:tab pos="7289979" algn="r"/>
              </a:tabLst>
              <a:defRPr/>
            </a:lvl3pPr>
            <a:lvl4pPr>
              <a:tabLst>
                <a:tab pos="7289979" algn="r"/>
              </a:tabLst>
              <a:defRPr/>
            </a:lvl4pPr>
            <a:lvl5pPr>
              <a:tabLst>
                <a:tab pos="5448137" algn="r"/>
              </a:tabLst>
              <a:defRPr baseline="0"/>
            </a:lvl5pPr>
            <a:lvl6pPr marL="386088" indent="0">
              <a:buNone/>
              <a:tabLst>
                <a:tab pos="7289979" algn="r"/>
              </a:tabLst>
              <a:defRPr/>
            </a:lvl6pPr>
            <a:lvl7pPr>
              <a:tabLst>
                <a:tab pos="7289979" algn="r"/>
              </a:tabLst>
              <a:defRPr/>
            </a:lvl7pPr>
            <a:lvl8pPr>
              <a:tabLst>
                <a:tab pos="7289979" algn="r"/>
              </a:tabLst>
              <a:defRPr/>
            </a:lvl8pPr>
            <a:lvl9pPr>
              <a:tabLst>
                <a:tab pos="7289979" algn="r"/>
              </a:tabLst>
              <a:defRPr/>
            </a:lvl9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p>
        </p:txBody>
      </p:sp>
      <p:sp>
        <p:nvSpPr>
          <p:cNvPr id="7" name="Title Placeholder 1"/>
          <p:cNvSpPr>
            <a:spLocks noGrp="1"/>
          </p:cNvSpPr>
          <p:nvPr>
            <p:ph type="title" hasCustomPrompt="1"/>
          </p:nvPr>
        </p:nvSpPr>
        <p:spPr>
          <a:xfrm>
            <a:off x="432000" y="349990"/>
            <a:ext cx="9824838" cy="769968"/>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2" name="Footer Placeholder 1"/>
          <p:cNvSpPr>
            <a:spLocks noGrp="1"/>
          </p:cNvSpPr>
          <p:nvPr>
            <p:ph type="ftr" sz="quarter" idx="11"/>
          </p:nvPr>
        </p:nvSpPr>
        <p:spPr/>
        <p:txBody>
          <a:bodyPr/>
          <a:lstStyle/>
          <a:p>
            <a:endParaRPr lang="nn-NO"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3388" y="349250"/>
            <a:ext cx="9823450" cy="769967"/>
          </a:xfrm>
          <a:prstGeom prst="rect">
            <a:avLst/>
          </a:prstGeom>
        </p:spPr>
        <p:txBody>
          <a:bodyPr vert="horz" lIns="0" tIns="0" rIns="0" bIns="0" rtlCol="0" anchor="t" anchorCtr="0">
            <a:noAutofit/>
          </a:bodyPr>
          <a:lstStyle>
            <a:lvl1pPr>
              <a:defRPr/>
            </a:lvl1pPr>
          </a:lstStyle>
          <a:p>
            <a:r>
              <a:rPr lang="nn-NO" noProof="0" dirty="0" err="1" smtClean="0"/>
              <a:t>Click</a:t>
            </a:r>
            <a:r>
              <a:rPr lang="nn-NO" noProof="0" dirty="0" smtClean="0"/>
              <a:t> to </a:t>
            </a:r>
            <a:r>
              <a:rPr lang="nn-NO" noProof="0" dirty="0" err="1" smtClean="0"/>
              <a:t>add</a:t>
            </a:r>
            <a:r>
              <a:rPr lang="nn-NO" noProof="0" dirty="0" smtClean="0"/>
              <a:t> title</a:t>
            </a:r>
            <a:endParaRPr lang="nn-NO" noProof="0" dirty="0"/>
          </a:p>
        </p:txBody>
      </p:sp>
      <p:sp>
        <p:nvSpPr>
          <p:cNvPr id="5" name="Picture Placeholder 9"/>
          <p:cNvSpPr>
            <a:spLocks noGrp="1"/>
          </p:cNvSpPr>
          <p:nvPr>
            <p:ph type="pic" sz="quarter" idx="15"/>
          </p:nvPr>
        </p:nvSpPr>
        <p:spPr>
          <a:xfrm>
            <a:off x="4810781" y="1875924"/>
            <a:ext cx="5446057" cy="5158778"/>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6" name="Content Placeholder 3"/>
          <p:cNvSpPr>
            <a:spLocks noGrp="1"/>
          </p:cNvSpPr>
          <p:nvPr>
            <p:ph sz="quarter" idx="10"/>
          </p:nvPr>
        </p:nvSpPr>
        <p:spPr>
          <a:xfrm>
            <a:off x="433388" y="1835675"/>
            <a:ext cx="3914619" cy="5199027"/>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 name="Footer Placeholder 1"/>
          <p:cNvSpPr>
            <a:spLocks noGrp="1"/>
          </p:cNvSpPr>
          <p:nvPr>
            <p:ph type="ftr" sz="quarter" idx="16"/>
          </p:nvPr>
        </p:nvSpPr>
        <p:spPr/>
        <p:txBody>
          <a:bodyPr/>
          <a:lstStyle/>
          <a:p>
            <a:endParaRPr lang="nn-NO"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33388" y="349986"/>
            <a:ext cx="9823450" cy="769967"/>
          </a:xfrm>
        </p:spPr>
        <p:txBody>
          <a:body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14" name="Text Placeholder 18"/>
          <p:cNvSpPr>
            <a:spLocks noGrp="1"/>
          </p:cNvSpPr>
          <p:nvPr>
            <p:ph idx="1"/>
          </p:nvPr>
        </p:nvSpPr>
        <p:spPr>
          <a:xfrm>
            <a:off x="433388" y="1835675"/>
            <a:ext cx="9823450" cy="5199027"/>
          </a:xfrm>
          <a:prstGeom prst="rect">
            <a:avLst/>
          </a:prstGeom>
        </p:spPr>
        <p:txBody>
          <a:bodyPr vert="horz" lIns="0" tIns="0" rIns="0" bIns="0" rtlCol="0">
            <a:no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3" name="Footer Placeholder 2"/>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3388" y="718270"/>
            <a:ext cx="9823450" cy="834730"/>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4" name="Title Placeholder 1"/>
          <p:cNvSpPr>
            <a:spLocks noGrp="1"/>
          </p:cNvSpPr>
          <p:nvPr>
            <p:ph type="title"/>
          </p:nvPr>
        </p:nvSpPr>
        <p:spPr>
          <a:xfrm>
            <a:off x="433388" y="349989"/>
            <a:ext cx="9823450" cy="368282"/>
          </a:xfrm>
          <a:prstGeom prst="rect">
            <a:avLst/>
          </a:prstGeom>
        </p:spPr>
        <p:txBody>
          <a:bodyPr vert="horz" lIns="0" tIns="0" rIns="0" bIns="0" rtlCol="0" anchor="t" anchorCtr="0">
            <a:noAutofit/>
          </a:bodyPr>
          <a:lstStyle>
            <a:lvl1pPr>
              <a:defRPr/>
            </a:lvl1p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8" name="Text Placeholder 18"/>
          <p:cNvSpPr>
            <a:spLocks noGrp="1"/>
          </p:cNvSpPr>
          <p:nvPr>
            <p:ph idx="1"/>
          </p:nvPr>
        </p:nvSpPr>
        <p:spPr>
          <a:xfrm>
            <a:off x="433388" y="1836738"/>
            <a:ext cx="9823450" cy="5195147"/>
          </a:xfrm>
          <a:prstGeom prst="rect">
            <a:avLst/>
          </a:prstGeom>
        </p:spPr>
        <p:txBody>
          <a:bodyPr vert="horz" lIns="0" tIns="0" rIns="0" bIns="0" rtlCol="0">
            <a:no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587750" y="7138987"/>
            <a:ext cx="3514725" cy="269875"/>
          </a:xfrm>
          <a:prstGeom prst="rect">
            <a:avLst/>
          </a:prstGeom>
        </p:spPr>
        <p:txBody>
          <a:bodyPr vert="horz" lIns="0" tIns="0" rIns="0" bIns="0" rtlCol="0" anchor="t" anchorCtr="0"/>
          <a:lstStyle>
            <a:lvl1pPr algn="ctr">
              <a:defRPr sz="700">
                <a:solidFill>
                  <a:schemeClr val="tx1"/>
                </a:solidFill>
              </a:defRPr>
            </a:lvl1pPr>
          </a:lstStyle>
          <a:p>
            <a:endParaRPr lang="nn-NO" dirty="0"/>
          </a:p>
        </p:txBody>
      </p:sp>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866177535"/>
              </p:ext>
            </p:extLst>
          </p:nvPr>
        </p:nvGraphicFramePr>
        <p:xfrm>
          <a:off x="1859" y="1757"/>
          <a:ext cx="1856" cy="1750"/>
        </p:xfrm>
        <a:graphic>
          <a:graphicData uri="http://schemas.openxmlformats.org/presentationml/2006/ole">
            <mc:AlternateContent xmlns:mc="http://schemas.openxmlformats.org/markup-compatibility/2006">
              <mc:Choice xmlns:v="urn:schemas-microsoft-com:vml" Requires="v">
                <p:oleObj spid="_x0000_s2421"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859" y="1757"/>
                        <a:ext cx="1856" cy="1750"/>
                      </a:xfrm>
                      <a:prstGeom prst="rect">
                        <a:avLst/>
                      </a:prstGeom>
                    </p:spPr>
                  </p:pic>
                </p:oleObj>
              </mc:Fallback>
            </mc:AlternateContent>
          </a:graphicData>
        </a:graphic>
      </p:graphicFrame>
      <p:sp>
        <p:nvSpPr>
          <p:cNvPr id="2" name="Title Placeholder 1"/>
          <p:cNvSpPr>
            <a:spLocks noGrp="1"/>
          </p:cNvSpPr>
          <p:nvPr>
            <p:ph type="title"/>
          </p:nvPr>
        </p:nvSpPr>
        <p:spPr bwMode="gray">
          <a:xfrm>
            <a:off x="433388" y="349986"/>
            <a:ext cx="9823450" cy="762967"/>
          </a:xfrm>
          <a:prstGeom prst="rect">
            <a:avLst/>
          </a:prstGeom>
        </p:spPr>
        <p:txBody>
          <a:bodyPr vert="horz" lIns="0" tIns="0" rIns="0" bIns="0" rtlCol="0" anchor="t" anchorCtr="0">
            <a:noAutofit/>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19" name="Text Placeholder 18"/>
          <p:cNvSpPr>
            <a:spLocks noGrp="1"/>
          </p:cNvSpPr>
          <p:nvPr>
            <p:ph type="body" idx="1"/>
          </p:nvPr>
        </p:nvSpPr>
        <p:spPr>
          <a:xfrm>
            <a:off x="433388" y="1835673"/>
            <a:ext cx="9823450" cy="5199026"/>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3" name="TextBox 2"/>
          <p:cNvSpPr txBox="1"/>
          <p:nvPr userDrawn="1"/>
        </p:nvSpPr>
        <p:spPr>
          <a:xfrm>
            <a:off x="9986759" y="7138987"/>
            <a:ext cx="270079" cy="108363"/>
          </a:xfrm>
          <a:prstGeom prst="rect">
            <a:avLst/>
          </a:prstGeom>
          <a:noFill/>
        </p:spPr>
        <p:txBody>
          <a:bodyPr wrap="square" lIns="0" tIns="0" rIns="0" bIns="0" rtlCol="0">
            <a:noAutofit/>
          </a:bodyPr>
          <a:lstStyle/>
          <a:p>
            <a:pPr marL="0" indent="0" algn="r">
              <a:spcBef>
                <a:spcPts val="650"/>
              </a:spcBef>
              <a:buSzPct val="100000"/>
              <a:buFont typeface="Arial"/>
              <a:buNone/>
            </a:pPr>
            <a:fld id="{C58DF478-B544-4ED8-9ED4-6A2648E2D233}" type="slidenum">
              <a:rPr lang="nn-NO" sz="704" noProof="0" smtClean="0">
                <a:solidFill>
                  <a:schemeClr val="tx1"/>
                </a:solidFill>
              </a:rPr>
              <a:pPr marL="0" indent="0" algn="r">
                <a:spcBef>
                  <a:spcPts val="650"/>
                </a:spcBef>
                <a:buSzPct val="100000"/>
                <a:buFont typeface="Arial"/>
                <a:buNone/>
              </a:pPr>
              <a:t>‹#›</a:t>
            </a:fld>
            <a:endParaRPr lang="nn-NO" sz="704" noProof="0" dirty="0">
              <a:solidFill>
                <a:schemeClr val="tx1"/>
              </a:solidFill>
            </a:endParaRPr>
          </a:p>
        </p:txBody>
      </p:sp>
      <p:sp>
        <p:nvSpPr>
          <p:cNvPr id="7" name="SD_VAR_Footer"/>
          <p:cNvSpPr>
            <a:spLocks noChangeArrowheads="1"/>
          </p:cNvSpPr>
          <p:nvPr userDrawn="1">
            <p:custDataLst>
              <p:tags r:id="rId38"/>
            </p:custDataLst>
          </p:nvPr>
        </p:nvSpPr>
        <p:spPr bwMode="auto">
          <a:xfrm>
            <a:off x="8849452" y="7138987"/>
            <a:ext cx="886461" cy="107722"/>
          </a:xfrm>
          <a:prstGeom prst="rect">
            <a:avLst/>
          </a:prstGeom>
          <a:noFill/>
          <a:ln w="25400" algn="ctr">
            <a:noFill/>
            <a:miter lim="800000"/>
            <a:headEnd/>
            <a:tailEnd/>
          </a:ln>
        </p:spPr>
        <p:txBody>
          <a:bodyPr wrap="none" lIns="0" tIns="0" rIns="0" bIns="0" anchor="ctr">
            <a:spAutoFit/>
          </a:bodyPr>
          <a:lstStyle/>
          <a:p>
            <a:pPr algn="r"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8" name="SD_USR_Identity" hidden="1"/>
          <p:cNvSpPr>
            <a:spLocks noChangeArrowheads="1"/>
          </p:cNvSpPr>
          <p:nvPr userDrawn="1"/>
        </p:nvSpPr>
        <p:spPr bwMode="auto">
          <a:xfrm>
            <a:off x="442548" y="7138987"/>
            <a:ext cx="501740"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dirty="0" err="1" smtClean="0">
                <a:solidFill>
                  <a:schemeClr val="tx1"/>
                </a:solidFill>
              </a:rPr>
              <a:t>Deloitte</a:t>
            </a:r>
            <a:r>
              <a:rPr lang="nn-NO" sz="700" dirty="0" smtClean="0">
                <a:solidFill>
                  <a:schemeClr val="tx1"/>
                </a:solidFill>
              </a:rPr>
              <a:t> AS</a:t>
            </a:r>
          </a:p>
        </p:txBody>
      </p:sp>
    </p:spTree>
  </p:cSld>
  <p:clrMap bg1="lt1" tx1="dk1" bg2="lt2" tx2="dk2" accent1="accent1" accent2="accent2" accent3="accent3" accent4="accent4" accent5="accent5" accent6="accent6" hlink="hlink" folHlink="folHlink"/>
  <p:sldLayoutIdLst>
    <p:sldLayoutId id="2147483702" r:id="rId1"/>
    <p:sldLayoutId id="2147483757" r:id="rId2"/>
    <p:sldLayoutId id="2147483713" r:id="rId3"/>
    <p:sldLayoutId id="2147483753" r:id="rId4"/>
    <p:sldLayoutId id="2147483754" r:id="rId5"/>
    <p:sldLayoutId id="2147483679" r:id="rId6"/>
    <p:sldLayoutId id="2147483712" r:id="rId7"/>
    <p:sldLayoutId id="2147483678" r:id="rId8"/>
    <p:sldLayoutId id="2147483681" r:id="rId9"/>
    <p:sldLayoutId id="2147483735" r:id="rId10"/>
    <p:sldLayoutId id="2147483699" r:id="rId11"/>
    <p:sldLayoutId id="2147483714" r:id="rId12"/>
    <p:sldLayoutId id="2147483697" r:id="rId13"/>
    <p:sldLayoutId id="2147483715" r:id="rId14"/>
    <p:sldLayoutId id="2147483716" r:id="rId15"/>
    <p:sldLayoutId id="2147483717" r:id="rId16"/>
    <p:sldLayoutId id="2147483718" r:id="rId17"/>
    <p:sldLayoutId id="2147483728" r:id="rId18"/>
    <p:sldLayoutId id="2147483720" r:id="rId19"/>
    <p:sldLayoutId id="2147483721" r:id="rId20"/>
    <p:sldLayoutId id="2147483722" r:id="rId21"/>
    <p:sldLayoutId id="2147483695" r:id="rId22"/>
    <p:sldLayoutId id="2147483751" r:id="rId23"/>
    <p:sldLayoutId id="2147483724" r:id="rId24"/>
    <p:sldLayoutId id="2147483725" r:id="rId25"/>
    <p:sldLayoutId id="2147483726" r:id="rId26"/>
    <p:sldLayoutId id="2147483698" r:id="rId27"/>
    <p:sldLayoutId id="2147483752" r:id="rId28"/>
    <p:sldLayoutId id="2147483696" r:id="rId29"/>
    <p:sldLayoutId id="2147483756" r:id="rId30"/>
    <p:sldLayoutId id="2147483758" r:id="rId31"/>
    <p:sldLayoutId id="2147483759" r:id="rId32"/>
    <p:sldLayoutId id="2147483761" r:id="rId33"/>
    <p:sldLayoutId id="2147483762" r:id="rId34"/>
  </p:sldLayoutIdLst>
  <p:transition>
    <p:fade/>
  </p:transition>
  <p:hf sldNum="0" hdr="0" ftr="0" dt="0"/>
  <p:txStyles>
    <p:titleStyle>
      <a:lvl1pPr algn="l" defTabSz="990571" rtl="0" eaLnBrk="1" latinLnBrk="0" hangingPunct="1">
        <a:spcBef>
          <a:spcPct val="0"/>
        </a:spcBef>
        <a:buNone/>
        <a:defRPr sz="2000" kern="1200">
          <a:solidFill>
            <a:schemeClr val="tx1"/>
          </a:solidFill>
          <a:latin typeface="+mj-lt"/>
          <a:ea typeface="+mj-ea"/>
          <a:cs typeface="+mj-cs"/>
        </a:defRPr>
      </a:lvl1pPr>
    </p:titleStyle>
    <p:bodyStyle>
      <a:lvl1pPr marL="0" indent="0" algn="l" defTabSz="990571" rtl="0" eaLnBrk="1" latinLnBrk="0" hangingPunct="1">
        <a:spcBef>
          <a:spcPts val="0"/>
        </a:spcBef>
        <a:spcAft>
          <a:spcPts val="1083"/>
        </a:spcAft>
        <a:buSzPct val="100000"/>
        <a:buFont typeface="Arial" panose="020B0604020202020204" pitchFamily="34" charset="0"/>
        <a:buChar char="​"/>
        <a:defRPr sz="1000" b="0" kern="1200">
          <a:solidFill>
            <a:schemeClr val="tx1"/>
          </a:solidFill>
          <a:latin typeface="+mn-lt"/>
          <a:ea typeface="+mn-ea"/>
          <a:cs typeface="+mn-cs"/>
        </a:defRPr>
      </a:lvl1pPr>
      <a:lvl2pPr marL="0" indent="0" algn="l" defTabSz="990571" rtl="0" eaLnBrk="1" latinLnBrk="0" hangingPunct="1">
        <a:spcBef>
          <a:spcPts val="0"/>
        </a:spcBef>
        <a:spcAft>
          <a:spcPts val="1083"/>
        </a:spcAft>
        <a:buClrTx/>
        <a:buSzPct val="100000"/>
        <a:buFont typeface="Arial" panose="020B0604020202020204" pitchFamily="34" charset="0"/>
        <a:buChar char="​"/>
        <a:defRPr lang="en-US" sz="1000" b="1" kern="1200" dirty="0" smtClean="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sz="10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9pPr>
    </p:bodyStyle>
    <p:otherStyle>
      <a:defPPr>
        <a:defRPr lang="en-US"/>
      </a:defPPr>
      <a:lvl1pPr marL="0" algn="l" defTabSz="990571" rtl="0" eaLnBrk="1" latinLnBrk="0" hangingPunct="1">
        <a:defRPr sz="1950" kern="1200">
          <a:solidFill>
            <a:schemeClr val="tx1"/>
          </a:solidFill>
          <a:latin typeface="+mn-lt"/>
          <a:ea typeface="+mn-ea"/>
          <a:cs typeface="+mn-cs"/>
        </a:defRPr>
      </a:lvl1pPr>
      <a:lvl2pPr marL="495286" algn="l" defTabSz="990571" rtl="0" eaLnBrk="1" latinLnBrk="0" hangingPunct="1">
        <a:defRPr sz="1950" kern="1200">
          <a:solidFill>
            <a:schemeClr val="tx1"/>
          </a:solidFill>
          <a:latin typeface="+mn-lt"/>
          <a:ea typeface="+mn-ea"/>
          <a:cs typeface="+mn-cs"/>
        </a:defRPr>
      </a:lvl2pPr>
      <a:lvl3pPr marL="990571" algn="l" defTabSz="990571" rtl="0" eaLnBrk="1" latinLnBrk="0" hangingPunct="1">
        <a:defRPr sz="1950" kern="1200">
          <a:solidFill>
            <a:schemeClr val="tx1"/>
          </a:solidFill>
          <a:latin typeface="+mn-lt"/>
          <a:ea typeface="+mn-ea"/>
          <a:cs typeface="+mn-cs"/>
        </a:defRPr>
      </a:lvl3pPr>
      <a:lvl4pPr marL="1485856" algn="l" defTabSz="990571" rtl="0" eaLnBrk="1" latinLnBrk="0" hangingPunct="1">
        <a:defRPr sz="1950" kern="1200">
          <a:solidFill>
            <a:schemeClr val="tx1"/>
          </a:solidFill>
          <a:latin typeface="+mn-lt"/>
          <a:ea typeface="+mn-ea"/>
          <a:cs typeface="+mn-cs"/>
        </a:defRPr>
      </a:lvl4pPr>
      <a:lvl5pPr marL="1981140" algn="l" defTabSz="990571" rtl="0" eaLnBrk="1" latinLnBrk="0" hangingPunct="1">
        <a:defRPr sz="1950" kern="1200">
          <a:solidFill>
            <a:schemeClr val="tx1"/>
          </a:solidFill>
          <a:latin typeface="+mn-lt"/>
          <a:ea typeface="+mn-ea"/>
          <a:cs typeface="+mn-cs"/>
        </a:defRPr>
      </a:lvl5pPr>
      <a:lvl6pPr marL="2476426" algn="l" defTabSz="990571" rtl="0" eaLnBrk="1" latinLnBrk="0" hangingPunct="1">
        <a:defRPr sz="1950" kern="1200">
          <a:solidFill>
            <a:schemeClr val="tx1"/>
          </a:solidFill>
          <a:latin typeface="+mn-lt"/>
          <a:ea typeface="+mn-ea"/>
          <a:cs typeface="+mn-cs"/>
        </a:defRPr>
      </a:lvl6pPr>
      <a:lvl7pPr marL="2971711" algn="l" defTabSz="990571" rtl="0" eaLnBrk="1" latinLnBrk="0" hangingPunct="1">
        <a:defRPr sz="1950" kern="1200">
          <a:solidFill>
            <a:schemeClr val="tx1"/>
          </a:solidFill>
          <a:latin typeface="+mn-lt"/>
          <a:ea typeface="+mn-ea"/>
          <a:cs typeface="+mn-cs"/>
        </a:defRPr>
      </a:lvl7pPr>
      <a:lvl8pPr marL="3466995" algn="l" defTabSz="990571" rtl="0" eaLnBrk="1" latinLnBrk="0" hangingPunct="1">
        <a:defRPr sz="1950" kern="1200">
          <a:solidFill>
            <a:schemeClr val="tx1"/>
          </a:solidFill>
          <a:latin typeface="+mn-lt"/>
          <a:ea typeface="+mn-ea"/>
          <a:cs typeface="+mn-cs"/>
        </a:defRPr>
      </a:lvl8pPr>
      <a:lvl9pPr marL="3962281" algn="l" defTabSz="990571" rtl="0" eaLnBrk="1" latinLnBrk="0" hangingPunct="1">
        <a:defRPr sz="19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474" userDrawn="1">
          <p15:clr>
            <a:srgbClr val="F26B43"/>
          </p15:clr>
        </p15:guide>
        <p15:guide id="2" orient="horz" pos="2381" userDrawn="1">
          <p15:clr>
            <a:srgbClr val="F26B43"/>
          </p15:clr>
        </p15:guide>
        <p15:guide id="3" orient="horz" pos="4431" userDrawn="1">
          <p15:clr>
            <a:srgbClr val="F26B43"/>
          </p15:clr>
        </p15:guide>
        <p15:guide id="4" pos="273" userDrawn="1">
          <p15:clr>
            <a:srgbClr val="F26B43"/>
          </p15:clr>
        </p15:guide>
        <p15:guide id="5" pos="6461" userDrawn="1">
          <p15:clr>
            <a:srgbClr val="F26B43"/>
          </p15:clr>
        </p15:guide>
        <p15:guide id="6" orient="horz" pos="1180" userDrawn="1">
          <p15:clr>
            <a:srgbClr val="F26B43"/>
          </p15:clr>
        </p15:guide>
        <p15:guide id="7" orient="horz" pos="220" userDrawn="1">
          <p15:clr>
            <a:srgbClr val="F26B43"/>
          </p15:clr>
        </p15:guide>
        <p15:guide id="8" orient="horz" pos="4497" userDrawn="1">
          <p15:clr>
            <a:srgbClr val="F26B43"/>
          </p15:clr>
        </p15:guide>
        <p15:guide id="10" pos="4361" userDrawn="1">
          <p15:clr>
            <a:srgbClr val="F26B43"/>
          </p15:clr>
        </p15:guide>
        <p15:guide id="11" orient="horz" pos="260" userDrawn="1">
          <p15:clr>
            <a:srgbClr val="F26B43"/>
          </p15:clr>
        </p15:guide>
        <p15:guide id="12" pos="1210" userDrawn="1">
          <p15:clr>
            <a:srgbClr val="F26B43"/>
          </p15:clr>
        </p15:guide>
        <p15:guide id="13" pos="1323" userDrawn="1">
          <p15:clr>
            <a:srgbClr val="F26B43"/>
          </p15:clr>
        </p15:guide>
        <p15:guide id="14" pos="2260" userDrawn="1">
          <p15:clr>
            <a:srgbClr val="F26B43"/>
          </p15:clr>
        </p15:guide>
        <p15:guide id="15" pos="2373" userDrawn="1">
          <p15:clr>
            <a:srgbClr val="F26B43"/>
          </p15:clr>
        </p15:guide>
        <p15:guide id="16" pos="5410" userDrawn="1">
          <p15:clr>
            <a:srgbClr val="F26B43"/>
          </p15:clr>
        </p15:guide>
        <p15:guide id="17" pos="3306" userDrawn="1">
          <p15:clr>
            <a:srgbClr val="F26B43"/>
          </p15:clr>
        </p15:guide>
        <p15:guide id="18" pos="3424" userDrawn="1">
          <p15:clr>
            <a:srgbClr val="F26B43"/>
          </p15:clr>
        </p15:guide>
        <p15:guide id="19" pos="3368" userDrawn="1">
          <p15:clr>
            <a:srgbClr val="F26B43"/>
          </p15:clr>
        </p15:guide>
        <p15:guide id="20" pos="5525" userDrawn="1">
          <p15:clr>
            <a:srgbClr val="F26B43"/>
          </p15:clr>
        </p15:guide>
        <p15:guide id="21" orient="horz" pos="1157" userDrawn="1">
          <p15:clr>
            <a:srgbClr val="F26B43"/>
          </p15:clr>
        </p15:guide>
        <p15:guide id="22" orient="horz" pos="70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www.deloitte.no/" TargetMode="External"/><Relationship Id="rId2" Type="http://schemas.openxmlformats.org/officeDocument/2006/relationships/notesSlide" Target="../notesSlides/notesSlide6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1355740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9" name="think-cell Slide" r:id="rId6" imgW="473" imgH="470" progId="TCLayout.ActiveDocument.1">
                  <p:embed/>
                </p:oleObj>
              </mc:Choice>
              <mc:Fallback>
                <p:oleObj name="think-cell Slide" r:id="rId6" imgW="473" imgH="4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t="12494" b="13336"/>
          <a:stretch/>
        </p:blipFill>
        <p:spPr>
          <a:xfrm>
            <a:off x="2189066" y="1485230"/>
            <a:ext cx="5798461" cy="4300695"/>
          </a:xfrm>
          <a:prstGeom prst="rect">
            <a:avLst/>
          </a:prstGeom>
        </p:spPr>
      </p:pic>
      <p:sp>
        <p:nvSpPr>
          <p:cNvPr id="4" name="Title 3"/>
          <p:cNvSpPr>
            <a:spLocks noGrp="1"/>
          </p:cNvSpPr>
          <p:nvPr>
            <p:ph type="title"/>
          </p:nvPr>
        </p:nvSpPr>
        <p:spPr>
          <a:xfrm>
            <a:off x="417599" y="5979600"/>
            <a:ext cx="7781855" cy="381600"/>
          </a:xfrm>
        </p:spPr>
        <p:txBody>
          <a:bodyPr/>
          <a:lstStyle/>
          <a:p>
            <a:r>
              <a:rPr lang="nn-NO" dirty="0" smtClean="0"/>
              <a:t>Undersøking for lærar </a:t>
            </a:r>
            <a:br>
              <a:rPr lang="nn-NO" dirty="0" smtClean="0"/>
            </a:br>
            <a:r>
              <a:rPr lang="nn-NO" dirty="0" smtClean="0"/>
              <a:t>Arbeidsplassbasert GLU-master</a:t>
            </a:r>
            <a:endParaRPr lang="nn-NO" dirty="0"/>
          </a:p>
        </p:txBody>
      </p:sp>
      <p:sp>
        <p:nvSpPr>
          <p:cNvPr id="5" name="Subtitle 4"/>
          <p:cNvSpPr>
            <a:spLocks noGrp="1"/>
          </p:cNvSpPr>
          <p:nvPr>
            <p:ph type="subTitle" idx="1"/>
          </p:nvPr>
        </p:nvSpPr>
        <p:spPr/>
        <p:txBody>
          <a:bodyPr/>
          <a:lstStyle/>
          <a:p>
            <a:r>
              <a:rPr lang="nn-NO" dirty="0" smtClean="0"/>
              <a:t>Resultat - Tal respondentar: 144</a:t>
            </a:r>
            <a:endParaRPr lang="nn-NO" dirty="0"/>
          </a:p>
        </p:txBody>
      </p:sp>
      <p:sp>
        <p:nvSpPr>
          <p:cNvPr id="6" name="Text Placeholder 5"/>
          <p:cNvSpPr>
            <a:spLocks noGrp="1"/>
          </p:cNvSpPr>
          <p:nvPr>
            <p:ph type="body" sz="quarter" idx="14"/>
          </p:nvPr>
        </p:nvSpPr>
        <p:spPr/>
        <p:txBody>
          <a:bodyPr/>
          <a:lstStyle/>
          <a:p>
            <a:r>
              <a:rPr lang="nn-NO" dirty="0" smtClean="0"/>
              <a:t>29.12.2016</a:t>
            </a:r>
            <a:endParaRPr lang="nn-NO" dirty="0"/>
          </a:p>
        </p:txBody>
      </p:sp>
      <p:sp>
        <p:nvSpPr>
          <p:cNvPr id="10" name="SD_VAR_Header"/>
          <p:cNvSpPr/>
          <p:nvPr>
            <p:custDataLst>
              <p:tags r:id="rId3"/>
            </p:custDataLst>
          </p:nvPr>
        </p:nvSpPr>
        <p:spPr bwMode="gray">
          <a:xfrm>
            <a:off x="427962" y="7034213"/>
            <a:ext cx="8160413" cy="298450"/>
          </a:xfrm>
          <a:prstGeom prst="rect">
            <a:avLst/>
          </a:prstGeom>
          <a:noFill/>
          <a:ln w="19050" algn="ctr">
            <a:noFill/>
            <a:miter lim="800000"/>
            <a:headEnd/>
            <a:tailEnd/>
          </a:ln>
        </p:spPr>
        <p:txBody>
          <a:bodyPr wrap="square" lIns="0" tIns="0" rIns="0" bIns="0" rtlCol="0" anchor="t" anchorCtr="0"/>
          <a:lstStyle/>
          <a:p>
            <a:pPr marL="0" indent="0" algn="l" defTabSz="914400" rtl="0" eaLnBrk="1" latinLnBrk="0" hangingPunct="1">
              <a:lnSpc>
                <a:spcPct val="106000"/>
              </a:lnSpc>
              <a:spcBef>
                <a:spcPts val="0"/>
              </a:spcBef>
              <a:spcAft>
                <a:spcPts val="0"/>
              </a:spcAft>
              <a:buSzPct val="100000"/>
              <a:buFont typeface="Arial" panose="020B0604020202020204" pitchFamily="34" charset="0"/>
              <a:buChar char="​"/>
            </a:pPr>
            <a:endParaRPr lang="nn-NO" sz="1000" b="0" kern="1200" noProof="0" dirty="0" smtClean="0">
              <a:solidFill>
                <a:schemeClr val="tx1"/>
              </a:solidFill>
              <a:latin typeface="+mn-lt"/>
              <a:ea typeface="+mn-ea"/>
              <a:cs typeface="+mn-cs"/>
            </a:endParaRPr>
          </a:p>
        </p:txBody>
      </p:sp>
      <p:pic>
        <p:nvPicPr>
          <p:cNvPr id="2" name="Picture 1"/>
          <p:cNvPicPr>
            <a:picLocks noChangeAspect="1"/>
          </p:cNvPicPr>
          <p:nvPr/>
        </p:nvPicPr>
        <p:blipFill>
          <a:blip r:embed="rId9"/>
          <a:stretch>
            <a:fillRect/>
          </a:stretch>
        </p:blipFill>
        <p:spPr>
          <a:xfrm>
            <a:off x="8420806" y="231556"/>
            <a:ext cx="1778271" cy="482178"/>
          </a:xfrm>
          <a:prstGeom prst="rect">
            <a:avLst/>
          </a:prstGeom>
        </p:spPr>
      </p:pic>
    </p:spTree>
    <p:extLst>
      <p:ext uri="{BB962C8B-B14F-4D97-AF65-F5344CB8AC3E}">
        <p14:creationId xmlns:p14="http://schemas.microsoft.com/office/powerpoint/2010/main" val="8619572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pTitle"/>
          <p:cNvSpPr>
            <a:spLocks noGrp="1"/>
          </p:cNvSpPr>
          <p:nvPr>
            <p:ph type="body" sz="quarter" idx="13"/>
          </p:nvPr>
        </p:nvSpPr>
        <p:spPr>
          <a:xfrm>
            <a:off x="433388" y="954592"/>
            <a:ext cx="9823450" cy="598407"/>
          </a:xfrm>
        </p:spPr>
        <p:txBody>
          <a:bodyPr/>
          <a:lstStyle/>
          <a:p>
            <a:endParaRPr lang="nn-NO" dirty="0"/>
          </a:p>
        </p:txBody>
      </p:sp>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604999438"/>
              </p:ext>
            </p:extLst>
          </p:nvPr>
        </p:nvGraphicFramePr>
        <p:xfrm>
          <a:off x="433444" y="1552999"/>
          <a:ext cx="9823394" cy="5711750"/>
        </p:xfrm>
        <a:graphic>
          <a:graphicData uri="http://schemas.openxmlformats.org/drawingml/2006/table">
            <a:tbl>
              <a:tblPr>
                <a:tableStyleId>{5C22544A-7EE6-4342-B048-85BDC9FD1C3A}</a:tableStyleId>
              </a:tblPr>
              <a:tblGrid>
                <a:gridCol w="9823394"/>
              </a:tblGrid>
              <a:tr h="268788">
                <a:tc>
                  <a:txBody>
                    <a:bodyPr/>
                    <a:lstStyle/>
                    <a:p>
                      <a:pPr>
                        <a:defRPr sz="1000" b="0"/>
                      </a:pPr>
                      <a:r>
                        <a:rPr lang="nn-NO" sz="1100" dirty="0" smtClean="0"/>
                        <a:t>master, </a:t>
                      </a:r>
                      <a:r>
                        <a:rPr lang="nn-NO" sz="1100" dirty="0" err="1" smtClean="0"/>
                        <a:t>klasseleing</a:t>
                      </a:r>
                      <a:endParaRPr lang="nn-NO" sz="1100" dirty="0"/>
                    </a:p>
                  </a:txBody>
                  <a:tcPr marL="109445" marR="109445" marT="50398" marB="50398"/>
                </a:tc>
              </a:tr>
              <a:tr h="772767">
                <a:tc>
                  <a:txBody>
                    <a:bodyPr/>
                    <a:lstStyle/>
                    <a:p>
                      <a:pPr>
                        <a:defRPr sz="1000" b="0"/>
                      </a:pPr>
                      <a:r>
                        <a:rPr lang="nn-NO" sz="1100" dirty="0" smtClean="0"/>
                        <a:t>30sp engelsk Universitetet i York</a:t>
                      </a:r>
                    </a:p>
                    <a:p>
                      <a:r>
                        <a:rPr lang="nn-NO" sz="1100" dirty="0" smtClean="0"/>
                        <a:t>30sp i matematikk ved </a:t>
                      </a:r>
                      <a:r>
                        <a:rPr lang="nn-NO" sz="1100" dirty="0" err="1" smtClean="0"/>
                        <a:t>HiSF</a:t>
                      </a:r>
                      <a:endParaRPr lang="nn-NO" sz="1100" dirty="0" smtClean="0"/>
                    </a:p>
                    <a:p>
                      <a:endParaRPr lang="nn-NO" sz="1100" dirty="0" smtClean="0"/>
                    </a:p>
                    <a:p>
                      <a:r>
                        <a:rPr lang="nn-NO" sz="1100" dirty="0" smtClean="0"/>
                        <a:t>Har nyleg oppnådd såkalla adjunkt med tilleggsutdanning</a:t>
                      </a:r>
                      <a:endParaRPr lang="nn-NO" sz="1100" dirty="0"/>
                    </a:p>
                  </a:txBody>
                  <a:tcPr marL="109445" marR="109445" marT="50398" marB="50398"/>
                </a:tc>
              </a:tr>
              <a:tr h="268788">
                <a:tc>
                  <a:txBody>
                    <a:bodyPr/>
                    <a:lstStyle/>
                    <a:p>
                      <a:pPr>
                        <a:defRPr sz="1000" b="0"/>
                      </a:pPr>
                      <a:r>
                        <a:rPr lang="nn-NO" sz="1100" dirty="0" err="1" smtClean="0"/>
                        <a:t>Veiledningspedagogikk</a:t>
                      </a:r>
                      <a:r>
                        <a:rPr lang="nn-NO" sz="1100" dirty="0" smtClean="0"/>
                        <a:t>. 15 studiepoeng på </a:t>
                      </a:r>
                      <a:r>
                        <a:rPr lang="nn-NO" sz="1100" dirty="0" err="1" smtClean="0"/>
                        <a:t>ett</a:t>
                      </a:r>
                      <a:r>
                        <a:rPr lang="nn-NO" sz="1100" dirty="0" smtClean="0"/>
                        <a:t> år. En samling i </a:t>
                      </a:r>
                      <a:r>
                        <a:rPr lang="nn-NO" sz="1100" dirty="0" err="1" smtClean="0"/>
                        <a:t>måneden</a:t>
                      </a:r>
                      <a:r>
                        <a:rPr lang="nn-NO" sz="1100" dirty="0" smtClean="0"/>
                        <a:t>.</a:t>
                      </a:r>
                      <a:endParaRPr lang="nn-NO" sz="1100" dirty="0"/>
                    </a:p>
                  </a:txBody>
                  <a:tcPr marL="109445" marR="109445" marT="50398" marB="50398"/>
                </a:tc>
              </a:tr>
              <a:tr h="268788">
                <a:tc>
                  <a:txBody>
                    <a:bodyPr/>
                    <a:lstStyle/>
                    <a:p>
                      <a:pPr>
                        <a:defRPr sz="1000" b="0"/>
                      </a:pPr>
                      <a:r>
                        <a:rPr lang="nn-NO" sz="1100" dirty="0" smtClean="0"/>
                        <a:t>Klasseleiing: 15 </a:t>
                      </a:r>
                      <a:r>
                        <a:rPr lang="nn-NO" sz="1100" dirty="0" err="1" smtClean="0"/>
                        <a:t>stp</a:t>
                      </a:r>
                      <a:r>
                        <a:rPr lang="nn-NO" sz="1100" dirty="0" smtClean="0"/>
                        <a:t>, Arbeids- og organisasjonspsykologi:  30 </a:t>
                      </a:r>
                      <a:r>
                        <a:rPr lang="nn-NO" sz="1100" dirty="0" err="1" smtClean="0"/>
                        <a:t>stp</a:t>
                      </a:r>
                      <a:r>
                        <a:rPr lang="nn-NO" sz="1100" dirty="0" smtClean="0"/>
                        <a:t> og Engelsk 1 og 2 45 </a:t>
                      </a:r>
                      <a:r>
                        <a:rPr lang="nn-NO" sz="1100" dirty="0" err="1" smtClean="0"/>
                        <a:t>stp</a:t>
                      </a:r>
                      <a:r>
                        <a:rPr lang="nn-NO" sz="1100" dirty="0" smtClean="0"/>
                        <a:t> til nå</a:t>
                      </a:r>
                      <a:endParaRPr lang="nn-NO" sz="1100" dirty="0"/>
                    </a:p>
                  </a:txBody>
                  <a:tcPr marL="109445" marR="109445" marT="50398" marB="50398"/>
                </a:tc>
              </a:tr>
              <a:tr h="268788">
                <a:tc>
                  <a:txBody>
                    <a:bodyPr/>
                    <a:lstStyle/>
                    <a:p>
                      <a:pPr>
                        <a:defRPr sz="1000" b="0"/>
                      </a:pPr>
                      <a:r>
                        <a:rPr lang="nn-NO" sz="1100" dirty="0" smtClean="0"/>
                        <a:t>KFK Engelsk 1 for 5-10 trinn</a:t>
                      </a:r>
                      <a:endParaRPr lang="nn-NO" sz="1100" dirty="0"/>
                    </a:p>
                  </a:txBody>
                  <a:tcPr marL="109445" marR="109445" marT="50398" marB="50398"/>
                </a:tc>
              </a:tr>
              <a:tr h="268788">
                <a:tc>
                  <a:txBody>
                    <a:bodyPr/>
                    <a:lstStyle/>
                    <a:p>
                      <a:pPr>
                        <a:defRPr sz="1000" b="0"/>
                      </a:pPr>
                      <a:r>
                        <a:rPr lang="nn-NO" sz="1100" dirty="0" smtClean="0"/>
                        <a:t>Nettverkskurs i matematikk og naturfag.</a:t>
                      </a:r>
                      <a:endParaRPr lang="nn-NO" sz="1100" dirty="0"/>
                    </a:p>
                  </a:txBody>
                  <a:tcPr marL="109445" marR="109445" marT="50398" marB="50398"/>
                </a:tc>
              </a:tr>
              <a:tr h="604774">
                <a:tc>
                  <a:txBody>
                    <a:bodyPr/>
                    <a:lstStyle/>
                    <a:p>
                      <a:pPr>
                        <a:defRPr sz="1000" b="0"/>
                      </a:pPr>
                      <a:r>
                        <a:rPr lang="nn-NO" sz="1100" dirty="0" err="1" smtClean="0"/>
                        <a:t>Jeg</a:t>
                      </a:r>
                      <a:r>
                        <a:rPr lang="nn-NO" sz="1100" dirty="0" smtClean="0"/>
                        <a:t> har tatt master i engelsk på </a:t>
                      </a:r>
                      <a:r>
                        <a:rPr lang="nn-NO" sz="1100" dirty="0" err="1" smtClean="0"/>
                        <a:t>eget</a:t>
                      </a:r>
                      <a:r>
                        <a:rPr lang="nn-NO" sz="1100" dirty="0" smtClean="0"/>
                        <a:t> initiativ ved </a:t>
                      </a:r>
                      <a:r>
                        <a:rPr lang="nn-NO" sz="1100" dirty="0" err="1" smtClean="0"/>
                        <a:t>siden</a:t>
                      </a:r>
                      <a:r>
                        <a:rPr lang="nn-NO" sz="1100" dirty="0" smtClean="0"/>
                        <a:t> av jobb. </a:t>
                      </a:r>
                      <a:r>
                        <a:rPr lang="nn-NO" sz="1100" dirty="0" err="1" smtClean="0"/>
                        <a:t>Jeg</a:t>
                      </a:r>
                      <a:r>
                        <a:rPr lang="nn-NO" sz="1100" dirty="0" smtClean="0"/>
                        <a:t> har også tatt 35 studiepoeng i spansk og </a:t>
                      </a:r>
                      <a:r>
                        <a:rPr lang="nn-NO" sz="1100" dirty="0" err="1" smtClean="0"/>
                        <a:t>latinamerikastudier</a:t>
                      </a:r>
                      <a:r>
                        <a:rPr lang="nn-NO" sz="1100" dirty="0" smtClean="0"/>
                        <a:t> etter ønske </a:t>
                      </a:r>
                      <a:r>
                        <a:rPr lang="nn-NO" sz="1100" dirty="0" err="1" smtClean="0"/>
                        <a:t>fra</a:t>
                      </a:r>
                      <a:r>
                        <a:rPr lang="nn-NO" sz="1100" dirty="0" smtClean="0"/>
                        <a:t> </a:t>
                      </a:r>
                      <a:r>
                        <a:rPr lang="nn-NO" sz="1100" dirty="0" err="1" smtClean="0"/>
                        <a:t>ledelsen</a:t>
                      </a:r>
                      <a:r>
                        <a:rPr lang="nn-NO" sz="1100" dirty="0" smtClean="0"/>
                        <a:t> ved skolen, men også ved </a:t>
                      </a:r>
                      <a:r>
                        <a:rPr lang="nn-NO" sz="1100" dirty="0" err="1" smtClean="0"/>
                        <a:t>siden</a:t>
                      </a:r>
                      <a:r>
                        <a:rPr lang="nn-NO" sz="1100" dirty="0" smtClean="0"/>
                        <a:t> av arbeidet og </a:t>
                      </a:r>
                      <a:r>
                        <a:rPr lang="nn-NO" sz="1100" dirty="0" err="1" smtClean="0"/>
                        <a:t>uten</a:t>
                      </a:r>
                      <a:r>
                        <a:rPr lang="nn-NO" sz="1100" dirty="0" smtClean="0"/>
                        <a:t> finansiering. Alt har skjedd ved UIB.</a:t>
                      </a:r>
                      <a:endParaRPr lang="nn-NO" sz="1100" dirty="0"/>
                    </a:p>
                  </a:txBody>
                  <a:tcPr marL="109445" marR="109445" marT="50398" marB="50398"/>
                </a:tc>
              </a:tr>
              <a:tr h="268788">
                <a:tc>
                  <a:txBody>
                    <a:bodyPr/>
                    <a:lstStyle/>
                    <a:p>
                      <a:pPr>
                        <a:defRPr sz="1000" b="0"/>
                      </a:pPr>
                      <a:r>
                        <a:rPr lang="nn-NO" sz="1100" dirty="0" err="1" smtClean="0"/>
                        <a:t>Pedgogikk</a:t>
                      </a:r>
                      <a:r>
                        <a:rPr lang="nn-NO" sz="1100" dirty="0" smtClean="0"/>
                        <a:t> på </a:t>
                      </a:r>
                      <a:r>
                        <a:rPr lang="nn-NO" sz="1100" dirty="0" err="1" smtClean="0"/>
                        <a:t>småskoletrinnet</a:t>
                      </a:r>
                      <a:r>
                        <a:rPr lang="nn-NO" sz="1100" dirty="0" smtClean="0"/>
                        <a:t> 1 og 2. Samfunnsfag 30 </a:t>
                      </a:r>
                      <a:r>
                        <a:rPr lang="nn-NO" sz="1100" dirty="0" err="1" smtClean="0"/>
                        <a:t>s.p</a:t>
                      </a:r>
                      <a:r>
                        <a:rPr lang="nn-NO" sz="1100" dirty="0" smtClean="0"/>
                        <a:t> og Mattematikk 15 </a:t>
                      </a:r>
                      <a:r>
                        <a:rPr lang="nn-NO" sz="1100" dirty="0" err="1" smtClean="0"/>
                        <a:t>s.p</a:t>
                      </a:r>
                      <a:endParaRPr lang="nn-NO" sz="1100" dirty="0"/>
                    </a:p>
                  </a:txBody>
                  <a:tcPr marL="109445" marR="109445" marT="50398" marB="50398"/>
                </a:tc>
              </a:tr>
              <a:tr h="436781">
                <a:tc>
                  <a:txBody>
                    <a:bodyPr/>
                    <a:lstStyle/>
                    <a:p>
                      <a:pPr>
                        <a:defRPr sz="1000" b="0"/>
                      </a:pPr>
                      <a:r>
                        <a:rPr lang="nn-NO" sz="1100" dirty="0" smtClean="0"/>
                        <a:t>Årsstudium Sports Science (Idrettsfag) ved universitet i Australia.</a:t>
                      </a:r>
                    </a:p>
                    <a:p>
                      <a:r>
                        <a:rPr lang="nn-NO" sz="1100" dirty="0" smtClean="0"/>
                        <a:t>Matematikk 30 studiepoeng Funksjonslære, algebra, statistikk, sannsyn.</a:t>
                      </a:r>
                      <a:endParaRPr lang="nn-NO" sz="1100" dirty="0"/>
                    </a:p>
                  </a:txBody>
                  <a:tcPr marL="109445" marR="109445" marT="50398" marB="50398"/>
                </a:tc>
              </a:tr>
              <a:tr h="604774">
                <a:tc>
                  <a:txBody>
                    <a:bodyPr/>
                    <a:lstStyle/>
                    <a:p>
                      <a:pPr>
                        <a:defRPr sz="1000" b="0"/>
                      </a:pPr>
                      <a:r>
                        <a:rPr lang="nn-NO" sz="1100" dirty="0" smtClean="0"/>
                        <a:t>Pedagogisk arbeid på småskulesteget 1</a:t>
                      </a:r>
                    </a:p>
                    <a:p>
                      <a:r>
                        <a:rPr lang="nn-NO" sz="1100" dirty="0" smtClean="0"/>
                        <a:t>Pedagogisk arbeid på småskulesteget 2</a:t>
                      </a:r>
                    </a:p>
                    <a:p>
                      <a:r>
                        <a:rPr lang="nn-NO" sz="1100" dirty="0" smtClean="0"/>
                        <a:t>Leseopplæring</a:t>
                      </a:r>
                      <a:endParaRPr lang="nn-NO" sz="1100" dirty="0"/>
                    </a:p>
                  </a:txBody>
                  <a:tcPr marL="109445" marR="109445" marT="50398" marB="50398"/>
                </a:tc>
              </a:tr>
              <a:tr h="268788">
                <a:tc>
                  <a:txBody>
                    <a:bodyPr/>
                    <a:lstStyle/>
                    <a:p>
                      <a:pPr>
                        <a:defRPr sz="1000" b="0"/>
                      </a:pPr>
                      <a:r>
                        <a:rPr lang="nn-NO" sz="1100" dirty="0" err="1" smtClean="0"/>
                        <a:t>Andrespråksped</a:t>
                      </a:r>
                      <a:r>
                        <a:rPr lang="nn-NO" sz="1100" dirty="0" smtClean="0"/>
                        <a:t>., 60 </a:t>
                      </a:r>
                      <a:r>
                        <a:rPr lang="nn-NO" sz="1100" dirty="0" err="1" smtClean="0"/>
                        <a:t>stp</a:t>
                      </a:r>
                      <a:r>
                        <a:rPr lang="nn-NO" sz="1100" dirty="0" smtClean="0"/>
                        <a:t>, kompetanse for kvalitet</a:t>
                      </a:r>
                      <a:endParaRPr lang="nn-NO" sz="1100" dirty="0"/>
                    </a:p>
                  </a:txBody>
                  <a:tcPr marL="109445" marR="109445" marT="50398" marB="50398"/>
                </a:tc>
              </a:tr>
              <a:tr h="268788">
                <a:tc>
                  <a:txBody>
                    <a:bodyPr/>
                    <a:lstStyle/>
                    <a:p>
                      <a:pPr>
                        <a:defRPr sz="1000" b="0"/>
                      </a:pPr>
                      <a:r>
                        <a:rPr lang="nn-NO" sz="1100" dirty="0" smtClean="0"/>
                        <a:t>Matematikk for ungdomsskolen, </a:t>
                      </a:r>
                      <a:r>
                        <a:rPr lang="nn-NO" sz="1100" dirty="0" err="1" smtClean="0"/>
                        <a:t>mentor</a:t>
                      </a:r>
                      <a:r>
                        <a:rPr lang="nn-NO" sz="1100" dirty="0" smtClean="0"/>
                        <a:t> for </a:t>
                      </a:r>
                      <a:r>
                        <a:rPr lang="nn-NO" sz="1100" dirty="0" err="1" smtClean="0"/>
                        <a:t>nyutdannete</a:t>
                      </a:r>
                      <a:r>
                        <a:rPr lang="nn-NO" sz="1100" dirty="0" smtClean="0"/>
                        <a:t> </a:t>
                      </a:r>
                      <a:r>
                        <a:rPr lang="nn-NO" sz="1100" dirty="0" err="1" smtClean="0"/>
                        <a:t>lærere</a:t>
                      </a:r>
                      <a:r>
                        <a:rPr lang="nn-NO" sz="1100" dirty="0" smtClean="0"/>
                        <a:t>, </a:t>
                      </a:r>
                      <a:r>
                        <a:rPr lang="nn-NO" sz="1100" dirty="0" err="1" smtClean="0"/>
                        <a:t>div.naturfagskurs</a:t>
                      </a:r>
                      <a:endParaRPr lang="nn-NO" sz="1100" dirty="0"/>
                    </a:p>
                  </a:txBody>
                  <a:tcPr marL="109445" marR="109445" marT="50398" marB="50398"/>
                </a:tc>
              </a:tr>
              <a:tr h="268788">
                <a:tc>
                  <a:txBody>
                    <a:bodyPr/>
                    <a:lstStyle/>
                    <a:p>
                      <a:pPr>
                        <a:defRPr sz="1000" b="0"/>
                      </a:pPr>
                      <a:r>
                        <a:rPr lang="nn-NO" sz="1100" dirty="0" smtClean="0"/>
                        <a:t>Rettleiingskurs</a:t>
                      </a:r>
                      <a:endParaRPr lang="nn-NO" sz="1100" dirty="0"/>
                    </a:p>
                  </a:txBody>
                  <a:tcPr marL="109445" marR="109445" marT="50398" marB="50398"/>
                </a:tc>
              </a:tr>
              <a:tr h="604774">
                <a:tc>
                  <a:txBody>
                    <a:bodyPr/>
                    <a:lstStyle/>
                    <a:p>
                      <a:pPr>
                        <a:defRPr sz="1000" b="0"/>
                      </a:pPr>
                      <a:r>
                        <a:rPr lang="nn-NO" sz="1100" dirty="0" smtClean="0"/>
                        <a:t>Migrasjonspedagogikk Høgskolen i Bergen </a:t>
                      </a:r>
                    </a:p>
                    <a:p>
                      <a:r>
                        <a:rPr lang="nn-NO" sz="1100" dirty="0" smtClean="0"/>
                        <a:t>Spesialpedagogikk        Høgskolen i Bergen</a:t>
                      </a:r>
                    </a:p>
                    <a:p>
                      <a:r>
                        <a:rPr lang="nn-NO" sz="1100" dirty="0" err="1" smtClean="0"/>
                        <a:t>Korstudium</a:t>
                      </a:r>
                      <a:r>
                        <a:rPr lang="nn-NO" sz="1100" dirty="0" smtClean="0"/>
                        <a:t>                    </a:t>
                      </a:r>
                      <a:r>
                        <a:rPr lang="nn-NO" sz="1100" dirty="0" err="1" smtClean="0"/>
                        <a:t>Griegakademiet</a:t>
                      </a:r>
                      <a:endParaRPr lang="nn-NO" sz="1100" dirty="0"/>
                    </a:p>
                  </a:txBody>
                  <a:tcPr marL="109445" marR="109445" marT="50398" marB="50398"/>
                </a:tc>
              </a:tr>
              <a:tr h="268788">
                <a:tc>
                  <a:txBody>
                    <a:bodyPr/>
                    <a:lstStyle/>
                    <a:p>
                      <a:pPr>
                        <a:defRPr sz="1000" b="0"/>
                      </a:pPr>
                      <a:r>
                        <a:rPr lang="nn-NO" sz="1100" dirty="0" smtClean="0"/>
                        <a:t>Tatt </a:t>
                      </a:r>
                      <a:r>
                        <a:rPr lang="nn-NO" sz="1100" dirty="0" err="1" smtClean="0"/>
                        <a:t>ett</a:t>
                      </a:r>
                      <a:r>
                        <a:rPr lang="nn-NO" sz="1100" dirty="0" smtClean="0"/>
                        <a:t> ekstra år med matematikk og norsk for å få 60 </a:t>
                      </a:r>
                      <a:r>
                        <a:rPr lang="nn-NO" sz="1100" dirty="0" err="1" smtClean="0"/>
                        <a:t>stp</a:t>
                      </a:r>
                      <a:r>
                        <a:rPr lang="nn-NO" sz="1100" dirty="0" smtClean="0"/>
                        <a:t> i disse </a:t>
                      </a:r>
                      <a:r>
                        <a:rPr lang="nn-NO" sz="1100" dirty="0" err="1" smtClean="0"/>
                        <a:t>fagene</a:t>
                      </a:r>
                      <a:r>
                        <a:rPr lang="nn-NO" sz="1100" dirty="0" smtClean="0"/>
                        <a:t>. Adjunkt med opprykk.</a:t>
                      </a:r>
                      <a:endParaRPr lang="nn-NO" sz="1100" dirty="0"/>
                    </a:p>
                  </a:txBody>
                  <a:tcPr marL="109445" marR="109445" marT="50398" marB="50398"/>
                </a:tc>
              </a:tr>
            </a:tbl>
          </a:graphicData>
        </a:graphic>
      </p:graphicFrame>
    </p:spTree>
    <p:extLst>
      <p:ext uri="{BB962C8B-B14F-4D97-AF65-F5344CB8AC3E}">
        <p14:creationId xmlns:p14="http://schemas.microsoft.com/office/powerpoint/2010/main" val="37038033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pTitle"/>
          <p:cNvSpPr>
            <a:spLocks noGrp="1"/>
          </p:cNvSpPr>
          <p:nvPr>
            <p:ph type="body" sz="quarter" idx="13"/>
          </p:nvPr>
        </p:nvSpPr>
        <p:spPr>
          <a:xfrm>
            <a:off x="433388" y="974690"/>
            <a:ext cx="9823450" cy="578310"/>
          </a:xfrm>
        </p:spPr>
        <p:txBody>
          <a:bodyPr/>
          <a:lstStyle/>
          <a:p>
            <a:endParaRPr lang="nn-NO" dirty="0"/>
          </a:p>
        </p:txBody>
      </p:sp>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2498606479"/>
              </p:ext>
            </p:extLst>
          </p:nvPr>
        </p:nvGraphicFramePr>
        <p:xfrm>
          <a:off x="433388" y="1553000"/>
          <a:ext cx="9823394" cy="5913344"/>
        </p:xfrm>
        <a:graphic>
          <a:graphicData uri="http://schemas.openxmlformats.org/drawingml/2006/table">
            <a:tbl>
              <a:tblPr>
                <a:tableStyleId>{5C22544A-7EE6-4342-B048-85BDC9FD1C3A}</a:tableStyleId>
              </a:tblPr>
              <a:tblGrid>
                <a:gridCol w="9823394"/>
              </a:tblGrid>
              <a:tr h="772767">
                <a:tc>
                  <a:txBody>
                    <a:bodyPr/>
                    <a:lstStyle/>
                    <a:p>
                      <a:pPr>
                        <a:defRPr sz="1000" b="0"/>
                      </a:pPr>
                      <a:r>
                        <a:rPr lang="nn-NO" sz="1100" dirty="0" smtClean="0"/>
                        <a:t>Naturfag 30stp</a:t>
                      </a:r>
                    </a:p>
                    <a:p>
                      <a:r>
                        <a:rPr lang="nn-NO" sz="1100" dirty="0" smtClean="0"/>
                        <a:t>IKT 30stp</a:t>
                      </a:r>
                    </a:p>
                    <a:p>
                      <a:r>
                        <a:rPr lang="nn-NO" sz="1100" dirty="0" smtClean="0"/>
                        <a:t>Matematikk 15stp</a:t>
                      </a:r>
                    </a:p>
                    <a:p>
                      <a:r>
                        <a:rPr lang="nn-NO" sz="1100" dirty="0" smtClean="0"/>
                        <a:t>+ diverse etterutdanningskurs</a:t>
                      </a:r>
                      <a:endParaRPr lang="nn-NO" sz="1100" dirty="0"/>
                    </a:p>
                  </a:txBody>
                  <a:tcPr marL="109445" marR="109445" marT="50398" marB="50398"/>
                </a:tc>
              </a:tr>
              <a:tr h="604774">
                <a:tc>
                  <a:txBody>
                    <a:bodyPr/>
                    <a:lstStyle/>
                    <a:p>
                      <a:pPr>
                        <a:defRPr sz="1000" b="0"/>
                      </a:pPr>
                      <a:r>
                        <a:rPr lang="nn-NO" sz="1100" dirty="0" smtClean="0"/>
                        <a:t>PAPS</a:t>
                      </a:r>
                    </a:p>
                    <a:p>
                      <a:r>
                        <a:rPr lang="nn-NO" sz="1100" dirty="0" smtClean="0"/>
                        <a:t>Pedagogikk grunnfag</a:t>
                      </a:r>
                    </a:p>
                    <a:p>
                      <a:r>
                        <a:rPr lang="nn-NO" sz="1100" dirty="0" smtClean="0"/>
                        <a:t>Pedagogikk mellomfag med vekt på spesialpedagogikk og migrasjonspedagogikk</a:t>
                      </a:r>
                      <a:endParaRPr lang="nn-NO" sz="1100" dirty="0"/>
                    </a:p>
                  </a:txBody>
                  <a:tcPr marL="109445" marR="109445" marT="50398" marB="50398"/>
                </a:tc>
              </a:tr>
              <a:tr h="436781">
                <a:tc>
                  <a:txBody>
                    <a:bodyPr/>
                    <a:lstStyle/>
                    <a:p>
                      <a:pPr>
                        <a:defRPr sz="1000" b="0"/>
                      </a:pPr>
                      <a:r>
                        <a:rPr lang="nn-NO" sz="1100" dirty="0" err="1" smtClean="0"/>
                        <a:t>Mentor</a:t>
                      </a:r>
                      <a:r>
                        <a:rPr lang="nn-NO" sz="1100" dirty="0" smtClean="0"/>
                        <a:t> og </a:t>
                      </a:r>
                      <a:r>
                        <a:rPr lang="nn-NO" sz="1100" dirty="0" err="1" smtClean="0"/>
                        <a:t>veiledning</a:t>
                      </a:r>
                      <a:r>
                        <a:rPr lang="nn-NO" sz="1100" dirty="0" smtClean="0"/>
                        <a:t>, 60 STP</a:t>
                      </a:r>
                    </a:p>
                    <a:p>
                      <a:r>
                        <a:rPr lang="nn-NO" sz="1100" dirty="0" smtClean="0"/>
                        <a:t>Matematikk 2, 60 STP</a:t>
                      </a:r>
                      <a:endParaRPr lang="nn-NO" sz="1100" dirty="0"/>
                    </a:p>
                  </a:txBody>
                  <a:tcPr marL="109445" marR="109445" marT="50398" marB="50398"/>
                </a:tc>
              </a:tr>
              <a:tr h="268788">
                <a:tc>
                  <a:txBody>
                    <a:bodyPr/>
                    <a:lstStyle/>
                    <a:p>
                      <a:pPr>
                        <a:defRPr sz="1000" b="0"/>
                      </a:pPr>
                      <a:r>
                        <a:rPr lang="nn-NO" sz="1100" dirty="0" smtClean="0"/>
                        <a:t>1/2-årseining i Miljøfag ved Bergen LH</a:t>
                      </a:r>
                      <a:endParaRPr lang="nn-NO" sz="1100" dirty="0"/>
                    </a:p>
                  </a:txBody>
                  <a:tcPr marL="109445" marR="109445" marT="50398" marB="50398"/>
                </a:tc>
              </a:tr>
              <a:tr h="268788">
                <a:tc>
                  <a:txBody>
                    <a:bodyPr/>
                    <a:lstStyle/>
                    <a:p>
                      <a:pPr>
                        <a:defRPr sz="1000" b="0"/>
                      </a:pPr>
                      <a:r>
                        <a:rPr lang="nn-NO" sz="1100" dirty="0" err="1" smtClean="0"/>
                        <a:t>Veiledningspedagogikk</a:t>
                      </a:r>
                      <a:endParaRPr lang="nn-NO" sz="1100" dirty="0"/>
                    </a:p>
                  </a:txBody>
                  <a:tcPr marL="109445" marR="109445" marT="50398" marB="50398"/>
                </a:tc>
              </a:tr>
              <a:tr h="436781">
                <a:tc>
                  <a:txBody>
                    <a:bodyPr/>
                    <a:lstStyle/>
                    <a:p>
                      <a:pPr>
                        <a:defRPr sz="1000" b="0"/>
                      </a:pPr>
                      <a:r>
                        <a:rPr lang="nn-NO" sz="1100" dirty="0" smtClean="0"/>
                        <a:t>Naturfag i skolen 40 </a:t>
                      </a:r>
                      <a:r>
                        <a:rPr lang="nn-NO" sz="1100" dirty="0" err="1" smtClean="0"/>
                        <a:t>stp</a:t>
                      </a:r>
                      <a:r>
                        <a:rPr lang="nn-NO" sz="1100" dirty="0" smtClean="0"/>
                        <a:t>. (over tre semester, i tillegg til vanlig undervisning full stilling)</a:t>
                      </a:r>
                    </a:p>
                    <a:p>
                      <a:r>
                        <a:rPr lang="nn-NO" sz="1100" dirty="0" err="1" smtClean="0"/>
                        <a:t>veiledning</a:t>
                      </a:r>
                      <a:r>
                        <a:rPr lang="nn-NO" sz="1100" dirty="0" smtClean="0"/>
                        <a:t> av nyutdanna, 15 </a:t>
                      </a:r>
                      <a:r>
                        <a:rPr lang="nn-NO" sz="1100" dirty="0" err="1" smtClean="0"/>
                        <a:t>stp</a:t>
                      </a:r>
                      <a:r>
                        <a:rPr lang="nn-NO" sz="1100" dirty="0" smtClean="0"/>
                        <a:t>.  meg </a:t>
                      </a:r>
                      <a:r>
                        <a:rPr lang="nn-NO" sz="1100" dirty="0" err="1" smtClean="0"/>
                        <a:t>selv</a:t>
                      </a:r>
                      <a:r>
                        <a:rPr lang="nn-NO" sz="1100" dirty="0" smtClean="0"/>
                        <a:t> som </a:t>
                      </a:r>
                      <a:r>
                        <a:rPr lang="nn-NO" sz="1100" dirty="0" err="1" smtClean="0"/>
                        <a:t>veileder</a:t>
                      </a:r>
                      <a:r>
                        <a:rPr lang="nn-NO" sz="1100" dirty="0" smtClean="0"/>
                        <a:t>, 15 </a:t>
                      </a:r>
                      <a:r>
                        <a:rPr lang="nn-NO" sz="1100" dirty="0" err="1" smtClean="0"/>
                        <a:t>stp</a:t>
                      </a:r>
                      <a:r>
                        <a:rPr lang="nn-NO" sz="1100" dirty="0" smtClean="0"/>
                        <a:t>.( over to semester, i tillegg til 100% stilling)</a:t>
                      </a:r>
                      <a:endParaRPr lang="nn-NO" sz="1100" dirty="0"/>
                    </a:p>
                  </a:txBody>
                  <a:tcPr marL="109445" marR="109445" marT="50398" marB="50398"/>
                </a:tc>
              </a:tr>
              <a:tr h="772767">
                <a:tc>
                  <a:txBody>
                    <a:bodyPr/>
                    <a:lstStyle/>
                    <a:p>
                      <a:pPr>
                        <a:defRPr sz="1000" b="0"/>
                      </a:pPr>
                      <a:r>
                        <a:rPr lang="nn-NO" sz="1100" dirty="0" smtClean="0"/>
                        <a:t>2.halvårsenhet </a:t>
                      </a:r>
                      <a:r>
                        <a:rPr lang="nn-NO" sz="1100" dirty="0" err="1" smtClean="0"/>
                        <a:t>spes.ped</a:t>
                      </a:r>
                      <a:r>
                        <a:rPr lang="nn-NO" sz="1100" dirty="0" smtClean="0"/>
                        <a:t> - 30 </a:t>
                      </a:r>
                      <a:r>
                        <a:rPr lang="nn-NO" sz="1100" dirty="0" err="1" smtClean="0"/>
                        <a:t>stp</a:t>
                      </a:r>
                      <a:r>
                        <a:rPr lang="nn-NO" sz="1100" dirty="0" smtClean="0"/>
                        <a:t>  kveldstid</a:t>
                      </a:r>
                    </a:p>
                    <a:p>
                      <a:r>
                        <a:rPr lang="nn-NO" sz="1100" dirty="0" smtClean="0"/>
                        <a:t>Administrasjon- og </a:t>
                      </a:r>
                      <a:r>
                        <a:rPr lang="nn-NO" sz="1100" dirty="0" err="1" smtClean="0"/>
                        <a:t>ledelse</a:t>
                      </a:r>
                      <a:r>
                        <a:rPr lang="nn-NO" sz="1100" dirty="0" smtClean="0"/>
                        <a:t> - 30 </a:t>
                      </a:r>
                      <a:r>
                        <a:rPr lang="nn-NO" sz="1100" dirty="0" err="1" smtClean="0"/>
                        <a:t>stp</a:t>
                      </a:r>
                      <a:r>
                        <a:rPr lang="nn-NO" sz="1100" dirty="0" smtClean="0"/>
                        <a:t> kveldstid</a:t>
                      </a:r>
                    </a:p>
                    <a:p>
                      <a:r>
                        <a:rPr lang="nn-NO" sz="1100" dirty="0" err="1" smtClean="0"/>
                        <a:t>Veiledning</a:t>
                      </a:r>
                      <a:r>
                        <a:rPr lang="nn-NO" sz="1100" dirty="0" smtClean="0"/>
                        <a:t> - 30 </a:t>
                      </a:r>
                      <a:r>
                        <a:rPr lang="nn-NO" sz="1100" dirty="0" err="1" smtClean="0"/>
                        <a:t>stp</a:t>
                      </a:r>
                      <a:r>
                        <a:rPr lang="nn-NO" sz="1100" dirty="0" smtClean="0"/>
                        <a:t> dagtid fri vikar</a:t>
                      </a:r>
                    </a:p>
                    <a:p>
                      <a:r>
                        <a:rPr lang="nn-NO" sz="1100" dirty="0" smtClean="0"/>
                        <a:t>Norsk del 2 - 30stp </a:t>
                      </a:r>
                      <a:r>
                        <a:rPr lang="nn-NO" sz="1100" dirty="0" err="1" smtClean="0"/>
                        <a:t>jobber</a:t>
                      </a:r>
                      <a:r>
                        <a:rPr lang="nn-NO" sz="1100" dirty="0" smtClean="0"/>
                        <a:t> 60% - studerer 50%</a:t>
                      </a:r>
                      <a:endParaRPr lang="nn-NO" sz="1100" dirty="0"/>
                    </a:p>
                  </a:txBody>
                  <a:tcPr marL="109445" marR="109445" marT="50398" marB="50398"/>
                </a:tc>
              </a:tr>
              <a:tr h="940760">
                <a:tc>
                  <a:txBody>
                    <a:bodyPr/>
                    <a:lstStyle/>
                    <a:p>
                      <a:pPr>
                        <a:defRPr sz="1000" b="0"/>
                      </a:pPr>
                      <a:r>
                        <a:rPr lang="nn-NO" sz="1100" dirty="0" smtClean="0"/>
                        <a:t>Statlig satsing - Kompetanse for kvalitet. </a:t>
                      </a:r>
                      <a:r>
                        <a:rPr lang="nn-NO" sz="1100" dirty="0" err="1" smtClean="0"/>
                        <a:t>Frikjøpt</a:t>
                      </a:r>
                      <a:r>
                        <a:rPr lang="nn-NO" sz="1100" dirty="0" smtClean="0"/>
                        <a:t> </a:t>
                      </a:r>
                      <a:r>
                        <a:rPr lang="nn-NO" sz="1100" dirty="0" err="1" smtClean="0"/>
                        <a:t>fra</a:t>
                      </a:r>
                      <a:r>
                        <a:rPr lang="nn-NO" sz="1100" dirty="0" smtClean="0"/>
                        <a:t> undervisning 40% for å gå på skole. Tok 30 </a:t>
                      </a:r>
                      <a:r>
                        <a:rPr lang="nn-NO" sz="1100" dirty="0" err="1" smtClean="0"/>
                        <a:t>stp</a:t>
                      </a:r>
                      <a:r>
                        <a:rPr lang="nn-NO" sz="1100" dirty="0" smtClean="0"/>
                        <a:t> norsk. </a:t>
                      </a:r>
                    </a:p>
                    <a:p>
                      <a:endParaRPr lang="nn-NO" sz="1100" dirty="0" smtClean="0"/>
                    </a:p>
                    <a:p>
                      <a:r>
                        <a:rPr lang="nn-NO" sz="1100" dirty="0" smtClean="0"/>
                        <a:t>15 </a:t>
                      </a:r>
                      <a:r>
                        <a:rPr lang="nn-NO" sz="1100" dirty="0" err="1" smtClean="0"/>
                        <a:t>stp</a:t>
                      </a:r>
                      <a:r>
                        <a:rPr lang="nn-NO" sz="1100" dirty="0" smtClean="0"/>
                        <a:t> </a:t>
                      </a:r>
                      <a:r>
                        <a:rPr lang="nn-NO" sz="1100" dirty="0" err="1" smtClean="0"/>
                        <a:t>veiledning</a:t>
                      </a:r>
                      <a:r>
                        <a:rPr lang="nn-NO" sz="1100" dirty="0" smtClean="0"/>
                        <a:t> ved Høgskolen i Bergen.</a:t>
                      </a:r>
                    </a:p>
                    <a:p>
                      <a:endParaRPr lang="nn-NO" sz="1100" dirty="0" smtClean="0"/>
                    </a:p>
                    <a:p>
                      <a:r>
                        <a:rPr lang="nn-NO" sz="1100" dirty="0" smtClean="0"/>
                        <a:t>15 </a:t>
                      </a:r>
                      <a:r>
                        <a:rPr lang="nn-NO" sz="1100" dirty="0" err="1" smtClean="0"/>
                        <a:t>stp</a:t>
                      </a:r>
                      <a:r>
                        <a:rPr lang="nn-NO" sz="1100" dirty="0" smtClean="0"/>
                        <a:t> Digital kompetanse i læring ved Høgskolen i Velda (nettbasert)</a:t>
                      </a:r>
                      <a:endParaRPr lang="nn-NO" sz="1100" dirty="0"/>
                    </a:p>
                  </a:txBody>
                  <a:tcPr marL="109445" marR="109445" marT="50398" marB="50398"/>
                </a:tc>
              </a:tr>
              <a:tr h="268788">
                <a:tc>
                  <a:txBody>
                    <a:bodyPr/>
                    <a:lstStyle/>
                    <a:p>
                      <a:pPr>
                        <a:defRPr sz="1000" b="0"/>
                      </a:pPr>
                      <a:r>
                        <a:rPr lang="nn-NO" sz="1100" dirty="0" smtClean="0"/>
                        <a:t>Nettverkskurs i regi av kommune og høgskulen</a:t>
                      </a:r>
                      <a:endParaRPr lang="nn-NO" sz="1100" dirty="0"/>
                    </a:p>
                  </a:txBody>
                  <a:tcPr marL="109445" marR="109445" marT="50398" marB="50398"/>
                </a:tc>
              </a:tr>
              <a:tr h="604774">
                <a:tc>
                  <a:txBody>
                    <a:bodyPr/>
                    <a:lstStyle/>
                    <a:p>
                      <a:pPr>
                        <a:defRPr sz="1000" b="0"/>
                      </a:pPr>
                      <a:r>
                        <a:rPr lang="nn-NO" sz="1100" dirty="0" err="1" smtClean="0"/>
                        <a:t>Olweusinstruktør</a:t>
                      </a:r>
                      <a:r>
                        <a:rPr lang="nn-NO" sz="1100" dirty="0" smtClean="0"/>
                        <a:t>- kurs</a:t>
                      </a:r>
                    </a:p>
                    <a:p>
                      <a:r>
                        <a:rPr lang="nn-NO" sz="1100" dirty="0" err="1" smtClean="0"/>
                        <a:t>Kjentmannkurs</a:t>
                      </a:r>
                      <a:endParaRPr lang="nn-NO" sz="1100" dirty="0" smtClean="0"/>
                    </a:p>
                    <a:p>
                      <a:r>
                        <a:rPr lang="nn-NO" sz="1100" dirty="0" smtClean="0"/>
                        <a:t>Diverse </a:t>
                      </a:r>
                      <a:r>
                        <a:rPr lang="nn-NO" sz="1100" dirty="0" err="1" smtClean="0"/>
                        <a:t>dagskurs</a:t>
                      </a:r>
                      <a:r>
                        <a:rPr lang="nn-NO" sz="1100" dirty="0" smtClean="0"/>
                        <a:t> i naturfag, matematikk og mat og helse</a:t>
                      </a:r>
                      <a:endParaRPr lang="nn-NO" sz="1100" dirty="0"/>
                    </a:p>
                  </a:txBody>
                  <a:tcPr marL="109445" marR="109445" marT="50398" marB="50398"/>
                </a:tc>
              </a:tr>
              <a:tr h="268788">
                <a:tc>
                  <a:txBody>
                    <a:bodyPr/>
                    <a:lstStyle/>
                    <a:p>
                      <a:pPr>
                        <a:defRPr sz="1000" b="0"/>
                      </a:pPr>
                      <a:r>
                        <a:rPr lang="nn-NO" sz="1100" dirty="0" err="1" smtClean="0"/>
                        <a:t>Jeg</a:t>
                      </a:r>
                      <a:r>
                        <a:rPr lang="nn-NO" sz="1100" dirty="0" smtClean="0"/>
                        <a:t> har studert </a:t>
                      </a:r>
                      <a:r>
                        <a:rPr lang="nn-NO" sz="1100" dirty="0" err="1" smtClean="0"/>
                        <a:t>veiledning</a:t>
                      </a:r>
                      <a:r>
                        <a:rPr lang="nn-NO" sz="1100" dirty="0" smtClean="0"/>
                        <a:t> og når tar </a:t>
                      </a:r>
                      <a:r>
                        <a:rPr lang="nn-NO" sz="1100" dirty="0" err="1" smtClean="0"/>
                        <a:t>jeg</a:t>
                      </a:r>
                      <a:r>
                        <a:rPr lang="nn-NO" sz="1100" dirty="0" smtClean="0"/>
                        <a:t> norsk.</a:t>
                      </a:r>
                      <a:endParaRPr lang="nn-NO" sz="1100" dirty="0"/>
                    </a:p>
                  </a:txBody>
                  <a:tcPr marL="109445" marR="109445" marT="50398" marB="50398"/>
                </a:tc>
              </a:tr>
              <a:tr h="268788">
                <a:tc>
                  <a:txBody>
                    <a:bodyPr/>
                    <a:lstStyle/>
                    <a:p>
                      <a:pPr>
                        <a:defRPr sz="1000" b="0"/>
                      </a:pPr>
                      <a:r>
                        <a:rPr lang="nn-NO" sz="1100" dirty="0" smtClean="0"/>
                        <a:t>Rettleiing og </a:t>
                      </a:r>
                      <a:r>
                        <a:rPr lang="nn-NO" sz="1100" dirty="0" err="1" smtClean="0"/>
                        <a:t>mentorutdanning</a:t>
                      </a:r>
                      <a:r>
                        <a:rPr lang="nn-NO" sz="1100" dirty="0" smtClean="0"/>
                        <a:t> 15 </a:t>
                      </a:r>
                      <a:r>
                        <a:rPr lang="nn-NO" sz="1100" dirty="0" err="1" smtClean="0"/>
                        <a:t>stp</a:t>
                      </a:r>
                      <a:r>
                        <a:rPr lang="nn-NO" sz="1100" dirty="0" smtClean="0"/>
                        <a:t>, deltid</a:t>
                      </a:r>
                      <a:endParaRPr lang="nn-NO" sz="1100" dirty="0"/>
                    </a:p>
                  </a:txBody>
                  <a:tcPr marL="109445" marR="109445" marT="50398" marB="50398"/>
                </a:tc>
              </a:tr>
            </a:tbl>
          </a:graphicData>
        </a:graphic>
      </p:graphicFrame>
    </p:spTree>
    <p:extLst>
      <p:ext uri="{BB962C8B-B14F-4D97-AF65-F5344CB8AC3E}">
        <p14:creationId xmlns:p14="http://schemas.microsoft.com/office/powerpoint/2010/main" val="18243532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690045936"/>
              </p:ext>
            </p:extLst>
          </p:nvPr>
        </p:nvGraphicFramePr>
        <p:xfrm>
          <a:off x="433388" y="1030485"/>
          <a:ext cx="9823394" cy="6383722"/>
        </p:xfrm>
        <a:graphic>
          <a:graphicData uri="http://schemas.openxmlformats.org/drawingml/2006/table">
            <a:tbl>
              <a:tblPr>
                <a:tableStyleId>{5C22544A-7EE6-4342-B048-85BDC9FD1C3A}</a:tableStyleId>
              </a:tblPr>
              <a:tblGrid>
                <a:gridCol w="9823394"/>
              </a:tblGrid>
              <a:tr h="268788">
                <a:tc>
                  <a:txBody>
                    <a:bodyPr/>
                    <a:lstStyle/>
                    <a:p>
                      <a:pPr>
                        <a:defRPr sz="1000" b="0"/>
                      </a:pPr>
                      <a:r>
                        <a:rPr lang="nn-NO" sz="1100" dirty="0" smtClean="0"/>
                        <a:t>Ikt 60 </a:t>
                      </a:r>
                      <a:r>
                        <a:rPr lang="nn-NO" sz="1100" dirty="0" err="1" smtClean="0"/>
                        <a:t>stp</a:t>
                      </a:r>
                      <a:r>
                        <a:rPr lang="nn-NO" sz="1100" dirty="0" smtClean="0"/>
                        <a:t>, </a:t>
                      </a:r>
                      <a:r>
                        <a:rPr lang="nn-NO" sz="1100" dirty="0" err="1" smtClean="0"/>
                        <a:t>veiledningsped</a:t>
                      </a:r>
                      <a:r>
                        <a:rPr lang="nn-NO" sz="1100" dirty="0" smtClean="0"/>
                        <a:t> 30 </a:t>
                      </a:r>
                      <a:r>
                        <a:rPr lang="nn-NO" sz="1100" dirty="0" err="1" smtClean="0"/>
                        <a:t>stp</a:t>
                      </a:r>
                      <a:r>
                        <a:rPr lang="nn-NO" sz="1100" dirty="0" smtClean="0"/>
                        <a:t>, Matematikk 30stp.</a:t>
                      </a:r>
                      <a:endParaRPr lang="nn-NO" sz="1100" dirty="0"/>
                    </a:p>
                  </a:txBody>
                  <a:tcPr marL="109445" marR="109445" marT="50398" marB="50398"/>
                </a:tc>
              </a:tr>
              <a:tr h="604774">
                <a:tc>
                  <a:txBody>
                    <a:bodyPr/>
                    <a:lstStyle/>
                    <a:p>
                      <a:pPr>
                        <a:defRPr sz="1000" b="0"/>
                      </a:pPr>
                      <a:r>
                        <a:rPr lang="nn-NO" sz="1100" dirty="0" smtClean="0"/>
                        <a:t>Tilpassa opplæring 30stp</a:t>
                      </a:r>
                    </a:p>
                    <a:p>
                      <a:r>
                        <a:rPr lang="nn-NO" sz="1100" dirty="0" smtClean="0"/>
                        <a:t>Leserettleiing 30 STP</a:t>
                      </a:r>
                    </a:p>
                    <a:p>
                      <a:r>
                        <a:rPr lang="nn-NO" sz="1100" dirty="0" err="1" smtClean="0"/>
                        <a:t>Ped</a:t>
                      </a:r>
                      <a:r>
                        <a:rPr lang="nn-NO" sz="1100" dirty="0" smtClean="0"/>
                        <a:t>. Veil 15stp</a:t>
                      </a:r>
                      <a:endParaRPr lang="nn-NO" sz="1100" dirty="0"/>
                    </a:p>
                  </a:txBody>
                  <a:tcPr marL="109445" marR="109445" marT="50398" marB="50398"/>
                </a:tc>
              </a:tr>
              <a:tr h="268788">
                <a:tc>
                  <a:txBody>
                    <a:bodyPr/>
                    <a:lstStyle/>
                    <a:p>
                      <a:pPr>
                        <a:defRPr sz="1000" b="0"/>
                      </a:pPr>
                      <a:r>
                        <a:rPr lang="nn-NO" sz="1100" dirty="0" smtClean="0"/>
                        <a:t>pedagogikk 1/2 årseining</a:t>
                      </a:r>
                      <a:endParaRPr lang="nn-NO" sz="1100" dirty="0"/>
                    </a:p>
                  </a:txBody>
                  <a:tcPr marL="109445" marR="109445" marT="50398" marB="50398"/>
                </a:tc>
              </a:tr>
              <a:tr h="604774">
                <a:tc>
                  <a:txBody>
                    <a:bodyPr/>
                    <a:lstStyle/>
                    <a:p>
                      <a:pPr>
                        <a:defRPr sz="1000" b="0"/>
                      </a:pPr>
                      <a:r>
                        <a:rPr lang="nn-NO" sz="1100" dirty="0" smtClean="0"/>
                        <a:t>GLSM 30 </a:t>
                      </a:r>
                      <a:r>
                        <a:rPr lang="nn-NO" sz="1100" dirty="0" err="1" smtClean="0"/>
                        <a:t>stp</a:t>
                      </a:r>
                      <a:endParaRPr lang="nn-NO" sz="1100" dirty="0" smtClean="0"/>
                    </a:p>
                    <a:p>
                      <a:r>
                        <a:rPr lang="nn-NO" sz="1100" dirty="0" smtClean="0"/>
                        <a:t>Leserettleiing 30 </a:t>
                      </a:r>
                      <a:r>
                        <a:rPr lang="nn-NO" sz="1100" dirty="0" err="1" smtClean="0"/>
                        <a:t>stp</a:t>
                      </a:r>
                      <a:endParaRPr lang="nn-NO" sz="1100" dirty="0" smtClean="0"/>
                    </a:p>
                    <a:p>
                      <a:r>
                        <a:rPr lang="nn-NO" sz="1100" dirty="0" smtClean="0"/>
                        <a:t>Mat og helse 30 </a:t>
                      </a:r>
                      <a:r>
                        <a:rPr lang="nn-NO" sz="1100" dirty="0" err="1" smtClean="0"/>
                        <a:t>stp</a:t>
                      </a:r>
                      <a:endParaRPr lang="nn-NO" sz="1100" dirty="0"/>
                    </a:p>
                  </a:txBody>
                  <a:tcPr marL="109445" marR="109445" marT="50398" marB="50398"/>
                </a:tc>
              </a:tr>
              <a:tr h="436781">
                <a:tc>
                  <a:txBody>
                    <a:bodyPr/>
                    <a:lstStyle/>
                    <a:p>
                      <a:pPr>
                        <a:defRPr sz="1000" b="0"/>
                      </a:pPr>
                      <a:r>
                        <a:rPr lang="nn-NO" sz="1100" dirty="0" err="1" smtClean="0"/>
                        <a:t>rådgiver</a:t>
                      </a:r>
                      <a:r>
                        <a:rPr lang="nn-NO" sz="1100" dirty="0" smtClean="0"/>
                        <a:t> utdanning 30 vekttall</a:t>
                      </a:r>
                    </a:p>
                    <a:p>
                      <a:r>
                        <a:rPr lang="nn-NO" sz="1100" dirty="0" err="1" smtClean="0"/>
                        <a:t>Artterapeut</a:t>
                      </a:r>
                      <a:r>
                        <a:rPr lang="nn-NO" sz="1100" dirty="0" smtClean="0"/>
                        <a:t> 15 vekttall</a:t>
                      </a:r>
                      <a:endParaRPr lang="nn-NO" sz="1100" dirty="0"/>
                    </a:p>
                  </a:txBody>
                  <a:tcPr marL="109445" marR="109445" marT="50398" marB="50398"/>
                </a:tc>
              </a:tr>
              <a:tr h="772767">
                <a:tc>
                  <a:txBody>
                    <a:bodyPr/>
                    <a:lstStyle/>
                    <a:p>
                      <a:pPr>
                        <a:defRPr sz="1000" b="0"/>
                      </a:pPr>
                      <a:r>
                        <a:rPr lang="nn-NO" sz="1100" dirty="0" smtClean="0"/>
                        <a:t>30 </a:t>
                      </a:r>
                      <a:r>
                        <a:rPr lang="nn-NO" sz="1100" dirty="0" err="1" smtClean="0"/>
                        <a:t>stp</a:t>
                      </a:r>
                      <a:r>
                        <a:rPr lang="nn-NO" sz="1100" dirty="0" smtClean="0"/>
                        <a:t> norsk, 37, 5 % </a:t>
                      </a:r>
                      <a:r>
                        <a:rPr lang="nn-NO" sz="1100" dirty="0" err="1" smtClean="0"/>
                        <a:t>frikjøpt</a:t>
                      </a:r>
                      <a:endParaRPr lang="nn-NO" sz="1100" dirty="0" smtClean="0"/>
                    </a:p>
                    <a:p>
                      <a:r>
                        <a:rPr lang="nn-NO" sz="1100" dirty="0" smtClean="0"/>
                        <a:t>15 </a:t>
                      </a:r>
                      <a:r>
                        <a:rPr lang="nn-NO" sz="1100" dirty="0" err="1" smtClean="0"/>
                        <a:t>stp</a:t>
                      </a:r>
                      <a:r>
                        <a:rPr lang="nn-NO" sz="1100" dirty="0" smtClean="0"/>
                        <a:t> </a:t>
                      </a:r>
                      <a:r>
                        <a:rPr lang="nn-NO" sz="1100" dirty="0" err="1" smtClean="0"/>
                        <a:t>veiledning</a:t>
                      </a:r>
                      <a:r>
                        <a:rPr lang="nn-NO" sz="1100" dirty="0" smtClean="0"/>
                        <a:t>, fri </a:t>
                      </a:r>
                      <a:r>
                        <a:rPr lang="nn-NO" sz="1100" dirty="0" err="1" smtClean="0"/>
                        <a:t>fra</a:t>
                      </a:r>
                      <a:r>
                        <a:rPr lang="nn-NO" sz="1100" dirty="0" smtClean="0"/>
                        <a:t> jobb for å gå på </a:t>
                      </a:r>
                      <a:r>
                        <a:rPr lang="nn-NO" sz="1100" dirty="0" err="1" smtClean="0"/>
                        <a:t>samlinger</a:t>
                      </a:r>
                      <a:r>
                        <a:rPr lang="nn-NO" sz="1100" dirty="0" smtClean="0"/>
                        <a:t>. </a:t>
                      </a:r>
                      <a:r>
                        <a:rPr lang="nn-NO" sz="1100" dirty="0" err="1" smtClean="0"/>
                        <a:t>Noen</a:t>
                      </a:r>
                      <a:r>
                        <a:rPr lang="nn-NO" sz="1100" dirty="0" smtClean="0"/>
                        <a:t> av </a:t>
                      </a:r>
                      <a:r>
                        <a:rPr lang="nn-NO" sz="1100" dirty="0" err="1" smtClean="0"/>
                        <a:t>dagene</a:t>
                      </a:r>
                      <a:r>
                        <a:rPr lang="nn-NO" sz="1100" dirty="0" smtClean="0"/>
                        <a:t> har </a:t>
                      </a:r>
                      <a:r>
                        <a:rPr lang="nn-NO" sz="1100" dirty="0" err="1" smtClean="0"/>
                        <a:t>studenter</a:t>
                      </a:r>
                      <a:r>
                        <a:rPr lang="nn-NO" sz="1100" dirty="0" smtClean="0"/>
                        <a:t> overtatt </a:t>
                      </a:r>
                      <a:r>
                        <a:rPr lang="nn-NO" sz="1100" dirty="0" err="1" smtClean="0"/>
                        <a:t>undervisningen</a:t>
                      </a:r>
                      <a:r>
                        <a:rPr lang="nn-NO" sz="1100" dirty="0" smtClean="0"/>
                        <a:t>. Samarbeid med </a:t>
                      </a:r>
                      <a:r>
                        <a:rPr lang="nn-NO" sz="1100" dirty="0" err="1" smtClean="0"/>
                        <a:t>høyskolen</a:t>
                      </a:r>
                      <a:r>
                        <a:rPr lang="nn-NO" sz="1100" dirty="0" smtClean="0"/>
                        <a:t>, </a:t>
                      </a:r>
                      <a:r>
                        <a:rPr lang="nn-NO" sz="1100" dirty="0" err="1" smtClean="0"/>
                        <a:t>utd</a:t>
                      </a:r>
                      <a:r>
                        <a:rPr lang="nn-NO" sz="1100" dirty="0" smtClean="0"/>
                        <a:t>. av </a:t>
                      </a:r>
                      <a:r>
                        <a:rPr lang="nn-NO" sz="1100" dirty="0" err="1" smtClean="0"/>
                        <a:t>øvingslærere</a:t>
                      </a:r>
                      <a:r>
                        <a:rPr lang="nn-NO" sz="1100" dirty="0" smtClean="0"/>
                        <a:t>.</a:t>
                      </a:r>
                    </a:p>
                    <a:p>
                      <a:r>
                        <a:rPr lang="nn-NO" sz="1100" dirty="0" smtClean="0"/>
                        <a:t>30 </a:t>
                      </a:r>
                      <a:r>
                        <a:rPr lang="nn-NO" sz="1100" dirty="0" err="1" smtClean="0"/>
                        <a:t>stp</a:t>
                      </a:r>
                      <a:r>
                        <a:rPr lang="nn-NO" sz="1100" dirty="0" smtClean="0"/>
                        <a:t> engelsk dette året. </a:t>
                      </a:r>
                      <a:r>
                        <a:rPr lang="nn-NO" sz="1100" dirty="0" err="1" smtClean="0"/>
                        <a:t>Frikjøpt</a:t>
                      </a:r>
                      <a:r>
                        <a:rPr lang="nn-NO" sz="1100" dirty="0" smtClean="0"/>
                        <a:t> 37,5 %.</a:t>
                      </a:r>
                      <a:endParaRPr lang="nn-NO" sz="1100" dirty="0"/>
                    </a:p>
                  </a:txBody>
                  <a:tcPr marL="109445" marR="109445" marT="50398" marB="50398"/>
                </a:tc>
              </a:tr>
              <a:tr h="268788">
                <a:tc>
                  <a:txBody>
                    <a:bodyPr/>
                    <a:lstStyle/>
                    <a:p>
                      <a:pPr>
                        <a:defRPr sz="1000" b="0"/>
                      </a:pPr>
                      <a:r>
                        <a:rPr lang="nn-NO" sz="1100" dirty="0" smtClean="0"/>
                        <a:t>Matematikk, grunnskole 1.-7, 30 </a:t>
                      </a:r>
                      <a:r>
                        <a:rPr lang="nn-NO" sz="1100" dirty="0" err="1" smtClean="0"/>
                        <a:t>stp</a:t>
                      </a:r>
                      <a:endParaRPr lang="nn-NO" sz="1100" dirty="0"/>
                    </a:p>
                  </a:txBody>
                  <a:tcPr marL="109445" marR="109445" marT="50398" marB="50398"/>
                </a:tc>
              </a:tr>
              <a:tr h="772767">
                <a:tc>
                  <a:txBody>
                    <a:bodyPr/>
                    <a:lstStyle/>
                    <a:p>
                      <a:pPr>
                        <a:defRPr sz="1000" b="0"/>
                      </a:pPr>
                      <a:r>
                        <a:rPr lang="nn-NO" sz="1100" dirty="0" smtClean="0"/>
                        <a:t>Pedagogisk arbeid på småtrinnet (</a:t>
                      </a:r>
                      <a:r>
                        <a:rPr lang="nn-NO" sz="1100" dirty="0" err="1" smtClean="0"/>
                        <a:t>heltid</a:t>
                      </a:r>
                      <a:r>
                        <a:rPr lang="nn-NO" sz="1100" dirty="0" smtClean="0"/>
                        <a:t> 1 år)</a:t>
                      </a:r>
                    </a:p>
                    <a:p>
                      <a:r>
                        <a:rPr lang="nn-NO" sz="1100" dirty="0" err="1" smtClean="0"/>
                        <a:t>Lese-og</a:t>
                      </a:r>
                      <a:r>
                        <a:rPr lang="nn-NO" sz="1100" dirty="0" smtClean="0"/>
                        <a:t> </a:t>
                      </a:r>
                      <a:r>
                        <a:rPr lang="nn-NO" sz="1100" dirty="0" err="1" smtClean="0"/>
                        <a:t>skrivevansker</a:t>
                      </a:r>
                      <a:r>
                        <a:rPr lang="nn-NO" sz="1100" dirty="0" smtClean="0"/>
                        <a:t> (15sp)</a:t>
                      </a:r>
                    </a:p>
                    <a:p>
                      <a:r>
                        <a:rPr lang="nn-NO" sz="1100" dirty="0" smtClean="0"/>
                        <a:t>Spesialpedagogikk (15 </a:t>
                      </a:r>
                      <a:r>
                        <a:rPr lang="nn-NO" sz="1100" dirty="0" err="1" smtClean="0"/>
                        <a:t>sp</a:t>
                      </a:r>
                      <a:r>
                        <a:rPr lang="nn-NO" sz="1100" dirty="0" smtClean="0"/>
                        <a:t>)</a:t>
                      </a:r>
                    </a:p>
                    <a:p>
                      <a:r>
                        <a:rPr lang="nn-NO" sz="1100" dirty="0" smtClean="0"/>
                        <a:t>Dysleksi (etterutdanning)</a:t>
                      </a:r>
                      <a:endParaRPr lang="nn-NO" sz="1100" dirty="0"/>
                    </a:p>
                  </a:txBody>
                  <a:tcPr marL="109445" marR="109445" marT="50398" marB="50398"/>
                </a:tc>
              </a:tr>
              <a:tr h="436781">
                <a:tc>
                  <a:txBody>
                    <a:bodyPr/>
                    <a:lstStyle/>
                    <a:p>
                      <a:pPr>
                        <a:defRPr sz="1000" b="0"/>
                      </a:pPr>
                      <a:r>
                        <a:rPr lang="nn-NO" sz="1100" dirty="0" smtClean="0"/>
                        <a:t>Etterutdanninga eg har tatt parallelt med jobb. Friteken frå arbeid på eksamensdagar og på undervisningsdagar. Ingen økonomisk kompensasjon.</a:t>
                      </a:r>
                      <a:endParaRPr lang="nn-NO" sz="1100" dirty="0"/>
                    </a:p>
                  </a:txBody>
                  <a:tcPr marL="109445" marR="109445" marT="50398" marB="50398"/>
                </a:tc>
              </a:tr>
              <a:tr h="436781">
                <a:tc>
                  <a:txBody>
                    <a:bodyPr/>
                    <a:lstStyle/>
                    <a:p>
                      <a:pPr>
                        <a:defRPr sz="1000" b="0"/>
                      </a:pPr>
                      <a:r>
                        <a:rPr lang="nn-NO" sz="1100" dirty="0" smtClean="0"/>
                        <a:t>helse og ernæring 15 </a:t>
                      </a:r>
                      <a:r>
                        <a:rPr lang="nn-NO" sz="1100" dirty="0" err="1" smtClean="0"/>
                        <a:t>stp</a:t>
                      </a:r>
                      <a:r>
                        <a:rPr lang="nn-NO" sz="1100" dirty="0" smtClean="0"/>
                        <a:t>, </a:t>
                      </a:r>
                      <a:r>
                        <a:rPr lang="nn-NO" sz="1100" dirty="0" err="1" smtClean="0"/>
                        <a:t>begynneropplæring</a:t>
                      </a:r>
                      <a:r>
                        <a:rPr lang="nn-NO" sz="1100" dirty="0" smtClean="0"/>
                        <a:t> i norsk 15 </a:t>
                      </a:r>
                      <a:r>
                        <a:rPr lang="nn-NO" sz="1100" dirty="0" err="1" smtClean="0"/>
                        <a:t>stp</a:t>
                      </a:r>
                      <a:r>
                        <a:rPr lang="nn-NO" sz="1100" dirty="0" smtClean="0"/>
                        <a:t>, engelsk for småskulen 15 </a:t>
                      </a:r>
                      <a:r>
                        <a:rPr lang="nn-NO" sz="1100" dirty="0" err="1" smtClean="0"/>
                        <a:t>stp</a:t>
                      </a:r>
                      <a:r>
                        <a:rPr lang="nn-NO" sz="1100" dirty="0" smtClean="0"/>
                        <a:t>, klasseleiing 15 </a:t>
                      </a:r>
                      <a:r>
                        <a:rPr lang="nn-NO" sz="1100" dirty="0" err="1" smtClean="0"/>
                        <a:t>stp</a:t>
                      </a:r>
                      <a:r>
                        <a:rPr lang="nn-NO" sz="1100" dirty="0" smtClean="0"/>
                        <a:t> og naturfag 30 </a:t>
                      </a:r>
                      <a:r>
                        <a:rPr lang="nn-NO" sz="1100" dirty="0" err="1" smtClean="0"/>
                        <a:t>stp</a:t>
                      </a:r>
                      <a:endParaRPr lang="nn-NO" sz="1100" dirty="0"/>
                    </a:p>
                  </a:txBody>
                  <a:tcPr marL="109445" marR="109445" marT="50398" marB="50398"/>
                </a:tc>
              </a:tr>
              <a:tr h="268788">
                <a:tc>
                  <a:txBody>
                    <a:bodyPr/>
                    <a:lstStyle/>
                    <a:p>
                      <a:pPr>
                        <a:defRPr sz="1000" b="0"/>
                      </a:pPr>
                      <a:r>
                        <a:rPr lang="nn-NO" sz="1100" dirty="0" err="1" smtClean="0"/>
                        <a:t>Div</a:t>
                      </a:r>
                      <a:r>
                        <a:rPr lang="nn-NO" sz="1100" dirty="0" smtClean="0"/>
                        <a:t>. kurs i norsk</a:t>
                      </a:r>
                      <a:endParaRPr lang="nn-NO" sz="1100" dirty="0"/>
                    </a:p>
                  </a:txBody>
                  <a:tcPr marL="109445" marR="109445" marT="50398" marB="50398"/>
                </a:tc>
              </a:tr>
              <a:tr h="268788">
                <a:tc>
                  <a:txBody>
                    <a:bodyPr/>
                    <a:lstStyle/>
                    <a:p>
                      <a:pPr>
                        <a:defRPr sz="1000" b="0"/>
                      </a:pPr>
                      <a:r>
                        <a:rPr lang="nn-NO" sz="1100" dirty="0" smtClean="0"/>
                        <a:t>30 </a:t>
                      </a:r>
                      <a:r>
                        <a:rPr lang="nn-NO" sz="1100" dirty="0" err="1" smtClean="0"/>
                        <a:t>stp</a:t>
                      </a:r>
                      <a:r>
                        <a:rPr lang="nn-NO" sz="1100" dirty="0" smtClean="0"/>
                        <a:t> matematikk,</a:t>
                      </a:r>
                      <a:endParaRPr lang="nn-NO" sz="1100" dirty="0"/>
                    </a:p>
                  </a:txBody>
                  <a:tcPr marL="109445" marR="109445" marT="50398" marB="50398"/>
                </a:tc>
              </a:tr>
              <a:tr h="268788">
                <a:tc>
                  <a:txBody>
                    <a:bodyPr/>
                    <a:lstStyle/>
                    <a:p>
                      <a:pPr>
                        <a:defRPr sz="1000" b="0"/>
                      </a:pPr>
                      <a:r>
                        <a:rPr lang="nn-NO" sz="1100" dirty="0" smtClean="0"/>
                        <a:t>Totalt 195 studiepoeng i </a:t>
                      </a:r>
                      <a:r>
                        <a:rPr lang="nn-NO" sz="1100" dirty="0" err="1" smtClean="0"/>
                        <a:t>paps</a:t>
                      </a:r>
                      <a:r>
                        <a:rPr lang="nn-NO" sz="1100" dirty="0" smtClean="0"/>
                        <a:t> (</a:t>
                      </a:r>
                      <a:r>
                        <a:rPr lang="nn-NO" sz="1100" dirty="0" err="1" smtClean="0"/>
                        <a:t>glsm</a:t>
                      </a:r>
                      <a:r>
                        <a:rPr lang="nn-NO" sz="1100" dirty="0" smtClean="0"/>
                        <a:t>), matematikk, </a:t>
                      </a:r>
                      <a:r>
                        <a:rPr lang="nn-NO" sz="1100" dirty="0" err="1" smtClean="0"/>
                        <a:t>veiledning</a:t>
                      </a:r>
                      <a:r>
                        <a:rPr lang="nn-NO" sz="1100" dirty="0" smtClean="0"/>
                        <a:t> og naturfag</a:t>
                      </a:r>
                      <a:endParaRPr lang="nn-NO" sz="1100" dirty="0"/>
                    </a:p>
                  </a:txBody>
                  <a:tcPr marL="109445" marR="109445" marT="50398" marB="50398"/>
                </a:tc>
              </a:tr>
              <a:tr h="268788">
                <a:tc>
                  <a:txBody>
                    <a:bodyPr/>
                    <a:lstStyle/>
                    <a:p>
                      <a:pPr>
                        <a:defRPr sz="1000" b="0"/>
                      </a:pPr>
                      <a:r>
                        <a:rPr lang="nn-NO" sz="1100" dirty="0" smtClean="0"/>
                        <a:t>Nettstudium, 15 </a:t>
                      </a:r>
                      <a:r>
                        <a:rPr lang="nn-NO" sz="1100" dirty="0" err="1" smtClean="0"/>
                        <a:t>stp</a:t>
                      </a:r>
                      <a:r>
                        <a:rPr lang="nn-NO" sz="1100" dirty="0" smtClean="0"/>
                        <a:t>. norsk.</a:t>
                      </a:r>
                      <a:endParaRPr lang="nn-NO" sz="1100" dirty="0"/>
                    </a:p>
                  </a:txBody>
                  <a:tcPr marL="109445" marR="109445" marT="50398" marB="50398"/>
                </a:tc>
              </a:tr>
              <a:tr h="436781">
                <a:tc>
                  <a:txBody>
                    <a:bodyPr/>
                    <a:lstStyle/>
                    <a:p>
                      <a:pPr>
                        <a:defRPr sz="1000" b="0"/>
                      </a:pPr>
                      <a:r>
                        <a:rPr lang="nn-NO" sz="1100" dirty="0" smtClean="0"/>
                        <a:t>Har </a:t>
                      </a:r>
                      <a:r>
                        <a:rPr lang="nn-NO" sz="1100" dirty="0" err="1" smtClean="0"/>
                        <a:t>fra</a:t>
                      </a:r>
                      <a:r>
                        <a:rPr lang="nn-NO" sz="1100" dirty="0" smtClean="0"/>
                        <a:t> før øk.ad. </a:t>
                      </a:r>
                      <a:r>
                        <a:rPr lang="nn-NO" sz="1100" dirty="0" err="1" smtClean="0"/>
                        <a:t>fra</a:t>
                      </a:r>
                      <a:r>
                        <a:rPr lang="nn-NO" sz="1100" dirty="0" smtClean="0"/>
                        <a:t> Universitetet i Bergen, </a:t>
                      </a:r>
                      <a:r>
                        <a:rPr lang="nn-NO" sz="1100" dirty="0" err="1" smtClean="0"/>
                        <a:t>ledelse</a:t>
                      </a:r>
                      <a:r>
                        <a:rPr lang="nn-NO" sz="1100" dirty="0" smtClean="0"/>
                        <a:t> og </a:t>
                      </a:r>
                      <a:r>
                        <a:rPr lang="nn-NO" sz="1100" dirty="0" err="1" smtClean="0"/>
                        <a:t>adm</a:t>
                      </a:r>
                      <a:r>
                        <a:rPr lang="nn-NO" sz="1100" dirty="0" smtClean="0"/>
                        <a:t>. </a:t>
                      </a:r>
                      <a:r>
                        <a:rPr lang="nn-NO" sz="1100" dirty="0" err="1" smtClean="0"/>
                        <a:t>fra</a:t>
                      </a:r>
                      <a:r>
                        <a:rPr lang="nn-NO" sz="1100" dirty="0" smtClean="0"/>
                        <a:t> NHH og </a:t>
                      </a:r>
                      <a:r>
                        <a:rPr lang="nn-NO" sz="1100" dirty="0" err="1" smtClean="0"/>
                        <a:t>HiH</a:t>
                      </a:r>
                      <a:r>
                        <a:rPr lang="nn-NO" sz="1100" dirty="0" smtClean="0"/>
                        <a:t>. Halvvegs ferdig med master i pedagogikk med vekt på </a:t>
                      </a:r>
                      <a:r>
                        <a:rPr lang="nn-NO" sz="1100" dirty="0" err="1" smtClean="0"/>
                        <a:t>skoleledelse</a:t>
                      </a:r>
                      <a:r>
                        <a:rPr lang="nn-NO" sz="1100" dirty="0" smtClean="0"/>
                        <a:t>. Til </a:t>
                      </a:r>
                      <a:r>
                        <a:rPr lang="nn-NO" sz="1100" dirty="0" err="1" smtClean="0"/>
                        <a:t>sammen</a:t>
                      </a:r>
                      <a:r>
                        <a:rPr lang="nn-NO" sz="1100" dirty="0" smtClean="0"/>
                        <a:t> vel 11 år </a:t>
                      </a:r>
                      <a:r>
                        <a:rPr lang="nn-NO" sz="1100" dirty="0" err="1" smtClean="0"/>
                        <a:t>høgskoleutdanning</a:t>
                      </a:r>
                      <a:r>
                        <a:rPr lang="nn-NO" sz="1100" dirty="0" smtClean="0"/>
                        <a:t>.</a:t>
                      </a:r>
                      <a:endParaRPr lang="nn-NO" sz="1100" dirty="0"/>
                    </a:p>
                  </a:txBody>
                  <a:tcPr marL="109445" marR="109445" marT="50398" marB="50398"/>
                </a:tc>
              </a:tr>
            </a:tbl>
          </a:graphicData>
        </a:graphic>
      </p:graphicFrame>
    </p:spTree>
    <p:extLst>
      <p:ext uri="{BB962C8B-B14F-4D97-AF65-F5344CB8AC3E}">
        <p14:creationId xmlns:p14="http://schemas.microsoft.com/office/powerpoint/2010/main" val="25105620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2594368723"/>
              </p:ext>
            </p:extLst>
          </p:nvPr>
        </p:nvGraphicFramePr>
        <p:xfrm>
          <a:off x="433444" y="1063015"/>
          <a:ext cx="9823394" cy="6383722"/>
        </p:xfrm>
        <a:graphic>
          <a:graphicData uri="http://schemas.openxmlformats.org/drawingml/2006/table">
            <a:tbl>
              <a:tblPr>
                <a:tableStyleId>{5C22544A-7EE6-4342-B048-85BDC9FD1C3A}</a:tableStyleId>
              </a:tblPr>
              <a:tblGrid>
                <a:gridCol w="9823394"/>
              </a:tblGrid>
              <a:tr h="436781">
                <a:tc>
                  <a:txBody>
                    <a:bodyPr/>
                    <a:lstStyle/>
                    <a:p>
                      <a:pPr>
                        <a:defRPr sz="1000" b="0"/>
                      </a:pPr>
                      <a:r>
                        <a:rPr lang="nn-NO" sz="1100" dirty="0" err="1" smtClean="0"/>
                        <a:t>Jeg</a:t>
                      </a:r>
                      <a:r>
                        <a:rPr lang="nn-NO" sz="1100" dirty="0" smtClean="0"/>
                        <a:t> har et år med fransk </a:t>
                      </a:r>
                      <a:r>
                        <a:rPr lang="nn-NO" sz="1100" dirty="0" err="1" smtClean="0"/>
                        <a:t>fra</a:t>
                      </a:r>
                      <a:r>
                        <a:rPr lang="nn-NO" sz="1100" dirty="0" smtClean="0"/>
                        <a:t> OFNEC i Caen i Frankrike via UiO. </a:t>
                      </a:r>
                    </a:p>
                    <a:p>
                      <a:r>
                        <a:rPr lang="nn-NO" sz="1100" dirty="0" err="1" smtClean="0"/>
                        <a:t>Jeg</a:t>
                      </a:r>
                      <a:r>
                        <a:rPr lang="nn-NO" sz="1100" dirty="0" smtClean="0"/>
                        <a:t> har også vært med på en del naturfagskurs </a:t>
                      </a:r>
                      <a:r>
                        <a:rPr lang="nn-NO" sz="1100" dirty="0" err="1" smtClean="0"/>
                        <a:t>fra</a:t>
                      </a:r>
                      <a:r>
                        <a:rPr lang="nn-NO" sz="1100" dirty="0" smtClean="0"/>
                        <a:t> UiB, </a:t>
                      </a:r>
                      <a:r>
                        <a:rPr lang="nn-NO" sz="1100" dirty="0" err="1" smtClean="0"/>
                        <a:t>uten</a:t>
                      </a:r>
                      <a:r>
                        <a:rPr lang="nn-NO" sz="1100" dirty="0" smtClean="0"/>
                        <a:t> studiepoeng.</a:t>
                      </a:r>
                      <a:endParaRPr lang="nn-NO" sz="1100" dirty="0"/>
                    </a:p>
                  </a:txBody>
                  <a:tcPr marL="109445" marR="109445" marT="50398" marB="50398"/>
                </a:tc>
              </a:tr>
              <a:tr h="268788">
                <a:tc>
                  <a:txBody>
                    <a:bodyPr/>
                    <a:lstStyle/>
                    <a:p>
                      <a:pPr>
                        <a:defRPr sz="1000" b="0"/>
                      </a:pPr>
                      <a:r>
                        <a:rPr lang="nn-NO" sz="1100" dirty="0" smtClean="0"/>
                        <a:t>Er </a:t>
                      </a:r>
                      <a:r>
                        <a:rPr lang="nn-NO" sz="1100" dirty="0" err="1" smtClean="0"/>
                        <a:t>phil</a:t>
                      </a:r>
                      <a:r>
                        <a:rPr lang="nn-NO" sz="1100" dirty="0" smtClean="0"/>
                        <a:t> + informatikk for lærarar+ mange kurs innanfor idrett</a:t>
                      </a:r>
                      <a:endParaRPr lang="nn-NO" sz="1100" dirty="0"/>
                    </a:p>
                  </a:txBody>
                  <a:tcPr marL="109445" marR="109445" marT="50398" marB="50398"/>
                </a:tc>
              </a:tr>
              <a:tr h="268788">
                <a:tc>
                  <a:txBody>
                    <a:bodyPr/>
                    <a:lstStyle/>
                    <a:p>
                      <a:pPr>
                        <a:defRPr sz="1000" b="0"/>
                      </a:pPr>
                      <a:r>
                        <a:rPr lang="nn-NO" sz="1100" dirty="0" smtClean="0"/>
                        <a:t>. vidareutdanning i </a:t>
                      </a:r>
                      <a:r>
                        <a:rPr lang="nn-NO" sz="1100" dirty="0" err="1" smtClean="0"/>
                        <a:t>Bergen.Matematikk</a:t>
                      </a:r>
                      <a:r>
                        <a:rPr lang="nn-NO" sz="1100" dirty="0" smtClean="0"/>
                        <a:t> 1 -7. </a:t>
                      </a:r>
                      <a:r>
                        <a:rPr lang="nn-NO" sz="1100" dirty="0" err="1" smtClean="0"/>
                        <a:t>inneværande</a:t>
                      </a:r>
                      <a:r>
                        <a:rPr lang="nn-NO" sz="1100" dirty="0" smtClean="0"/>
                        <a:t> år.</a:t>
                      </a:r>
                      <a:endParaRPr lang="nn-NO" sz="1100" dirty="0"/>
                    </a:p>
                  </a:txBody>
                  <a:tcPr marL="109445" marR="109445" marT="50398" marB="50398"/>
                </a:tc>
              </a:tr>
              <a:tr h="436781">
                <a:tc>
                  <a:txBody>
                    <a:bodyPr/>
                    <a:lstStyle/>
                    <a:p>
                      <a:pPr>
                        <a:defRPr sz="1000" b="0"/>
                      </a:pPr>
                      <a:r>
                        <a:rPr lang="nn-NO" sz="1100" dirty="0" smtClean="0"/>
                        <a:t>Desentralisert leserettleiar.</a:t>
                      </a:r>
                    </a:p>
                    <a:p>
                      <a:r>
                        <a:rPr lang="nn-NO" sz="1100" dirty="0" smtClean="0"/>
                        <a:t>Desentraliserte </a:t>
                      </a:r>
                      <a:r>
                        <a:rPr lang="nn-NO" sz="1100" dirty="0" err="1" smtClean="0"/>
                        <a:t>emner</a:t>
                      </a:r>
                      <a:r>
                        <a:rPr lang="nn-NO" sz="1100" dirty="0" smtClean="0"/>
                        <a:t> </a:t>
                      </a:r>
                      <a:r>
                        <a:rPr lang="nn-NO" sz="1100" dirty="0" err="1" smtClean="0"/>
                        <a:t>innen</a:t>
                      </a:r>
                      <a:r>
                        <a:rPr lang="nn-NO" sz="1100" dirty="0" smtClean="0"/>
                        <a:t> spesialpedagogikk.( c og D)</a:t>
                      </a:r>
                      <a:endParaRPr lang="nn-NO" sz="1100" dirty="0"/>
                    </a:p>
                  </a:txBody>
                  <a:tcPr marL="109445" marR="109445" marT="50398" marB="50398"/>
                </a:tc>
              </a:tr>
              <a:tr h="268788">
                <a:tc>
                  <a:txBody>
                    <a:bodyPr/>
                    <a:lstStyle/>
                    <a:p>
                      <a:pPr>
                        <a:defRPr sz="1000" b="0"/>
                      </a:pPr>
                      <a:r>
                        <a:rPr lang="nn-NO" sz="1100" dirty="0" smtClean="0"/>
                        <a:t>Matematikk 2 </a:t>
                      </a:r>
                      <a:r>
                        <a:rPr lang="nn-NO" sz="1100" dirty="0" err="1" smtClean="0"/>
                        <a:t>HiB</a:t>
                      </a:r>
                      <a:endParaRPr lang="nn-NO" sz="1100" dirty="0"/>
                    </a:p>
                  </a:txBody>
                  <a:tcPr marL="109445" marR="109445" marT="50398" marB="50398"/>
                </a:tc>
              </a:tr>
              <a:tr h="268788">
                <a:tc>
                  <a:txBody>
                    <a:bodyPr/>
                    <a:lstStyle/>
                    <a:p>
                      <a:pPr>
                        <a:defRPr sz="1000" b="0"/>
                      </a:pPr>
                      <a:r>
                        <a:rPr lang="nn-NO" sz="1100" dirty="0" smtClean="0"/>
                        <a:t>30 </a:t>
                      </a:r>
                      <a:r>
                        <a:rPr lang="nn-NO" sz="1100" dirty="0" err="1" smtClean="0"/>
                        <a:t>stp</a:t>
                      </a:r>
                      <a:r>
                        <a:rPr lang="nn-NO" sz="1100" dirty="0" smtClean="0"/>
                        <a:t> matematikk</a:t>
                      </a:r>
                      <a:endParaRPr lang="nn-NO" sz="1100" dirty="0"/>
                    </a:p>
                  </a:txBody>
                  <a:tcPr marL="109445" marR="109445" marT="50398" marB="50398"/>
                </a:tc>
              </a:tr>
              <a:tr h="940760">
                <a:tc>
                  <a:txBody>
                    <a:bodyPr/>
                    <a:lstStyle/>
                    <a:p>
                      <a:pPr>
                        <a:defRPr sz="1000" b="0"/>
                      </a:pPr>
                      <a:r>
                        <a:rPr lang="nn-NO" sz="1100" dirty="0" err="1" smtClean="0"/>
                        <a:t>Forberedende</a:t>
                      </a:r>
                      <a:r>
                        <a:rPr lang="nn-NO" sz="1100" dirty="0" smtClean="0"/>
                        <a:t>, 30 studiepoeng</a:t>
                      </a:r>
                    </a:p>
                    <a:p>
                      <a:r>
                        <a:rPr lang="nn-NO" sz="1100" dirty="0" smtClean="0"/>
                        <a:t>Norsk 2, 30 studiepoeng</a:t>
                      </a:r>
                    </a:p>
                    <a:p>
                      <a:r>
                        <a:rPr lang="nn-NO" sz="1100" dirty="0" err="1" smtClean="0"/>
                        <a:t>Andrespråkpedagogikk</a:t>
                      </a:r>
                      <a:r>
                        <a:rPr lang="nn-NO" sz="1100" dirty="0" smtClean="0"/>
                        <a:t>, 30 studiepoeng</a:t>
                      </a:r>
                    </a:p>
                    <a:p>
                      <a:r>
                        <a:rPr lang="nn-NO" sz="1100" dirty="0" err="1" smtClean="0"/>
                        <a:t>Spedialpedagogikk</a:t>
                      </a:r>
                      <a:r>
                        <a:rPr lang="nn-NO" sz="1100" dirty="0" smtClean="0"/>
                        <a:t>, 75 studiepoeng</a:t>
                      </a:r>
                    </a:p>
                    <a:p>
                      <a:r>
                        <a:rPr lang="nn-NO" sz="1100" dirty="0" smtClean="0"/>
                        <a:t>Pedagogisk </a:t>
                      </a:r>
                      <a:r>
                        <a:rPr lang="nn-NO" sz="1100" dirty="0" err="1" smtClean="0"/>
                        <a:t>veiledning</a:t>
                      </a:r>
                      <a:r>
                        <a:rPr lang="nn-NO" sz="1100" dirty="0" smtClean="0"/>
                        <a:t> av </a:t>
                      </a:r>
                      <a:r>
                        <a:rPr lang="nn-NO" sz="1100" dirty="0" err="1" smtClean="0"/>
                        <a:t>studenter</a:t>
                      </a:r>
                      <a:r>
                        <a:rPr lang="nn-NO" sz="1100" dirty="0" smtClean="0"/>
                        <a:t> og </a:t>
                      </a:r>
                      <a:r>
                        <a:rPr lang="nn-NO" sz="1100" dirty="0" err="1" smtClean="0"/>
                        <a:t>nytilsatte</a:t>
                      </a:r>
                      <a:r>
                        <a:rPr lang="nn-NO" sz="1100" dirty="0" smtClean="0"/>
                        <a:t>, 30 studiepoeng</a:t>
                      </a:r>
                      <a:endParaRPr lang="nn-NO" sz="1100" dirty="0"/>
                    </a:p>
                  </a:txBody>
                  <a:tcPr marL="109445" marR="109445" marT="50398" marB="50398"/>
                </a:tc>
              </a:tr>
              <a:tr h="604774">
                <a:tc>
                  <a:txBody>
                    <a:bodyPr/>
                    <a:lstStyle/>
                    <a:p>
                      <a:pPr>
                        <a:defRPr sz="1000" b="0"/>
                      </a:pPr>
                      <a:r>
                        <a:rPr lang="nn-NO" sz="1100" dirty="0" smtClean="0"/>
                        <a:t>1 årseining i norsk, 1 årseining i </a:t>
                      </a:r>
                      <a:r>
                        <a:rPr lang="nn-NO" sz="1100" dirty="0" err="1" smtClean="0"/>
                        <a:t>spesped</a:t>
                      </a:r>
                      <a:r>
                        <a:rPr lang="nn-NO" sz="1100" dirty="0" smtClean="0"/>
                        <a:t>, samt 4 halvårseiningar i andre fag. Var i !00% jobb samtidig med vidareutdanninga. Forelesingar </a:t>
                      </a:r>
                      <a:r>
                        <a:rPr lang="nn-NO" sz="1100" dirty="0" err="1" smtClean="0"/>
                        <a:t>spredd</a:t>
                      </a:r>
                      <a:r>
                        <a:rPr lang="nn-NO" sz="1100" dirty="0" smtClean="0"/>
                        <a:t> utover i semesteret, </a:t>
                      </a:r>
                      <a:r>
                        <a:rPr lang="nn-NO" sz="1100" dirty="0" err="1" smtClean="0"/>
                        <a:t>fra</a:t>
                      </a:r>
                      <a:r>
                        <a:rPr lang="nn-NO" sz="1100" dirty="0" smtClean="0"/>
                        <a:t> fredag ettermiddag til søndag ettermiddag. Perm 2 lesedagar før kvar eksamen og fri eksamensdagen med løn. Ingen kjære mor, altså</a:t>
                      </a:r>
                      <a:endParaRPr lang="nn-NO" sz="1100" dirty="0"/>
                    </a:p>
                  </a:txBody>
                  <a:tcPr marL="109445" marR="109445" marT="50398" marB="50398"/>
                </a:tc>
              </a:tr>
              <a:tr h="436781">
                <a:tc>
                  <a:txBody>
                    <a:bodyPr/>
                    <a:lstStyle/>
                    <a:p>
                      <a:pPr>
                        <a:defRPr sz="1000" b="0"/>
                      </a:pPr>
                      <a:r>
                        <a:rPr lang="nn-NO" sz="1100" dirty="0" err="1" smtClean="0"/>
                        <a:t>Orgnisasjon</a:t>
                      </a:r>
                      <a:r>
                        <a:rPr lang="nn-NO" sz="1100" dirty="0" smtClean="0"/>
                        <a:t> og </a:t>
                      </a:r>
                      <a:r>
                        <a:rPr lang="nn-NO" sz="1100" dirty="0" err="1" smtClean="0"/>
                        <a:t>ledelse</a:t>
                      </a:r>
                      <a:r>
                        <a:rPr lang="nn-NO" sz="1100" dirty="0" smtClean="0"/>
                        <a:t> for skole. </a:t>
                      </a:r>
                      <a:r>
                        <a:rPr lang="nn-NO" sz="1100" dirty="0" err="1" smtClean="0"/>
                        <a:t>Veiledning</a:t>
                      </a:r>
                      <a:r>
                        <a:rPr lang="nn-NO" sz="1100" dirty="0" smtClean="0"/>
                        <a:t> og oppfølging av </a:t>
                      </a:r>
                      <a:r>
                        <a:rPr lang="nn-NO" sz="1100" dirty="0" err="1" smtClean="0"/>
                        <a:t>nyutdannede</a:t>
                      </a:r>
                      <a:r>
                        <a:rPr lang="nn-NO" sz="1100" dirty="0" smtClean="0"/>
                        <a:t> </a:t>
                      </a:r>
                      <a:r>
                        <a:rPr lang="nn-NO" sz="1100" dirty="0" err="1" smtClean="0"/>
                        <a:t>lærere</a:t>
                      </a:r>
                      <a:r>
                        <a:rPr lang="nn-NO" sz="1100" dirty="0" smtClean="0"/>
                        <a:t> i barnehage og skule. </a:t>
                      </a:r>
                      <a:r>
                        <a:rPr lang="nn-NO" sz="1100" dirty="0" err="1" smtClean="0"/>
                        <a:t>Veiledning</a:t>
                      </a:r>
                      <a:r>
                        <a:rPr lang="nn-NO" sz="1100" dirty="0" smtClean="0"/>
                        <a:t> for </a:t>
                      </a:r>
                      <a:r>
                        <a:rPr lang="nn-NO" sz="1100" dirty="0" err="1" smtClean="0"/>
                        <a:t>praksislærere</a:t>
                      </a:r>
                      <a:r>
                        <a:rPr lang="nn-NO" sz="1100" dirty="0" smtClean="0"/>
                        <a:t>.</a:t>
                      </a:r>
                      <a:endParaRPr lang="nn-NO" sz="1100" dirty="0"/>
                    </a:p>
                  </a:txBody>
                  <a:tcPr marL="109445" marR="109445" marT="50398" marB="50398"/>
                </a:tc>
              </a:tr>
              <a:tr h="268788">
                <a:tc>
                  <a:txBody>
                    <a:bodyPr/>
                    <a:lstStyle/>
                    <a:p>
                      <a:pPr>
                        <a:defRPr sz="1000" b="0"/>
                      </a:pPr>
                      <a:r>
                        <a:rPr lang="nn-NO" sz="1100" dirty="0" smtClean="0"/>
                        <a:t>Norsk for </a:t>
                      </a:r>
                      <a:r>
                        <a:rPr lang="nn-NO" sz="1100" dirty="0" err="1" smtClean="0"/>
                        <a:t>andrespråklige</a:t>
                      </a:r>
                      <a:r>
                        <a:rPr lang="nn-NO" sz="1100" dirty="0" smtClean="0"/>
                        <a:t> ved UiB. Nettbasert over eitt halvt år. 30 </a:t>
                      </a:r>
                      <a:r>
                        <a:rPr lang="nn-NO" sz="1100" dirty="0" err="1" smtClean="0"/>
                        <a:t>stp</a:t>
                      </a:r>
                      <a:endParaRPr lang="nn-NO" sz="1100" dirty="0"/>
                    </a:p>
                  </a:txBody>
                  <a:tcPr marL="109445" marR="109445" marT="50398" marB="50398"/>
                </a:tc>
              </a:tr>
              <a:tr h="268788">
                <a:tc>
                  <a:txBody>
                    <a:bodyPr/>
                    <a:lstStyle/>
                    <a:p>
                      <a:pPr>
                        <a:defRPr sz="1000" b="0"/>
                      </a:pPr>
                      <a:r>
                        <a:rPr lang="nn-NO" sz="1100" dirty="0" smtClean="0"/>
                        <a:t>15 </a:t>
                      </a:r>
                      <a:r>
                        <a:rPr lang="nn-NO" sz="1100" dirty="0" err="1" smtClean="0"/>
                        <a:t>stp</a:t>
                      </a:r>
                      <a:r>
                        <a:rPr lang="nn-NO" sz="1100" dirty="0" smtClean="0"/>
                        <a:t> IKT for </a:t>
                      </a:r>
                      <a:r>
                        <a:rPr lang="nn-NO" sz="1100" dirty="0" err="1" smtClean="0"/>
                        <a:t>lærere</a:t>
                      </a:r>
                      <a:r>
                        <a:rPr lang="nn-NO" sz="1100" dirty="0" smtClean="0"/>
                        <a:t> over 1 år, tatt på </a:t>
                      </a:r>
                      <a:r>
                        <a:rPr lang="nn-NO" sz="1100" dirty="0" err="1" smtClean="0"/>
                        <a:t>eget</a:t>
                      </a:r>
                      <a:r>
                        <a:rPr lang="nn-NO" sz="1100" dirty="0" smtClean="0"/>
                        <a:t> initiativ, i tillegg til full jobb og betalt og organisert </a:t>
                      </a:r>
                      <a:r>
                        <a:rPr lang="nn-NO" sz="1100" dirty="0" err="1" smtClean="0"/>
                        <a:t>selv</a:t>
                      </a:r>
                      <a:r>
                        <a:rPr lang="nn-NO" sz="1100" dirty="0" smtClean="0"/>
                        <a:t>.</a:t>
                      </a:r>
                      <a:endParaRPr lang="nn-NO" sz="1100" dirty="0"/>
                    </a:p>
                  </a:txBody>
                  <a:tcPr marL="109445" marR="109445" marT="50398" marB="50398"/>
                </a:tc>
              </a:tr>
              <a:tr h="436781">
                <a:tc>
                  <a:txBody>
                    <a:bodyPr/>
                    <a:lstStyle/>
                    <a:p>
                      <a:pPr>
                        <a:defRPr sz="1000" b="0"/>
                      </a:pPr>
                      <a:r>
                        <a:rPr lang="nn-NO" sz="1100" dirty="0" smtClean="0"/>
                        <a:t>Eg er usikker på om </a:t>
                      </a:r>
                      <a:r>
                        <a:rPr lang="nn-NO" sz="1100" dirty="0" err="1" smtClean="0"/>
                        <a:t>kursrunder</a:t>
                      </a:r>
                      <a:r>
                        <a:rPr lang="nn-NO" sz="1100" dirty="0" smtClean="0"/>
                        <a:t> med </a:t>
                      </a:r>
                      <a:r>
                        <a:rPr lang="nn-NO" sz="1100" dirty="0" err="1" smtClean="0"/>
                        <a:t>LeseLos</a:t>
                      </a:r>
                      <a:r>
                        <a:rPr lang="nn-NO" sz="1100" dirty="0" smtClean="0"/>
                        <a:t> og Regnebyen er etterutdanningsaktivitetar. No tek vi eit kurs som heiter VFL (Vurdering for læring).</a:t>
                      </a:r>
                      <a:endParaRPr lang="nn-NO" sz="1100" dirty="0"/>
                    </a:p>
                  </a:txBody>
                  <a:tcPr marL="109445" marR="109445" marT="50398" marB="50398"/>
                </a:tc>
              </a:tr>
              <a:tr h="268788">
                <a:tc>
                  <a:txBody>
                    <a:bodyPr/>
                    <a:lstStyle/>
                    <a:p>
                      <a:pPr>
                        <a:defRPr sz="1000" b="0"/>
                      </a:pPr>
                      <a:r>
                        <a:rPr lang="nn-NO" sz="1100" dirty="0" smtClean="0"/>
                        <a:t>Matematikk 30 studiepoeng, nettbasert med eit par samlingar. Fekk tilbodet med </a:t>
                      </a:r>
                      <a:r>
                        <a:rPr lang="nn-NO" sz="1100" dirty="0" err="1" smtClean="0"/>
                        <a:t>frikjøpt</a:t>
                      </a:r>
                      <a:r>
                        <a:rPr lang="nn-NO" sz="1100" dirty="0" smtClean="0"/>
                        <a:t> undervisning til etterutdanning.</a:t>
                      </a:r>
                      <a:endParaRPr lang="nn-NO" sz="1100" dirty="0"/>
                    </a:p>
                  </a:txBody>
                  <a:tcPr marL="109445" marR="109445" marT="50398" marB="50398"/>
                </a:tc>
              </a:tr>
              <a:tr h="604774">
                <a:tc>
                  <a:txBody>
                    <a:bodyPr/>
                    <a:lstStyle/>
                    <a:p>
                      <a:pPr>
                        <a:defRPr sz="1000" b="0"/>
                      </a:pPr>
                      <a:r>
                        <a:rPr lang="nn-NO" sz="1100" dirty="0" smtClean="0"/>
                        <a:t>ikt i fag</a:t>
                      </a:r>
                    </a:p>
                    <a:p>
                      <a:r>
                        <a:rPr lang="nn-NO" sz="1100" dirty="0" smtClean="0"/>
                        <a:t>ikt i praksis</a:t>
                      </a:r>
                    </a:p>
                    <a:p>
                      <a:r>
                        <a:rPr lang="nn-NO" sz="1100" dirty="0" smtClean="0"/>
                        <a:t>matematikk</a:t>
                      </a:r>
                      <a:endParaRPr lang="nn-NO" sz="1100" dirty="0"/>
                    </a:p>
                  </a:txBody>
                  <a:tcPr marL="109445" marR="109445" marT="50398" marB="50398"/>
                </a:tc>
              </a:tr>
              <a:tr h="604774">
                <a:tc>
                  <a:txBody>
                    <a:bodyPr/>
                    <a:lstStyle/>
                    <a:p>
                      <a:pPr>
                        <a:defRPr sz="1000" b="0"/>
                      </a:pPr>
                      <a:r>
                        <a:rPr lang="nn-NO" sz="1100" dirty="0" smtClean="0"/>
                        <a:t>1.avd.spes.ped: 30 </a:t>
                      </a:r>
                      <a:r>
                        <a:rPr lang="nn-NO" sz="1100" dirty="0" err="1" smtClean="0"/>
                        <a:t>stp</a:t>
                      </a:r>
                      <a:endParaRPr lang="nn-NO" sz="1100" dirty="0" smtClean="0"/>
                    </a:p>
                    <a:p>
                      <a:r>
                        <a:rPr lang="nn-NO" sz="1100" dirty="0" smtClean="0"/>
                        <a:t>2.avd.spes.ped: 60 </a:t>
                      </a:r>
                      <a:r>
                        <a:rPr lang="nn-NO" sz="1100" dirty="0" err="1" smtClean="0"/>
                        <a:t>stp</a:t>
                      </a:r>
                      <a:endParaRPr lang="nn-NO" sz="1100" dirty="0" smtClean="0"/>
                    </a:p>
                    <a:p>
                      <a:r>
                        <a:rPr lang="nn-NO" sz="1100" dirty="0" smtClean="0"/>
                        <a:t>leserettleiing: 30 </a:t>
                      </a:r>
                      <a:r>
                        <a:rPr lang="nn-NO" sz="1100" dirty="0" err="1" smtClean="0"/>
                        <a:t>stp</a:t>
                      </a:r>
                      <a:endParaRPr lang="nn-NO" sz="1100" dirty="0"/>
                    </a:p>
                  </a:txBody>
                  <a:tcPr marL="109445" marR="109445" marT="50398" marB="50398"/>
                </a:tc>
              </a:tr>
            </a:tbl>
          </a:graphicData>
        </a:graphic>
      </p:graphicFrame>
    </p:spTree>
    <p:extLst>
      <p:ext uri="{BB962C8B-B14F-4D97-AF65-F5344CB8AC3E}">
        <p14:creationId xmlns:p14="http://schemas.microsoft.com/office/powerpoint/2010/main" val="20884370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3884880852"/>
              </p:ext>
            </p:extLst>
          </p:nvPr>
        </p:nvGraphicFramePr>
        <p:xfrm>
          <a:off x="433444" y="1083112"/>
          <a:ext cx="9823394" cy="5879743"/>
        </p:xfrm>
        <a:graphic>
          <a:graphicData uri="http://schemas.openxmlformats.org/drawingml/2006/table">
            <a:tbl>
              <a:tblPr>
                <a:tableStyleId>{5C22544A-7EE6-4342-B048-85BDC9FD1C3A}</a:tableStyleId>
              </a:tblPr>
              <a:tblGrid>
                <a:gridCol w="9823394"/>
              </a:tblGrid>
              <a:tr h="268788">
                <a:tc>
                  <a:txBody>
                    <a:bodyPr/>
                    <a:lstStyle/>
                    <a:p>
                      <a:pPr>
                        <a:defRPr sz="1000" b="0"/>
                      </a:pPr>
                      <a:r>
                        <a:rPr lang="nn-NO" sz="1100" dirty="0" smtClean="0"/>
                        <a:t>Matematikk, 30 </a:t>
                      </a:r>
                      <a:r>
                        <a:rPr lang="nn-NO" sz="1100" dirty="0" err="1" smtClean="0"/>
                        <a:t>stp</a:t>
                      </a:r>
                      <a:r>
                        <a:rPr lang="nn-NO" sz="1100" dirty="0" smtClean="0"/>
                        <a:t>, vikarordning</a:t>
                      </a:r>
                      <a:endParaRPr lang="nn-NO" sz="1100" dirty="0"/>
                    </a:p>
                  </a:txBody>
                  <a:tcPr marL="109445" marR="109445" marT="50398" marB="50398"/>
                </a:tc>
              </a:tr>
              <a:tr h="436781">
                <a:tc>
                  <a:txBody>
                    <a:bodyPr/>
                    <a:lstStyle/>
                    <a:p>
                      <a:pPr>
                        <a:defRPr sz="1000" b="0"/>
                      </a:pPr>
                      <a:r>
                        <a:rPr lang="nn-NO" sz="1100" dirty="0" smtClean="0"/>
                        <a:t>norsk 30 </a:t>
                      </a:r>
                      <a:r>
                        <a:rPr lang="nn-NO" sz="1100" dirty="0" err="1" smtClean="0"/>
                        <a:t>stp</a:t>
                      </a:r>
                      <a:endParaRPr lang="nn-NO" sz="1100" dirty="0" smtClean="0"/>
                    </a:p>
                    <a:p>
                      <a:r>
                        <a:rPr lang="nn-NO" sz="1100" dirty="0" smtClean="0"/>
                        <a:t>matte 30 </a:t>
                      </a:r>
                      <a:r>
                        <a:rPr lang="nn-NO" sz="1100" dirty="0" err="1" smtClean="0"/>
                        <a:t>stp</a:t>
                      </a:r>
                      <a:endParaRPr lang="nn-NO" sz="1100" dirty="0"/>
                    </a:p>
                  </a:txBody>
                  <a:tcPr marL="109445" marR="109445" marT="50398" marB="50398"/>
                </a:tc>
              </a:tr>
              <a:tr h="268788">
                <a:tc>
                  <a:txBody>
                    <a:bodyPr/>
                    <a:lstStyle/>
                    <a:p>
                      <a:pPr>
                        <a:defRPr sz="1000" b="0"/>
                      </a:pPr>
                      <a:r>
                        <a:rPr lang="nn-NO" sz="1100" dirty="0" smtClean="0"/>
                        <a:t>Pedagogisk vegleiing, del 1, 15 </a:t>
                      </a:r>
                      <a:r>
                        <a:rPr lang="nn-NO" sz="1100" dirty="0" err="1" smtClean="0"/>
                        <a:t>stp</a:t>
                      </a:r>
                      <a:endParaRPr lang="nn-NO" sz="1100" dirty="0"/>
                    </a:p>
                  </a:txBody>
                  <a:tcPr marL="109445" marR="109445" marT="50398" marB="50398"/>
                </a:tc>
              </a:tr>
              <a:tr h="268788">
                <a:tc>
                  <a:txBody>
                    <a:bodyPr/>
                    <a:lstStyle/>
                    <a:p>
                      <a:pPr>
                        <a:defRPr sz="1000" b="0"/>
                      </a:pPr>
                      <a:r>
                        <a:rPr lang="nn-NO" sz="1100" dirty="0" smtClean="0"/>
                        <a:t>Matematikk</a:t>
                      </a:r>
                      <a:endParaRPr lang="nn-NO" sz="1100" dirty="0"/>
                    </a:p>
                  </a:txBody>
                  <a:tcPr marL="109445" marR="109445" marT="50398" marB="50398"/>
                </a:tc>
              </a:tr>
              <a:tr h="268788">
                <a:tc>
                  <a:txBody>
                    <a:bodyPr/>
                    <a:lstStyle/>
                    <a:p>
                      <a:pPr>
                        <a:defRPr sz="1000" b="0"/>
                      </a:pPr>
                      <a:r>
                        <a:rPr lang="nn-NO" sz="1100" dirty="0" smtClean="0"/>
                        <a:t>Klasseleiing  15 studiepoeng, Engelsk  30 studiepoeng</a:t>
                      </a:r>
                      <a:endParaRPr lang="nn-NO" sz="1100" dirty="0"/>
                    </a:p>
                  </a:txBody>
                  <a:tcPr marL="109445" marR="109445" marT="50398" marB="50398"/>
                </a:tc>
              </a:tr>
              <a:tr h="436781">
                <a:tc>
                  <a:txBody>
                    <a:bodyPr/>
                    <a:lstStyle/>
                    <a:p>
                      <a:pPr>
                        <a:defRPr sz="1000" b="0"/>
                      </a:pPr>
                      <a:r>
                        <a:rPr lang="nn-NO" sz="1100" dirty="0" smtClean="0"/>
                        <a:t>Matematikk 1, 30 </a:t>
                      </a:r>
                      <a:r>
                        <a:rPr lang="nn-NO" sz="1100" dirty="0" err="1" smtClean="0"/>
                        <a:t>stp</a:t>
                      </a:r>
                      <a:r>
                        <a:rPr lang="nn-NO" sz="1100" dirty="0" smtClean="0"/>
                        <a:t>; Matematikk 2 30 </a:t>
                      </a:r>
                      <a:r>
                        <a:rPr lang="nn-NO" sz="1100" dirty="0" err="1" smtClean="0"/>
                        <a:t>stp</a:t>
                      </a:r>
                      <a:r>
                        <a:rPr lang="nn-NO" sz="1100" dirty="0" smtClean="0"/>
                        <a:t>; Ikt i faga, 20 </a:t>
                      </a:r>
                      <a:r>
                        <a:rPr lang="nn-NO" sz="1100" dirty="0" err="1" smtClean="0"/>
                        <a:t>stp</a:t>
                      </a:r>
                      <a:r>
                        <a:rPr lang="nn-NO" sz="1100" dirty="0" smtClean="0"/>
                        <a:t>; Klasseleiing, 15 </a:t>
                      </a:r>
                      <a:r>
                        <a:rPr lang="nn-NO" sz="1100" dirty="0" err="1" smtClean="0"/>
                        <a:t>stp</a:t>
                      </a:r>
                      <a:r>
                        <a:rPr lang="nn-NO" sz="1100" dirty="0" smtClean="0"/>
                        <a:t>; </a:t>
                      </a:r>
                      <a:r>
                        <a:rPr lang="nn-NO" sz="1100" dirty="0" err="1" smtClean="0"/>
                        <a:t>Spes.ped</a:t>
                      </a:r>
                      <a:r>
                        <a:rPr lang="nn-NO" sz="1100" dirty="0" smtClean="0"/>
                        <a:t> B, 15 </a:t>
                      </a:r>
                      <a:r>
                        <a:rPr lang="nn-NO" sz="1100" dirty="0" err="1" smtClean="0"/>
                        <a:t>stp</a:t>
                      </a:r>
                      <a:r>
                        <a:rPr lang="nn-NO" sz="1100" dirty="0" smtClean="0"/>
                        <a:t>, </a:t>
                      </a:r>
                      <a:r>
                        <a:rPr lang="nn-NO" sz="1100" dirty="0" err="1" smtClean="0"/>
                        <a:t>Veiledningsped</a:t>
                      </a:r>
                      <a:r>
                        <a:rPr lang="nn-NO" sz="1100" dirty="0" smtClean="0"/>
                        <a:t>., 15 </a:t>
                      </a:r>
                      <a:r>
                        <a:rPr lang="nn-NO" sz="1100" dirty="0" err="1" smtClean="0"/>
                        <a:t>stp</a:t>
                      </a:r>
                      <a:endParaRPr lang="nn-NO" sz="1100" dirty="0"/>
                    </a:p>
                  </a:txBody>
                  <a:tcPr marL="109445" marR="109445" marT="50398" marB="50398"/>
                </a:tc>
              </a:tr>
              <a:tr h="436781">
                <a:tc>
                  <a:txBody>
                    <a:bodyPr/>
                    <a:lstStyle/>
                    <a:p>
                      <a:pPr>
                        <a:defRPr sz="1000" b="0"/>
                      </a:pPr>
                      <a:r>
                        <a:rPr lang="nn-NO" sz="1100" dirty="0" smtClean="0"/>
                        <a:t>30 studiepoeng Tverrfagleg </a:t>
                      </a:r>
                      <a:r>
                        <a:rPr lang="nn-NO" sz="1100" dirty="0" err="1" smtClean="0"/>
                        <a:t>psykososialt</a:t>
                      </a:r>
                      <a:r>
                        <a:rPr lang="nn-NO" sz="1100" dirty="0" smtClean="0"/>
                        <a:t> arbeid retta mot barn og unge</a:t>
                      </a:r>
                    </a:p>
                    <a:p>
                      <a:r>
                        <a:rPr lang="nn-NO" sz="1100" dirty="0" smtClean="0"/>
                        <a:t>30 studiepoeng Spesialpedagogikk</a:t>
                      </a:r>
                      <a:endParaRPr lang="nn-NO" sz="1100" dirty="0"/>
                    </a:p>
                  </a:txBody>
                  <a:tcPr marL="109445" marR="109445" marT="50398" marB="50398"/>
                </a:tc>
              </a:tr>
              <a:tr h="268788">
                <a:tc>
                  <a:txBody>
                    <a:bodyPr/>
                    <a:lstStyle/>
                    <a:p>
                      <a:pPr>
                        <a:defRPr sz="1000" b="0"/>
                      </a:pPr>
                      <a:r>
                        <a:rPr lang="nn-NO" sz="1100" dirty="0" err="1" smtClean="0"/>
                        <a:t>videreutdanning</a:t>
                      </a:r>
                      <a:r>
                        <a:rPr lang="nn-NO" sz="1100" dirty="0" smtClean="0"/>
                        <a:t> i </a:t>
                      </a:r>
                      <a:r>
                        <a:rPr lang="nn-NO" sz="1100" dirty="0" err="1" smtClean="0"/>
                        <a:t>veiledning</a:t>
                      </a:r>
                      <a:r>
                        <a:rPr lang="nn-NO" sz="1100" dirty="0" smtClean="0"/>
                        <a:t> for </a:t>
                      </a:r>
                      <a:r>
                        <a:rPr lang="nn-NO" sz="1100" dirty="0" err="1" smtClean="0"/>
                        <a:t>praksislærere</a:t>
                      </a:r>
                      <a:r>
                        <a:rPr lang="nn-NO" sz="1100" dirty="0" smtClean="0"/>
                        <a:t> 15 </a:t>
                      </a:r>
                      <a:r>
                        <a:rPr lang="nn-NO" sz="1100" dirty="0" err="1" smtClean="0"/>
                        <a:t>sp</a:t>
                      </a:r>
                      <a:endParaRPr lang="nn-NO" sz="1100" dirty="0"/>
                    </a:p>
                  </a:txBody>
                  <a:tcPr marL="109445" marR="109445" marT="50398" marB="50398"/>
                </a:tc>
              </a:tr>
              <a:tr h="604774">
                <a:tc>
                  <a:txBody>
                    <a:bodyPr/>
                    <a:lstStyle/>
                    <a:p>
                      <a:pPr>
                        <a:defRPr sz="1000" b="0"/>
                      </a:pPr>
                      <a:r>
                        <a:rPr lang="nn-NO" sz="1100" dirty="0" smtClean="0"/>
                        <a:t>60 </a:t>
                      </a:r>
                      <a:r>
                        <a:rPr lang="nn-NO" sz="1100" dirty="0" err="1" smtClean="0"/>
                        <a:t>stp</a:t>
                      </a:r>
                      <a:r>
                        <a:rPr lang="nn-NO" sz="1100" dirty="0" smtClean="0"/>
                        <a:t> matematikk</a:t>
                      </a:r>
                    </a:p>
                    <a:p>
                      <a:r>
                        <a:rPr lang="nn-NO" sz="1100" dirty="0" smtClean="0"/>
                        <a:t>75 </a:t>
                      </a:r>
                      <a:r>
                        <a:rPr lang="nn-NO" sz="1100" dirty="0" err="1" smtClean="0"/>
                        <a:t>stp</a:t>
                      </a:r>
                      <a:r>
                        <a:rPr lang="nn-NO" sz="1100" dirty="0" smtClean="0"/>
                        <a:t> spes </a:t>
                      </a:r>
                      <a:r>
                        <a:rPr lang="nn-NO" sz="1100" dirty="0" err="1" smtClean="0"/>
                        <a:t>ped</a:t>
                      </a:r>
                      <a:endParaRPr lang="nn-NO" sz="1100" dirty="0" smtClean="0"/>
                    </a:p>
                    <a:p>
                      <a:r>
                        <a:rPr lang="nn-NO" sz="1100" dirty="0" smtClean="0"/>
                        <a:t>+++</a:t>
                      </a:r>
                      <a:endParaRPr lang="nn-NO" sz="1100" dirty="0"/>
                    </a:p>
                  </a:txBody>
                  <a:tcPr marL="109445" marR="109445" marT="50398" marB="50398"/>
                </a:tc>
              </a:tr>
              <a:tr h="268788">
                <a:tc>
                  <a:txBody>
                    <a:bodyPr/>
                    <a:lstStyle/>
                    <a:p>
                      <a:pPr>
                        <a:defRPr sz="1000" b="0"/>
                      </a:pPr>
                      <a:r>
                        <a:rPr lang="nn-NO" sz="1100" dirty="0" smtClean="0"/>
                        <a:t>Master IKT. Tok dei siste 60 </a:t>
                      </a:r>
                      <a:r>
                        <a:rPr lang="nn-NO" sz="1100" dirty="0" err="1" smtClean="0"/>
                        <a:t>stp</a:t>
                      </a:r>
                      <a:r>
                        <a:rPr lang="nn-NO" sz="1100" dirty="0" smtClean="0"/>
                        <a:t> ved sida av full jobb.</a:t>
                      </a:r>
                      <a:endParaRPr lang="nn-NO" sz="1100" dirty="0"/>
                    </a:p>
                  </a:txBody>
                  <a:tcPr marL="109445" marR="109445" marT="50398" marB="50398"/>
                </a:tc>
              </a:tr>
              <a:tr h="268788">
                <a:tc>
                  <a:txBody>
                    <a:bodyPr/>
                    <a:lstStyle/>
                    <a:p>
                      <a:pPr>
                        <a:defRPr sz="1000" b="0"/>
                      </a:pPr>
                      <a:r>
                        <a:rPr lang="nn-NO" sz="1100" dirty="0" smtClean="0"/>
                        <a:t>30 </a:t>
                      </a:r>
                      <a:r>
                        <a:rPr lang="nn-NO" sz="1100" dirty="0" err="1" smtClean="0"/>
                        <a:t>stp</a:t>
                      </a:r>
                      <a:r>
                        <a:rPr lang="nn-NO" sz="1100" dirty="0" smtClean="0"/>
                        <a:t> i norsk, ved sida av full jobb.</a:t>
                      </a:r>
                      <a:endParaRPr lang="nn-NO" sz="1100" dirty="0"/>
                    </a:p>
                  </a:txBody>
                  <a:tcPr marL="109445" marR="109445" marT="50398" marB="50398"/>
                </a:tc>
              </a:tr>
              <a:tr h="436781">
                <a:tc>
                  <a:txBody>
                    <a:bodyPr/>
                    <a:lstStyle/>
                    <a:p>
                      <a:pPr>
                        <a:defRPr sz="1000" b="0"/>
                      </a:pPr>
                      <a:r>
                        <a:rPr lang="nn-NO" sz="1100" dirty="0" smtClean="0"/>
                        <a:t>Halvårseining samfunnsfag + kroppsøving i 1979/80</a:t>
                      </a:r>
                    </a:p>
                    <a:p>
                      <a:r>
                        <a:rPr lang="nn-NO" sz="1100" dirty="0" smtClean="0"/>
                        <a:t>grunnfag matematikk </a:t>
                      </a:r>
                      <a:r>
                        <a:rPr lang="nn-NO" sz="1100" dirty="0" err="1" smtClean="0"/>
                        <a:t>videreutdanning</a:t>
                      </a:r>
                      <a:r>
                        <a:rPr lang="nn-NO" sz="1100" dirty="0" smtClean="0"/>
                        <a:t> med frikjøp 2012/14</a:t>
                      </a:r>
                      <a:endParaRPr lang="nn-NO" sz="1100" dirty="0"/>
                    </a:p>
                  </a:txBody>
                  <a:tcPr marL="109445" marR="109445" marT="50398" marB="50398"/>
                </a:tc>
              </a:tr>
              <a:tr h="436781">
                <a:tc>
                  <a:txBody>
                    <a:bodyPr/>
                    <a:lstStyle/>
                    <a:p>
                      <a:pPr>
                        <a:defRPr sz="1000" b="0"/>
                      </a:pPr>
                      <a:r>
                        <a:rPr lang="nn-NO" sz="1100" dirty="0" smtClean="0"/>
                        <a:t>leseopplæring 1 30 studiepoeng</a:t>
                      </a:r>
                    </a:p>
                    <a:p>
                      <a:r>
                        <a:rPr lang="nn-NO" sz="1100" dirty="0" smtClean="0"/>
                        <a:t>Lærarspesialist i norsk 60 studiepoeng</a:t>
                      </a:r>
                      <a:endParaRPr lang="nn-NO" sz="1100" dirty="0"/>
                    </a:p>
                  </a:txBody>
                  <a:tcPr marL="109445" marR="109445" marT="50398" marB="50398"/>
                </a:tc>
              </a:tr>
              <a:tr h="940760">
                <a:tc>
                  <a:txBody>
                    <a:bodyPr/>
                    <a:lstStyle/>
                    <a:p>
                      <a:pPr>
                        <a:defRPr sz="1000" b="0"/>
                      </a:pPr>
                      <a:r>
                        <a:rPr lang="nn-NO" sz="1100" dirty="0" smtClean="0"/>
                        <a:t>30 </a:t>
                      </a:r>
                      <a:r>
                        <a:rPr lang="nn-NO" sz="1100" dirty="0" err="1" smtClean="0"/>
                        <a:t>stp</a:t>
                      </a:r>
                      <a:r>
                        <a:rPr lang="nn-NO" sz="1100" dirty="0" smtClean="0"/>
                        <a:t> media</a:t>
                      </a:r>
                    </a:p>
                    <a:p>
                      <a:r>
                        <a:rPr lang="nn-NO" sz="1100" dirty="0" smtClean="0"/>
                        <a:t>30 </a:t>
                      </a:r>
                      <a:r>
                        <a:rPr lang="nn-NO" sz="1100" dirty="0" err="1" smtClean="0"/>
                        <a:t>stp</a:t>
                      </a:r>
                      <a:r>
                        <a:rPr lang="nn-NO" sz="1100" dirty="0" smtClean="0"/>
                        <a:t> informatikk</a:t>
                      </a:r>
                    </a:p>
                    <a:p>
                      <a:r>
                        <a:rPr lang="nn-NO" sz="1100" dirty="0" smtClean="0"/>
                        <a:t>60stp naturfag</a:t>
                      </a:r>
                    </a:p>
                    <a:p>
                      <a:r>
                        <a:rPr lang="nn-NO" sz="1100" dirty="0" err="1" smtClean="0"/>
                        <a:t>veiledningsped</a:t>
                      </a:r>
                      <a:endParaRPr lang="nn-NO" sz="1100" dirty="0" smtClean="0"/>
                    </a:p>
                    <a:p>
                      <a:r>
                        <a:rPr lang="nn-NO" sz="1100" dirty="0" smtClean="0"/>
                        <a:t>30 </a:t>
                      </a:r>
                      <a:r>
                        <a:rPr lang="nn-NO" sz="1100" dirty="0" err="1" smtClean="0"/>
                        <a:t>stp</a:t>
                      </a:r>
                      <a:r>
                        <a:rPr lang="nn-NO" sz="1100" dirty="0" smtClean="0"/>
                        <a:t> korpsdireksjon</a:t>
                      </a:r>
                      <a:endParaRPr lang="nn-NO" sz="1100" dirty="0"/>
                    </a:p>
                  </a:txBody>
                  <a:tcPr marL="109445" marR="109445" marT="50398" marB="50398"/>
                </a:tc>
              </a:tr>
              <a:tr h="268788">
                <a:tc>
                  <a:txBody>
                    <a:bodyPr/>
                    <a:lstStyle/>
                    <a:p>
                      <a:pPr>
                        <a:defRPr sz="1000" b="0"/>
                      </a:pPr>
                      <a:r>
                        <a:rPr lang="nn-NO" sz="1100" dirty="0" smtClean="0"/>
                        <a:t>Tok 15 </a:t>
                      </a:r>
                      <a:r>
                        <a:rPr lang="nn-NO" sz="1100" dirty="0" err="1" smtClean="0"/>
                        <a:t>stp</a:t>
                      </a:r>
                      <a:r>
                        <a:rPr lang="nn-NO" sz="1100" dirty="0" smtClean="0"/>
                        <a:t> i rettleiingspedagogikk. Går inneverande år på norsk 2 30 </a:t>
                      </a:r>
                      <a:r>
                        <a:rPr lang="nn-NO" sz="1100" dirty="0" err="1" smtClean="0"/>
                        <a:t>stp</a:t>
                      </a:r>
                      <a:r>
                        <a:rPr lang="nn-NO" sz="1100" dirty="0" smtClean="0"/>
                        <a:t> over eitt år.</a:t>
                      </a:r>
                      <a:endParaRPr lang="nn-NO" sz="1100" dirty="0"/>
                    </a:p>
                  </a:txBody>
                  <a:tcPr marL="109445" marR="109445" marT="50398" marB="50398"/>
                </a:tc>
              </a:tr>
            </a:tbl>
          </a:graphicData>
        </a:graphic>
      </p:graphicFrame>
    </p:spTree>
    <p:extLst>
      <p:ext uri="{BB962C8B-B14F-4D97-AF65-F5344CB8AC3E}">
        <p14:creationId xmlns:p14="http://schemas.microsoft.com/office/powerpoint/2010/main" val="23128906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pTitle"/>
          <p:cNvSpPr>
            <a:spLocks noGrp="1"/>
          </p:cNvSpPr>
          <p:nvPr>
            <p:ph type="body" sz="quarter" idx="13"/>
          </p:nvPr>
        </p:nvSpPr>
        <p:spPr>
          <a:xfrm>
            <a:off x="433388" y="984738"/>
            <a:ext cx="9823450" cy="568262"/>
          </a:xfrm>
        </p:spPr>
        <p:txBody>
          <a:bodyPr/>
          <a:lstStyle/>
          <a:p>
            <a:r>
              <a:rPr lang="nn-NO" dirty="0" smtClean="0"/>
              <a:t>Undersøking for lærarar - Arbeidsplassbasert GLU-master</a:t>
            </a:r>
            <a:endParaRPr lang="nn-NO" dirty="0"/>
          </a:p>
        </p:txBody>
      </p:sp>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1039132813"/>
              </p:ext>
            </p:extLst>
          </p:nvPr>
        </p:nvGraphicFramePr>
        <p:xfrm>
          <a:off x="433388" y="1836738"/>
          <a:ext cx="9823394" cy="1747124"/>
        </p:xfrm>
        <a:graphic>
          <a:graphicData uri="http://schemas.openxmlformats.org/drawingml/2006/table">
            <a:tbl>
              <a:tblPr>
                <a:tableStyleId>{5C22544A-7EE6-4342-B048-85BDC9FD1C3A}</a:tableStyleId>
              </a:tblPr>
              <a:tblGrid>
                <a:gridCol w="9823394"/>
              </a:tblGrid>
              <a:tr h="604774">
                <a:tc>
                  <a:txBody>
                    <a:bodyPr/>
                    <a:lstStyle/>
                    <a:p>
                      <a:pPr>
                        <a:defRPr sz="1000" b="0"/>
                      </a:pPr>
                      <a:r>
                        <a:rPr lang="nn-NO" sz="1100" dirty="0" err="1" smtClean="0"/>
                        <a:t>Spesialpedagogoikk</a:t>
                      </a:r>
                      <a:r>
                        <a:rPr lang="nn-NO" sz="1100" dirty="0" smtClean="0"/>
                        <a:t> </a:t>
                      </a:r>
                      <a:r>
                        <a:rPr lang="nn-NO" sz="1100" dirty="0" err="1" smtClean="0"/>
                        <a:t>a+b</a:t>
                      </a:r>
                      <a:r>
                        <a:rPr lang="nn-NO" sz="1100" dirty="0" smtClean="0"/>
                        <a:t>, samlingar på HSH.</a:t>
                      </a:r>
                    </a:p>
                    <a:p>
                      <a:endParaRPr lang="nn-NO" sz="1100" dirty="0" smtClean="0"/>
                    </a:p>
                    <a:p>
                      <a:r>
                        <a:rPr lang="nn-NO" sz="1100" dirty="0" smtClean="0"/>
                        <a:t>Rekning som grunnleggande dugleik, nettbasert.</a:t>
                      </a:r>
                      <a:endParaRPr lang="nn-NO" sz="1100" dirty="0"/>
                    </a:p>
                  </a:txBody>
                  <a:tcPr marL="109445" marR="109445" marT="50398" marB="50398"/>
                </a:tc>
              </a:tr>
              <a:tr h="436781">
                <a:tc>
                  <a:txBody>
                    <a:bodyPr/>
                    <a:lstStyle/>
                    <a:p>
                      <a:pPr>
                        <a:defRPr sz="1000" b="0"/>
                      </a:pPr>
                      <a:r>
                        <a:rPr lang="nn-NO" sz="1100" dirty="0" smtClean="0"/>
                        <a:t>30p Matematikk, Helgebasert med 3 </a:t>
                      </a:r>
                      <a:r>
                        <a:rPr lang="nn-NO" sz="1100" dirty="0" err="1" smtClean="0"/>
                        <a:t>samlinger</a:t>
                      </a:r>
                      <a:r>
                        <a:rPr lang="nn-NO" sz="1100" dirty="0" smtClean="0"/>
                        <a:t> i semesteret. </a:t>
                      </a:r>
                    </a:p>
                    <a:p>
                      <a:r>
                        <a:rPr lang="nn-NO" sz="1100" dirty="0" smtClean="0"/>
                        <a:t>30p Spesialpedagogikk. </a:t>
                      </a:r>
                      <a:r>
                        <a:rPr lang="nn-NO" sz="1100" dirty="0" err="1" smtClean="0"/>
                        <a:t>Forelesning</a:t>
                      </a:r>
                      <a:r>
                        <a:rPr lang="nn-NO" sz="1100" dirty="0" smtClean="0"/>
                        <a:t> på ettermiddagstid en gang i </a:t>
                      </a:r>
                      <a:r>
                        <a:rPr lang="nn-NO" sz="1100" dirty="0" err="1" smtClean="0"/>
                        <a:t>uken</a:t>
                      </a:r>
                      <a:r>
                        <a:rPr lang="nn-NO" sz="1100" dirty="0" smtClean="0"/>
                        <a:t> hele semesteret.</a:t>
                      </a:r>
                      <a:endParaRPr lang="nn-NO" sz="1100" dirty="0"/>
                    </a:p>
                  </a:txBody>
                  <a:tcPr marL="109445" marR="109445" marT="50398" marB="50398"/>
                </a:tc>
              </a:tr>
              <a:tr h="436781">
                <a:tc>
                  <a:txBody>
                    <a:bodyPr/>
                    <a:lstStyle/>
                    <a:p>
                      <a:pPr>
                        <a:defRPr sz="1000" b="0"/>
                      </a:pPr>
                      <a:r>
                        <a:rPr lang="nn-NO" sz="1100" dirty="0" smtClean="0"/>
                        <a:t>Eg har teke etter og vidareutdanning innan </a:t>
                      </a:r>
                      <a:r>
                        <a:rPr lang="nn-NO" sz="1100" dirty="0" err="1" smtClean="0"/>
                        <a:t>spes.ped</a:t>
                      </a:r>
                      <a:r>
                        <a:rPr lang="nn-NO" sz="1100" dirty="0" smtClean="0"/>
                        <a:t>. rekning. </a:t>
                      </a:r>
                      <a:r>
                        <a:rPr lang="nn-NO" sz="1100" dirty="0" err="1" smtClean="0"/>
                        <a:t>veiledning</a:t>
                      </a:r>
                      <a:r>
                        <a:rPr lang="nn-NO" sz="1100" dirty="0" smtClean="0"/>
                        <a:t> og leserettleiing. Studiet i rekning var tilrettelagt slik at eg jobba i 60% og studerte i 40 % medan eg fekk full løn. Dei andre faga tok eg utan noko støtte frå arbeidsgjevar.</a:t>
                      </a:r>
                      <a:endParaRPr lang="nn-NO" sz="1100" dirty="0"/>
                    </a:p>
                  </a:txBody>
                  <a:tcPr marL="109445" marR="109445" marT="50398" marB="50398"/>
                </a:tc>
              </a:tr>
              <a:tr h="268788">
                <a:tc>
                  <a:txBody>
                    <a:bodyPr/>
                    <a:lstStyle/>
                    <a:p>
                      <a:pPr>
                        <a:defRPr sz="1000" b="0"/>
                      </a:pPr>
                      <a:r>
                        <a:rPr lang="nn-NO" sz="1100" dirty="0" smtClean="0"/>
                        <a:t>Eg tok master i pedagogikk ved </a:t>
                      </a:r>
                      <a:r>
                        <a:rPr lang="nn-NO" sz="1100" dirty="0" err="1" smtClean="0"/>
                        <a:t>siden</a:t>
                      </a:r>
                      <a:r>
                        <a:rPr lang="nn-NO" sz="1100" dirty="0" smtClean="0"/>
                        <a:t> av jobb (tok det over 3 år).</a:t>
                      </a:r>
                      <a:endParaRPr lang="nn-NO" sz="1100" dirty="0"/>
                    </a:p>
                  </a:txBody>
                  <a:tcPr marL="109445" marR="109445" marT="50398" marB="50398"/>
                </a:tc>
              </a:tr>
            </a:tbl>
          </a:graphicData>
        </a:graphic>
      </p:graphicFrame>
    </p:spTree>
    <p:extLst>
      <p:ext uri="{BB962C8B-B14F-4D97-AF65-F5344CB8AC3E}">
        <p14:creationId xmlns:p14="http://schemas.microsoft.com/office/powerpoint/2010/main" val="6227096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3388" y="718271"/>
            <a:ext cx="9823450" cy="834729"/>
          </a:xfrm>
        </p:spPr>
        <p:txBody>
          <a:bodyPr/>
          <a:lstStyle/>
          <a:p>
            <a:r>
              <a:rPr lang="nn-NO" dirty="0" smtClean="0"/>
              <a:t>Grunngjevingane er i stor grad knytt manglande interesse/kapasitet, er nyutdanna, at man ikkje har fått plass eller andre avgrensingar</a:t>
            </a:r>
            <a:endParaRPr lang="nn-NO" dirty="0"/>
          </a:p>
        </p:txBody>
      </p:sp>
      <p:sp>
        <p:nvSpPr>
          <p:cNvPr id="6" name="Title 5"/>
          <p:cNvSpPr>
            <a:spLocks noGrp="1"/>
          </p:cNvSpPr>
          <p:nvPr>
            <p:ph type="title"/>
          </p:nvPr>
        </p:nvSpPr>
        <p:spPr>
          <a:xfrm>
            <a:off x="433387" y="349989"/>
            <a:ext cx="10057091" cy="368282"/>
          </a:xfrm>
        </p:spPr>
        <p:txBody>
          <a:bodyPr/>
          <a:lstStyle/>
          <a:p>
            <a:r>
              <a:rPr lang="nn-NO" dirty="0" smtClean="0"/>
              <a:t>Ver venleg og grunngje kvifor du ikkje har delteke i etterutdanningsaktivitetar</a:t>
            </a:r>
            <a:endParaRPr lang="nn-NO" dirty="0"/>
          </a:p>
        </p:txBody>
      </p:sp>
      <p:sp>
        <p:nvSpPr>
          <p:cNvPr id="10" name="Rectangle 9"/>
          <p:cNvSpPr/>
          <p:nvPr/>
        </p:nvSpPr>
        <p:spPr bwMode="gray">
          <a:xfrm>
            <a:off x="302759" y="4395385"/>
            <a:ext cx="1798655" cy="27130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12" name="Rectangle 11"/>
          <p:cNvSpPr/>
          <p:nvPr/>
        </p:nvSpPr>
        <p:spPr bwMode="gray">
          <a:xfrm>
            <a:off x="302759" y="5260769"/>
            <a:ext cx="2599929" cy="32149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4" name="Rectangle 3"/>
          <p:cNvSpPr/>
          <p:nvPr/>
        </p:nvSpPr>
        <p:spPr bwMode="gray">
          <a:xfrm>
            <a:off x="423128" y="2381459"/>
            <a:ext cx="4761821"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Ikkje behov</a:t>
            </a:r>
          </a:p>
          <a:p>
            <a:pPr marL="285750" indent="-285750">
              <a:buFont typeface="Arial" panose="020B0604020202020204" pitchFamily="34" charset="0"/>
              <a:buChar char="•"/>
            </a:pPr>
            <a:r>
              <a:rPr lang="nn-NO" sz="1400" dirty="0" smtClean="0"/>
              <a:t>Ikkje aktuelt</a:t>
            </a:r>
          </a:p>
          <a:p>
            <a:pPr marL="285750" indent="-285750">
              <a:buFont typeface="Arial" panose="020B0604020202020204" pitchFamily="34" charset="0"/>
              <a:buChar char="•"/>
            </a:pPr>
            <a:r>
              <a:rPr lang="nn-NO" sz="1400" dirty="0" smtClean="0"/>
              <a:t>Ikkje motivert</a:t>
            </a:r>
          </a:p>
          <a:p>
            <a:pPr marL="285750" indent="-285750">
              <a:buFont typeface="Arial" panose="020B0604020202020204" pitchFamily="34" charset="0"/>
              <a:buChar char="•"/>
            </a:pPr>
            <a:r>
              <a:rPr lang="nn-NO" sz="1400" dirty="0"/>
              <a:t>Ikkje tid eller kapasitet</a:t>
            </a:r>
          </a:p>
          <a:p>
            <a:pPr marL="285750" indent="-285750">
              <a:buFont typeface="Arial" panose="020B0604020202020204" pitchFamily="34" charset="0"/>
              <a:buChar char="•"/>
            </a:pPr>
            <a:r>
              <a:rPr lang="nn-NO" sz="1400" dirty="0"/>
              <a:t>Ikkje overskot</a:t>
            </a:r>
          </a:p>
          <a:p>
            <a:pPr marL="285750" indent="-285750">
              <a:buFont typeface="Arial" panose="020B0604020202020204" pitchFamily="34" charset="0"/>
              <a:buChar char="•"/>
            </a:pPr>
            <a:r>
              <a:rPr lang="nn-NO" sz="1400" dirty="0"/>
              <a:t>Tida har ikkje vore rett</a:t>
            </a:r>
          </a:p>
          <a:p>
            <a:pPr marL="285750" indent="-285750">
              <a:buFont typeface="Arial" panose="020B0604020202020204" pitchFamily="34" charset="0"/>
              <a:buChar char="•"/>
            </a:pPr>
            <a:r>
              <a:rPr lang="nn-NO" sz="1400" dirty="0"/>
              <a:t>Familieomsyn</a:t>
            </a:r>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a:p>
        </p:txBody>
      </p:sp>
      <p:sp>
        <p:nvSpPr>
          <p:cNvPr id="35" name="Rectangle 34"/>
          <p:cNvSpPr/>
          <p:nvPr/>
        </p:nvSpPr>
        <p:spPr bwMode="gray">
          <a:xfrm>
            <a:off x="5526592" y="2381458"/>
            <a:ext cx="473024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Nyutdanna</a:t>
            </a:r>
          </a:p>
          <a:p>
            <a:pPr marL="285750" indent="-285750">
              <a:buFont typeface="Arial" panose="020B0604020202020204" pitchFamily="34" charset="0"/>
              <a:buChar char="•"/>
            </a:pPr>
            <a:r>
              <a:rPr lang="nn-NO" sz="1400" dirty="0" smtClean="0"/>
              <a:t>Har kunn arbeidd kort tid som lærar</a:t>
            </a:r>
          </a:p>
          <a:p>
            <a:pPr marL="285750" indent="-285750">
              <a:buFont typeface="Arial" panose="020B0604020202020204" pitchFamily="34" charset="0"/>
              <a:buChar char="•"/>
            </a:pPr>
            <a:r>
              <a:rPr lang="nn-NO" sz="1400" dirty="0" smtClean="0"/>
              <a:t>Har arbeidd mykje som vikar</a:t>
            </a:r>
          </a:p>
          <a:p>
            <a:pPr marL="285750" indent="-285750">
              <a:buFont typeface="Arial" panose="020B0604020202020204" pitchFamily="34" charset="0"/>
              <a:buChar char="•"/>
            </a:pPr>
            <a:r>
              <a:rPr lang="nn-NO" sz="1400" dirty="0" smtClean="0"/>
              <a:t>Har søkt, men fått avslag</a:t>
            </a:r>
          </a:p>
          <a:p>
            <a:pPr marL="285750" indent="-285750">
              <a:buFont typeface="Arial" panose="020B0604020202020204" pitchFamily="34" charset="0"/>
              <a:buChar char="•"/>
            </a:pPr>
            <a:r>
              <a:rPr lang="nn-NO" sz="1400" dirty="0" smtClean="0"/>
              <a:t>Har ikkje fått moglegheit</a:t>
            </a:r>
          </a:p>
          <a:p>
            <a:pPr marL="285750" indent="-285750">
              <a:buFont typeface="Arial" panose="020B0604020202020204" pitchFamily="34" charset="0"/>
              <a:buChar char="•"/>
            </a:pPr>
            <a:r>
              <a:rPr lang="nn-NO" sz="1400" dirty="0" smtClean="0"/>
              <a:t>Mange som ønskjer etterutdanning, men få plassar</a:t>
            </a:r>
          </a:p>
          <a:p>
            <a:pPr marL="285750" indent="-285750">
              <a:buFont typeface="Arial" panose="020B0604020202020204" pitchFamily="34" charset="0"/>
              <a:buChar char="•"/>
            </a:pPr>
            <a:r>
              <a:rPr lang="nn-NO" sz="1400" dirty="0" smtClean="0"/>
              <a:t>Ønskjer meir erfaring fyrst</a:t>
            </a:r>
          </a:p>
          <a:p>
            <a:pPr marL="285750" indent="-285750">
              <a:buFont typeface="Arial" panose="020B0604020202020204" pitchFamily="34" charset="0"/>
              <a:buChar char="•"/>
            </a:pPr>
            <a:r>
              <a:rPr lang="nn-NO" sz="1400" dirty="0" smtClean="0"/>
              <a:t>Etterutdanning gir ingen endring i stilling eller lønn</a:t>
            </a:r>
          </a:p>
          <a:p>
            <a:pPr marL="285750" indent="-285750">
              <a:buFont typeface="Arial" panose="020B0604020202020204" pitchFamily="34" charset="0"/>
              <a:buChar char="•"/>
            </a:pPr>
            <a:r>
              <a:rPr lang="nn-NO" sz="1400" dirty="0" smtClean="0"/>
              <a:t>Det har ikkje passa med fag og høve</a:t>
            </a:r>
          </a:p>
          <a:p>
            <a:pPr marL="285750" indent="-285750">
              <a:buFont typeface="Arial" panose="020B0604020202020204" pitchFamily="34" charset="0"/>
              <a:buChar char="•"/>
            </a:pPr>
            <a:r>
              <a:rPr lang="nn-NO" sz="1400" dirty="0" smtClean="0"/>
              <a:t>Det har ikkje vore relevante tilbod </a:t>
            </a:r>
          </a:p>
          <a:p>
            <a:pPr marL="285750" indent="-285750">
              <a:buFont typeface="Arial" panose="020B0604020202020204" pitchFamily="34" charset="0"/>
              <a:buChar char="•"/>
            </a:pPr>
            <a:r>
              <a:rPr lang="nn-NO" sz="1400" dirty="0" smtClean="0"/>
              <a:t>Har nok andre verv i skulen</a:t>
            </a:r>
          </a:p>
          <a:p>
            <a:pPr marL="285750" indent="-285750">
              <a:buFont typeface="Arial" panose="020B0604020202020204" pitchFamily="34" charset="0"/>
              <a:buChar char="•"/>
            </a:pPr>
            <a:endParaRPr lang="nn-NO" sz="1400" dirty="0"/>
          </a:p>
        </p:txBody>
      </p:sp>
      <p:sp>
        <p:nvSpPr>
          <p:cNvPr id="5" name="Rectangle 4"/>
          <p:cNvSpPr/>
          <p:nvPr/>
        </p:nvSpPr>
        <p:spPr bwMode="gray">
          <a:xfrm>
            <a:off x="423127" y="1969477"/>
            <a:ext cx="4761821"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Interesse/kapasitet</a:t>
            </a:r>
          </a:p>
        </p:txBody>
      </p:sp>
      <p:sp>
        <p:nvSpPr>
          <p:cNvPr id="36" name="Rectangle 35"/>
          <p:cNvSpPr/>
          <p:nvPr/>
        </p:nvSpPr>
        <p:spPr bwMode="gray">
          <a:xfrm>
            <a:off x="5526591" y="1969477"/>
            <a:ext cx="473024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Erfaring og tilbod</a:t>
            </a:r>
          </a:p>
        </p:txBody>
      </p:sp>
    </p:spTree>
    <p:extLst>
      <p:ext uri="{BB962C8B-B14F-4D97-AF65-F5344CB8AC3E}">
        <p14:creationId xmlns:p14="http://schemas.microsoft.com/office/powerpoint/2010/main" val="13557000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5"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a:solidFill>
                  <a:schemeClr val="bg1"/>
                </a:solidFill>
              </a:rPr>
              <a:t>Har du tatt vidareutdanning (studiepoenggjevande utdanning ved høgskule eller universitet) som lærar?</a:t>
            </a:r>
          </a:p>
        </p:txBody>
      </p:sp>
    </p:spTree>
    <p:extLst>
      <p:ext uri="{BB962C8B-B14F-4D97-AF65-F5344CB8AC3E}">
        <p14:creationId xmlns:p14="http://schemas.microsoft.com/office/powerpoint/2010/main" val="31490814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a:xfrm>
            <a:off x="433388" y="984738"/>
            <a:ext cx="9823450" cy="568262"/>
          </a:xfrm>
        </p:spPr>
        <p:txBody>
          <a:bodyPr/>
          <a:lstStyle/>
          <a:p>
            <a:r>
              <a:rPr lang="nn-NO" dirty="0" smtClean="0"/>
              <a:t>Om lag 67% av respondentane har tatt </a:t>
            </a:r>
            <a:r>
              <a:rPr lang="nn-NO" dirty="0" err="1" smtClean="0"/>
              <a:t>videreutdanning</a:t>
            </a:r>
            <a:r>
              <a:rPr lang="nn-NO" dirty="0" smtClean="0"/>
              <a:t> som lærar</a:t>
            </a:r>
            <a:endParaRPr lang="nn-NO" dirty="0"/>
          </a:p>
        </p:txBody>
      </p:sp>
      <p:sp>
        <p:nvSpPr>
          <p:cNvPr id="2" name="Title"/>
          <p:cNvSpPr>
            <a:spLocks noGrp="1"/>
          </p:cNvSpPr>
          <p:nvPr>
            <p:ph type="title"/>
          </p:nvPr>
        </p:nvSpPr>
        <p:spPr/>
        <p:txBody>
          <a:bodyPr>
            <a:normAutofit fontScale="90000"/>
          </a:bodyPr>
          <a:lstStyle/>
          <a:p>
            <a:r>
              <a:rPr lang="nn-NO" dirty="0" smtClean="0"/>
              <a:t>Har du tatt vidareutdanning (studiepoenggjevande utdanning ved høgskule eller universitet) som lærar?</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0754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33388" y="994787"/>
            <a:ext cx="9823450" cy="558216"/>
          </a:xfrm>
        </p:spPr>
        <p:txBody>
          <a:bodyPr/>
          <a:lstStyle/>
          <a:p>
            <a:r>
              <a:rPr lang="nn-NO" dirty="0" smtClean="0"/>
              <a:t>Som fyrste nemnte fag er det Matematikk som er det vanlegaste blant respondentane (17 </a:t>
            </a:r>
            <a:r>
              <a:rPr lang="nn-NO" dirty="0" err="1" smtClean="0"/>
              <a:t>stk</a:t>
            </a:r>
            <a:r>
              <a:rPr lang="nn-NO" dirty="0" smtClean="0"/>
              <a:t>). Dei har i gjennomsnitt 34 studiepoeng kvar</a:t>
            </a:r>
            <a:endParaRPr lang="nn-NO" dirty="0"/>
          </a:p>
        </p:txBody>
      </p:sp>
      <p:sp>
        <p:nvSpPr>
          <p:cNvPr id="3" name="Title 2"/>
          <p:cNvSpPr>
            <a:spLocks noGrp="1"/>
          </p:cNvSpPr>
          <p:nvPr>
            <p:ph type="title"/>
          </p:nvPr>
        </p:nvSpPr>
        <p:spPr>
          <a:noFill/>
          <a:ln>
            <a:solidFill>
              <a:schemeClr val="bg1"/>
            </a:solidFill>
          </a:ln>
        </p:spPr>
        <p:txBody>
          <a:bodyPr/>
          <a:lstStyle/>
          <a:p>
            <a:r>
              <a:rPr lang="nn-NO" dirty="0" smtClean="0"/>
              <a:t>Ver </a:t>
            </a:r>
            <a:r>
              <a:rPr lang="nn-NO" dirty="0"/>
              <a:t>venleg og utdjup kva vidareutdanning (studiepoenggjevande utdanning ved høgskule eller universitet) du har tatt som </a:t>
            </a:r>
            <a:r>
              <a:rPr lang="nn-NO" dirty="0" smtClean="0"/>
              <a:t>lærar</a:t>
            </a:r>
            <a:endParaRPr lang="nn-NO" dirty="0"/>
          </a:p>
        </p:txBody>
      </p:sp>
      <p:sp>
        <p:nvSpPr>
          <p:cNvPr id="5" name="Rectangle 4"/>
          <p:cNvSpPr/>
          <p:nvPr/>
        </p:nvSpPr>
        <p:spPr bwMode="gray">
          <a:xfrm>
            <a:off x="9736853" y="0"/>
            <a:ext cx="954960" cy="24116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200" b="1" dirty="0" smtClean="0">
                <a:solidFill>
                  <a:schemeClr val="bg1"/>
                </a:solidFill>
              </a:rPr>
              <a:t>Fag 1</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39147853"/>
              </p:ext>
            </p:extLst>
          </p:nvPr>
        </p:nvGraphicFramePr>
        <p:xfrm>
          <a:off x="433388" y="1829520"/>
          <a:ext cx="9823450" cy="573015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bwMode="gray">
          <a:xfrm>
            <a:off x="8973178" y="7338612"/>
            <a:ext cx="1718635" cy="221063"/>
          </a:xfrm>
          <a:prstGeom prst="rect">
            <a:avLst/>
          </a:prstGeom>
          <a:solidFill>
            <a:schemeClr val="accent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n-NO" sz="1050" dirty="0" smtClean="0">
                <a:solidFill>
                  <a:schemeClr val="bg1"/>
                </a:solidFill>
              </a:rPr>
              <a:t>Sum respondentar: 90</a:t>
            </a:r>
          </a:p>
        </p:txBody>
      </p:sp>
    </p:spTree>
    <p:extLst>
      <p:ext uri="{BB962C8B-B14F-4D97-AF65-F5344CB8AC3E}">
        <p14:creationId xmlns:p14="http://schemas.microsoft.com/office/powerpoint/2010/main" val="18849485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32000" y="1835675"/>
            <a:ext cx="9824838" cy="5199027"/>
          </a:xfrm>
        </p:spPr>
        <p:txBody>
          <a:bodyPr/>
          <a:lstStyle/>
          <a:p>
            <a:r>
              <a:rPr lang="nn-NO" sz="1100" b="1" dirty="0"/>
              <a:t>Kor mange års erfaring har du som lærar</a:t>
            </a:r>
            <a:r>
              <a:rPr lang="nn-NO" sz="1100" b="1" dirty="0" smtClean="0"/>
              <a:t>?</a:t>
            </a:r>
          </a:p>
          <a:p>
            <a:r>
              <a:rPr lang="nn-NO" sz="1100" b="1" dirty="0"/>
              <a:t>Kva slags lærarutdanning har du</a:t>
            </a:r>
            <a:r>
              <a:rPr lang="nn-NO" sz="1100" b="1" dirty="0" smtClean="0"/>
              <a:t>?</a:t>
            </a:r>
          </a:p>
          <a:p>
            <a:r>
              <a:rPr lang="nn-NO" sz="1100" b="1" dirty="0"/>
              <a:t>Har du delteke i etterutdanningsaktivitetar i din karriere som lærar</a:t>
            </a:r>
            <a:r>
              <a:rPr lang="nn-NO" sz="1100" b="1" dirty="0" smtClean="0"/>
              <a:t>?</a:t>
            </a:r>
          </a:p>
          <a:p>
            <a:r>
              <a:rPr lang="nn-NO" sz="1100" b="1" dirty="0"/>
              <a:t>Har du tatt vidareutdanning (studiepoenggjevande utdanning ved høgskule eller universitet) som lærar</a:t>
            </a:r>
            <a:r>
              <a:rPr lang="nn-NO" sz="1100" b="1" dirty="0" smtClean="0"/>
              <a:t>?</a:t>
            </a:r>
          </a:p>
          <a:p>
            <a:r>
              <a:rPr lang="nn-NO" sz="1100" b="1" dirty="0"/>
              <a:t>Er du interessert i å ta ei masterutdanning for lærarar? </a:t>
            </a:r>
            <a:endParaRPr lang="nn-NO" sz="1100" b="1" dirty="0" smtClean="0"/>
          </a:p>
          <a:p>
            <a:r>
              <a:rPr lang="nn-NO" sz="1100" b="1" dirty="0"/>
              <a:t>Kor avgjerande er det å få innpass/ godskrive tidlegare vidareutdanningar for at du skal ta masterutdanning</a:t>
            </a:r>
            <a:r>
              <a:rPr lang="nn-NO" sz="1100" b="1" dirty="0" smtClean="0"/>
              <a:t>?</a:t>
            </a:r>
          </a:p>
          <a:p>
            <a:r>
              <a:rPr lang="nn-NO" sz="1100" b="1" dirty="0"/>
              <a:t>Kva er mest interessant å ta master med fordjuping i</a:t>
            </a:r>
            <a:r>
              <a:rPr lang="nn-NO" sz="1100" b="1" dirty="0" smtClean="0"/>
              <a:t>?</a:t>
            </a:r>
          </a:p>
          <a:p>
            <a:r>
              <a:rPr lang="nn-NO" sz="1100" b="1" dirty="0"/>
              <a:t>Kva legg du i "Arbeidsplassbasert Masterutdanning</a:t>
            </a:r>
            <a:r>
              <a:rPr lang="nn-NO" sz="1100" b="1" dirty="0" smtClean="0"/>
              <a:t>"?</a:t>
            </a:r>
          </a:p>
          <a:p>
            <a:r>
              <a:rPr lang="nn-NO" sz="1100" b="1" dirty="0"/>
              <a:t>Kor aktuelt vil det vere for deg å ta eit masterløp i lag med ein eller fleire av dine kollegaer</a:t>
            </a:r>
            <a:r>
              <a:rPr lang="nn-NO" sz="1100" b="1" dirty="0" smtClean="0"/>
              <a:t>?</a:t>
            </a:r>
          </a:p>
          <a:p>
            <a:r>
              <a:rPr lang="nn-NO" sz="1100" b="1" dirty="0"/>
              <a:t>Kva for organiseringsform på ei masterutdanning vil vere bra for deg? </a:t>
            </a:r>
            <a:endParaRPr lang="nn-NO" sz="1100" b="1" dirty="0" smtClean="0"/>
          </a:p>
          <a:p>
            <a:r>
              <a:rPr lang="nn-NO" sz="1100" b="1" dirty="0"/>
              <a:t>Korleis vurderer du ulike utfordringar ved å ta ein master</a:t>
            </a:r>
            <a:r>
              <a:rPr lang="nn-NO" sz="1100" b="1" dirty="0" smtClean="0"/>
              <a:t>?</a:t>
            </a:r>
          </a:p>
          <a:p>
            <a:r>
              <a:rPr lang="nn-NO" sz="1100" b="1" dirty="0"/>
              <a:t>Kor viktig er desse formene for tilrettelegging frå arbeidsplass / skuleleiar for at du skal kunne ta ei masterutdanning ved sida av arbeid? </a:t>
            </a:r>
            <a:endParaRPr lang="nn-NO" sz="1100" b="1" dirty="0" smtClean="0"/>
          </a:p>
          <a:p>
            <a:endParaRPr lang="nn-NO" sz="1100" b="1" dirty="0" smtClean="0"/>
          </a:p>
          <a:p>
            <a:endParaRPr lang="nn-NO" dirty="0"/>
          </a:p>
        </p:txBody>
      </p:sp>
      <p:sp>
        <p:nvSpPr>
          <p:cNvPr id="5" name="Title 4"/>
          <p:cNvSpPr>
            <a:spLocks noGrp="1"/>
          </p:cNvSpPr>
          <p:nvPr>
            <p:ph type="title"/>
          </p:nvPr>
        </p:nvSpPr>
        <p:spPr/>
        <p:txBody>
          <a:bodyPr/>
          <a:lstStyle/>
          <a:p>
            <a:r>
              <a:rPr lang="nn-NO" dirty="0" smtClean="0"/>
              <a:t>Innhald </a:t>
            </a:r>
            <a:endParaRPr lang="nn-NO" dirty="0"/>
          </a:p>
        </p:txBody>
      </p:sp>
      <p:sp>
        <p:nvSpPr>
          <p:cNvPr id="7" name="Content Placeholder 5"/>
          <p:cNvSpPr txBox="1">
            <a:spLocks/>
          </p:cNvSpPr>
          <p:nvPr/>
        </p:nvSpPr>
        <p:spPr>
          <a:xfrm>
            <a:off x="10256838" y="1835674"/>
            <a:ext cx="303980" cy="5199027"/>
          </a:xfrm>
          <a:prstGeom prst="rect">
            <a:avLst/>
          </a:prstGeom>
        </p:spPr>
        <p:txBody>
          <a:bodyPr vert="horz" lIns="0" tIns="0" rIns="0" bIns="0" rtlCol="0">
            <a:noAutofit/>
          </a:bodyPr>
          <a:lstStyle>
            <a:lvl1pPr marL="0" indent="0" algn="l" defTabSz="990571" rtl="0" eaLnBrk="1" latinLnBrk="0" hangingPunct="1">
              <a:spcBef>
                <a:spcPts val="0"/>
              </a:spcBef>
              <a:spcAft>
                <a:spcPts val="1083"/>
              </a:spcAft>
              <a:buSzPct val="100000"/>
              <a:buFont typeface="Arial" panose="020B0604020202020204" pitchFamily="34" charset="0"/>
              <a:buChar char="​"/>
              <a:tabLst>
                <a:tab pos="7289979" algn="r"/>
              </a:tabLst>
              <a:defRPr sz="1000" b="0" kern="1200">
                <a:solidFill>
                  <a:schemeClr val="tx1"/>
                </a:solidFill>
                <a:latin typeface="+mn-lt"/>
                <a:ea typeface="+mn-ea"/>
                <a:cs typeface="+mn-cs"/>
              </a:defRPr>
            </a:lvl1pPr>
            <a:lvl2pPr marL="0" indent="0" algn="l" defTabSz="990571" rtl="0" eaLnBrk="1" latinLnBrk="0" hangingPunct="1">
              <a:spcBef>
                <a:spcPts val="0"/>
              </a:spcBef>
              <a:spcAft>
                <a:spcPts val="1083"/>
              </a:spcAft>
              <a:buClrTx/>
              <a:buSzPct val="100000"/>
              <a:buFont typeface="Arial" panose="020B0604020202020204" pitchFamily="34" charset="0"/>
              <a:buChar char="​"/>
              <a:tabLst>
                <a:tab pos="7289979" algn="r"/>
              </a:tabLst>
              <a:defRPr lang="en-US" sz="1000" b="1"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tabLst>
                <a:tab pos="7289979" algn="r"/>
              </a:tabLst>
              <a:defRPr lang="en-US" sz="1000" kern="120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tabLst>
                <a:tab pos="7289979" algn="r"/>
              </a:tabLst>
              <a:defRPr lang="en-US" sz="1000" kern="1200" baseline="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tab pos="5448137" algn="r"/>
              </a:tabLst>
              <a:defRPr lang="en-US" sz="1000" kern="1200" baseline="0">
                <a:solidFill>
                  <a:schemeClr val="tx1"/>
                </a:solidFill>
                <a:latin typeface="+mn-lt"/>
                <a:ea typeface="+mn-ea"/>
                <a:cs typeface="+mn-cs"/>
              </a:defRPr>
            </a:lvl5pPr>
            <a:lvl6pPr marL="386088" indent="0" algn="l" defTabSz="990571" rtl="0" eaLnBrk="1" latinLnBrk="0" hangingPunct="1">
              <a:spcBef>
                <a:spcPts val="0"/>
              </a:spcBef>
              <a:spcAft>
                <a:spcPts val="1083"/>
              </a:spcAft>
              <a:buFont typeface="Verdana" panose="020B0604030504040204" pitchFamily="34" charset="0"/>
              <a:buNone/>
              <a:tabLst>
                <a:tab pos="7289979" algn="r"/>
              </a:tabLst>
              <a:defRPr sz="10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tabLst>
                <a:tab pos="7289979" algn="r"/>
              </a:tabLst>
              <a:defRPr sz="10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tabLst>
                <a:tab pos="7289979" algn="r"/>
              </a:tabLst>
              <a:defRPr sz="10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tabLst>
                <a:tab pos="7289979" algn="r"/>
              </a:tabLst>
              <a:defRPr sz="1000" kern="1200" baseline="0">
                <a:solidFill>
                  <a:schemeClr val="tx1"/>
                </a:solidFill>
                <a:latin typeface="+mn-lt"/>
                <a:ea typeface="+mn-ea"/>
                <a:cs typeface="+mn-cs"/>
              </a:defRPr>
            </a:lvl9pPr>
          </a:lstStyle>
          <a:p>
            <a:r>
              <a:rPr lang="nn-NO" sz="1100" b="1" dirty="0" smtClean="0">
                <a:solidFill>
                  <a:schemeClr val="accent1"/>
                </a:solidFill>
              </a:rPr>
              <a:t>3</a:t>
            </a:r>
          </a:p>
          <a:p>
            <a:r>
              <a:rPr lang="nn-NO" sz="1100" b="1" dirty="0" smtClean="0">
                <a:solidFill>
                  <a:schemeClr val="accent1"/>
                </a:solidFill>
              </a:rPr>
              <a:t>5</a:t>
            </a:r>
          </a:p>
          <a:p>
            <a:r>
              <a:rPr lang="nn-NO" sz="1100" b="1" dirty="0" smtClean="0">
                <a:solidFill>
                  <a:schemeClr val="accent1"/>
                </a:solidFill>
              </a:rPr>
              <a:t>7</a:t>
            </a:r>
          </a:p>
          <a:p>
            <a:r>
              <a:rPr lang="nn-NO" sz="1100" b="1" dirty="0" smtClean="0">
                <a:solidFill>
                  <a:schemeClr val="accent1"/>
                </a:solidFill>
              </a:rPr>
              <a:t>17</a:t>
            </a:r>
          </a:p>
          <a:p>
            <a:r>
              <a:rPr lang="nn-NO" sz="1100" b="1" dirty="0" smtClean="0">
                <a:solidFill>
                  <a:schemeClr val="accent1"/>
                </a:solidFill>
              </a:rPr>
              <a:t>25</a:t>
            </a:r>
          </a:p>
          <a:p>
            <a:r>
              <a:rPr lang="nn-NO" sz="1100" b="1" dirty="0" smtClean="0">
                <a:solidFill>
                  <a:schemeClr val="accent1"/>
                </a:solidFill>
              </a:rPr>
              <a:t>28</a:t>
            </a:r>
          </a:p>
          <a:p>
            <a:r>
              <a:rPr lang="nn-NO" sz="1100" b="1" dirty="0" smtClean="0">
                <a:solidFill>
                  <a:schemeClr val="accent1"/>
                </a:solidFill>
              </a:rPr>
              <a:t>30</a:t>
            </a:r>
          </a:p>
          <a:p>
            <a:r>
              <a:rPr lang="nn-NO" sz="1100" b="1" dirty="0" smtClean="0">
                <a:solidFill>
                  <a:schemeClr val="accent1"/>
                </a:solidFill>
              </a:rPr>
              <a:t>36</a:t>
            </a:r>
          </a:p>
          <a:p>
            <a:r>
              <a:rPr lang="nn-NO" sz="1100" b="1" dirty="0" smtClean="0">
                <a:solidFill>
                  <a:schemeClr val="accent1"/>
                </a:solidFill>
              </a:rPr>
              <a:t>38</a:t>
            </a:r>
          </a:p>
          <a:p>
            <a:r>
              <a:rPr lang="nn-NO" sz="1100" b="1" dirty="0" smtClean="0">
                <a:solidFill>
                  <a:schemeClr val="accent1"/>
                </a:solidFill>
              </a:rPr>
              <a:t>40</a:t>
            </a:r>
          </a:p>
          <a:p>
            <a:r>
              <a:rPr lang="nn-NO" sz="1100" b="1" dirty="0" smtClean="0">
                <a:solidFill>
                  <a:schemeClr val="accent1"/>
                </a:solidFill>
              </a:rPr>
              <a:t>45</a:t>
            </a:r>
          </a:p>
          <a:p>
            <a:r>
              <a:rPr lang="nn-NO" sz="1100" b="1" dirty="0" smtClean="0">
                <a:solidFill>
                  <a:schemeClr val="accent1"/>
                </a:solidFill>
              </a:rPr>
              <a:t>56</a:t>
            </a:r>
          </a:p>
          <a:p>
            <a:r>
              <a:rPr lang="nn-NO" sz="1100" b="1" dirty="0" smtClean="0">
                <a:solidFill>
                  <a:schemeClr val="accent1"/>
                </a:solidFill>
              </a:rPr>
              <a:t> </a:t>
            </a:r>
          </a:p>
          <a:p>
            <a:endParaRPr lang="nn-NO" sz="1100" b="1" dirty="0" smtClean="0">
              <a:solidFill>
                <a:schemeClr val="accent1"/>
              </a:solidFill>
            </a:endParaRPr>
          </a:p>
          <a:p>
            <a:endParaRPr lang="nn-NO" sz="1100" b="1" dirty="0" smtClean="0">
              <a:solidFill>
                <a:schemeClr val="accent1"/>
              </a:solidFill>
            </a:endParaRPr>
          </a:p>
          <a:p>
            <a:endParaRPr lang="nn-NO" dirty="0">
              <a:solidFill>
                <a:schemeClr val="accent1"/>
              </a:solidFill>
            </a:endParaRPr>
          </a:p>
        </p:txBody>
      </p:sp>
    </p:spTree>
    <p:extLst>
      <p:ext uri="{BB962C8B-B14F-4D97-AF65-F5344CB8AC3E}">
        <p14:creationId xmlns:p14="http://schemas.microsoft.com/office/powerpoint/2010/main" val="22321544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33388" y="994787"/>
            <a:ext cx="9823450" cy="558216"/>
          </a:xfrm>
        </p:spPr>
        <p:txBody>
          <a:bodyPr/>
          <a:lstStyle/>
          <a:p>
            <a:r>
              <a:rPr lang="nn-NO" dirty="0" smtClean="0"/>
              <a:t>For dei som har tatt meir enn 1 fag er det Spesialpedagogikk som er det vanlegaste andre faget blant respondentane (11 </a:t>
            </a:r>
            <a:r>
              <a:rPr lang="nn-NO" dirty="0" err="1" smtClean="0"/>
              <a:t>stk</a:t>
            </a:r>
            <a:r>
              <a:rPr lang="nn-NO" dirty="0" smtClean="0"/>
              <a:t>). Dei har i gjennomsnitt 38 studiepoeng kvar</a:t>
            </a:r>
            <a:endParaRPr lang="nn-NO" dirty="0"/>
          </a:p>
        </p:txBody>
      </p:sp>
      <p:sp>
        <p:nvSpPr>
          <p:cNvPr id="3" name="Title 2"/>
          <p:cNvSpPr>
            <a:spLocks noGrp="1"/>
          </p:cNvSpPr>
          <p:nvPr>
            <p:ph type="title"/>
          </p:nvPr>
        </p:nvSpPr>
        <p:spPr>
          <a:noFill/>
          <a:ln>
            <a:solidFill>
              <a:schemeClr val="bg1"/>
            </a:solidFill>
          </a:ln>
        </p:spPr>
        <p:txBody>
          <a:bodyPr/>
          <a:lstStyle/>
          <a:p>
            <a:r>
              <a:rPr lang="nn-NO" dirty="0" smtClean="0"/>
              <a:t>Ver </a:t>
            </a:r>
            <a:r>
              <a:rPr lang="nn-NO" dirty="0"/>
              <a:t>venleg og utdjup kva vidareutdanning (studiepoenggjevande utdanning ved høgskule eller universitet) du har tatt som </a:t>
            </a:r>
            <a:r>
              <a:rPr lang="nn-NO" dirty="0" smtClean="0"/>
              <a:t>lærar</a:t>
            </a:r>
            <a:endParaRPr lang="nn-NO" dirty="0"/>
          </a:p>
        </p:txBody>
      </p:sp>
      <p:sp>
        <p:nvSpPr>
          <p:cNvPr id="5" name="Rectangle 4"/>
          <p:cNvSpPr/>
          <p:nvPr/>
        </p:nvSpPr>
        <p:spPr bwMode="gray">
          <a:xfrm>
            <a:off x="9736853" y="0"/>
            <a:ext cx="954960" cy="24116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200" b="1" dirty="0" smtClean="0">
                <a:solidFill>
                  <a:schemeClr val="bg1"/>
                </a:solidFill>
              </a:rPr>
              <a:t>Fag 2</a:t>
            </a:r>
          </a:p>
        </p:txBody>
      </p:sp>
      <p:sp>
        <p:nvSpPr>
          <p:cNvPr id="9" name="Rectangle 8"/>
          <p:cNvSpPr/>
          <p:nvPr/>
        </p:nvSpPr>
        <p:spPr bwMode="gray">
          <a:xfrm>
            <a:off x="8973178" y="7338612"/>
            <a:ext cx="1718635" cy="221063"/>
          </a:xfrm>
          <a:prstGeom prst="rect">
            <a:avLst/>
          </a:prstGeom>
          <a:solidFill>
            <a:schemeClr val="accent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n-NO" sz="1050" dirty="0" smtClean="0">
                <a:solidFill>
                  <a:schemeClr val="bg1"/>
                </a:solidFill>
              </a:rPr>
              <a:t>Sum respondentar: 55</a:t>
            </a:r>
          </a:p>
        </p:txBody>
      </p:sp>
      <p:graphicFrame>
        <p:nvGraphicFramePr>
          <p:cNvPr id="10" name="Chart 9"/>
          <p:cNvGraphicFramePr>
            <a:graphicFrameLocks/>
          </p:cNvGraphicFramePr>
          <p:nvPr>
            <p:extLst>
              <p:ext uri="{D42A27DB-BD31-4B8C-83A1-F6EECF244321}">
                <p14:modId xmlns:p14="http://schemas.microsoft.com/office/powerpoint/2010/main" val="3875060107"/>
              </p:ext>
            </p:extLst>
          </p:nvPr>
        </p:nvGraphicFramePr>
        <p:xfrm>
          <a:off x="433388" y="1979526"/>
          <a:ext cx="9823450" cy="5580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65896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33388" y="994787"/>
            <a:ext cx="9823450" cy="558216"/>
          </a:xfrm>
        </p:spPr>
        <p:txBody>
          <a:bodyPr/>
          <a:lstStyle/>
          <a:p>
            <a:r>
              <a:rPr lang="nn-NO" dirty="0" smtClean="0"/>
              <a:t>For dei som har tatt meir enn 2 fag er det Rettleiing som er det vanlegaste tredje faget blant respondentane (8 </a:t>
            </a:r>
            <a:r>
              <a:rPr lang="nn-NO" dirty="0" err="1" smtClean="0"/>
              <a:t>stk</a:t>
            </a:r>
            <a:r>
              <a:rPr lang="nn-NO" dirty="0" smtClean="0"/>
              <a:t>). Dei har i gjennomsnitt 20 studiepoeng kvar</a:t>
            </a:r>
            <a:endParaRPr lang="nn-NO" dirty="0"/>
          </a:p>
        </p:txBody>
      </p:sp>
      <p:sp>
        <p:nvSpPr>
          <p:cNvPr id="3" name="Title 2"/>
          <p:cNvSpPr>
            <a:spLocks noGrp="1"/>
          </p:cNvSpPr>
          <p:nvPr>
            <p:ph type="title"/>
          </p:nvPr>
        </p:nvSpPr>
        <p:spPr>
          <a:noFill/>
          <a:ln>
            <a:solidFill>
              <a:schemeClr val="bg1"/>
            </a:solidFill>
          </a:ln>
        </p:spPr>
        <p:txBody>
          <a:bodyPr/>
          <a:lstStyle/>
          <a:p>
            <a:r>
              <a:rPr lang="nn-NO" dirty="0" smtClean="0"/>
              <a:t>Ver </a:t>
            </a:r>
            <a:r>
              <a:rPr lang="nn-NO" dirty="0"/>
              <a:t>venleg og utdjup kva vidareutdanning (studiepoenggjevande utdanning ved høgskule eller universitet) du har tatt som </a:t>
            </a:r>
            <a:r>
              <a:rPr lang="nn-NO" dirty="0" smtClean="0"/>
              <a:t>lærar</a:t>
            </a:r>
            <a:endParaRPr lang="nn-NO" dirty="0"/>
          </a:p>
        </p:txBody>
      </p:sp>
      <p:sp>
        <p:nvSpPr>
          <p:cNvPr id="5" name="Rectangle 4"/>
          <p:cNvSpPr/>
          <p:nvPr/>
        </p:nvSpPr>
        <p:spPr bwMode="gray">
          <a:xfrm>
            <a:off x="9736853" y="0"/>
            <a:ext cx="954960" cy="24116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200" b="1" dirty="0" smtClean="0">
                <a:solidFill>
                  <a:schemeClr val="bg1"/>
                </a:solidFill>
              </a:rPr>
              <a:t>Fag 3</a:t>
            </a:r>
          </a:p>
        </p:txBody>
      </p:sp>
      <p:sp>
        <p:nvSpPr>
          <p:cNvPr id="9" name="Rectangle 8"/>
          <p:cNvSpPr/>
          <p:nvPr/>
        </p:nvSpPr>
        <p:spPr bwMode="gray">
          <a:xfrm>
            <a:off x="8973178" y="7338612"/>
            <a:ext cx="1718635" cy="221063"/>
          </a:xfrm>
          <a:prstGeom prst="rect">
            <a:avLst/>
          </a:prstGeom>
          <a:solidFill>
            <a:schemeClr val="accent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n-NO" sz="1050" dirty="0" smtClean="0">
                <a:solidFill>
                  <a:schemeClr val="bg1"/>
                </a:solidFill>
              </a:rPr>
              <a:t>Sum respondentar: 35</a:t>
            </a:r>
          </a:p>
        </p:txBody>
      </p:sp>
      <p:graphicFrame>
        <p:nvGraphicFramePr>
          <p:cNvPr id="8" name="Chart 7"/>
          <p:cNvGraphicFramePr>
            <a:graphicFrameLocks/>
          </p:cNvGraphicFramePr>
          <p:nvPr>
            <p:extLst>
              <p:ext uri="{D42A27DB-BD31-4B8C-83A1-F6EECF244321}">
                <p14:modId xmlns:p14="http://schemas.microsoft.com/office/powerpoint/2010/main" val="2620939877"/>
              </p:ext>
            </p:extLst>
          </p:nvPr>
        </p:nvGraphicFramePr>
        <p:xfrm>
          <a:off x="433388" y="1909187"/>
          <a:ext cx="9823450" cy="5650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420560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33388" y="994787"/>
            <a:ext cx="9823450" cy="558216"/>
          </a:xfrm>
        </p:spPr>
        <p:txBody>
          <a:bodyPr/>
          <a:lstStyle/>
          <a:p>
            <a:r>
              <a:rPr lang="nn-NO" dirty="0"/>
              <a:t>For dei som har tatt meir enn </a:t>
            </a:r>
            <a:r>
              <a:rPr lang="nn-NO" dirty="0" smtClean="0"/>
              <a:t>3 </a:t>
            </a:r>
            <a:r>
              <a:rPr lang="nn-NO" dirty="0"/>
              <a:t>fag er </a:t>
            </a:r>
            <a:r>
              <a:rPr lang="nn-NO" dirty="0" smtClean="0"/>
              <a:t>det Rettleiing som er det vanlegaste fjerde faget blant respondentane (4 </a:t>
            </a:r>
            <a:r>
              <a:rPr lang="nn-NO" dirty="0" err="1" smtClean="0"/>
              <a:t>stk</a:t>
            </a:r>
            <a:r>
              <a:rPr lang="nn-NO" dirty="0" smtClean="0"/>
              <a:t>). Dei har i gjennomsnitt 22,5 studiepoeng kvar</a:t>
            </a:r>
            <a:endParaRPr lang="nn-NO" dirty="0"/>
          </a:p>
        </p:txBody>
      </p:sp>
      <p:sp>
        <p:nvSpPr>
          <p:cNvPr id="3" name="Title 2"/>
          <p:cNvSpPr>
            <a:spLocks noGrp="1"/>
          </p:cNvSpPr>
          <p:nvPr>
            <p:ph type="title"/>
          </p:nvPr>
        </p:nvSpPr>
        <p:spPr>
          <a:noFill/>
          <a:ln>
            <a:solidFill>
              <a:schemeClr val="bg1"/>
            </a:solidFill>
          </a:ln>
        </p:spPr>
        <p:txBody>
          <a:bodyPr/>
          <a:lstStyle/>
          <a:p>
            <a:r>
              <a:rPr lang="nn-NO" dirty="0" smtClean="0"/>
              <a:t>Ver </a:t>
            </a:r>
            <a:r>
              <a:rPr lang="nn-NO" dirty="0"/>
              <a:t>venleg og utdjup kva vidareutdanning (studiepoenggjevande utdanning ved høgskule eller universitet) du har tatt som </a:t>
            </a:r>
            <a:r>
              <a:rPr lang="nn-NO" dirty="0" smtClean="0"/>
              <a:t>lærar</a:t>
            </a:r>
            <a:endParaRPr lang="nn-NO" dirty="0"/>
          </a:p>
        </p:txBody>
      </p:sp>
      <p:sp>
        <p:nvSpPr>
          <p:cNvPr id="5" name="Rectangle 4"/>
          <p:cNvSpPr/>
          <p:nvPr/>
        </p:nvSpPr>
        <p:spPr bwMode="gray">
          <a:xfrm>
            <a:off x="9736853" y="0"/>
            <a:ext cx="954960" cy="24116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200" b="1" dirty="0" smtClean="0">
                <a:solidFill>
                  <a:schemeClr val="bg1"/>
                </a:solidFill>
              </a:rPr>
              <a:t>Fag 4</a:t>
            </a:r>
          </a:p>
        </p:txBody>
      </p:sp>
      <p:sp>
        <p:nvSpPr>
          <p:cNvPr id="9" name="Rectangle 8"/>
          <p:cNvSpPr/>
          <p:nvPr/>
        </p:nvSpPr>
        <p:spPr bwMode="gray">
          <a:xfrm>
            <a:off x="8973178" y="7338612"/>
            <a:ext cx="1718635" cy="221063"/>
          </a:xfrm>
          <a:prstGeom prst="rect">
            <a:avLst/>
          </a:prstGeom>
          <a:solidFill>
            <a:schemeClr val="accent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n-NO" sz="1050" dirty="0" smtClean="0">
                <a:solidFill>
                  <a:schemeClr val="bg1"/>
                </a:solidFill>
              </a:rPr>
              <a:t>Sum respondentar: 15</a:t>
            </a:r>
          </a:p>
        </p:txBody>
      </p:sp>
      <p:graphicFrame>
        <p:nvGraphicFramePr>
          <p:cNvPr id="11" name="Chart 10"/>
          <p:cNvGraphicFramePr>
            <a:graphicFrameLocks/>
          </p:cNvGraphicFramePr>
          <p:nvPr>
            <p:extLst>
              <p:ext uri="{D42A27DB-BD31-4B8C-83A1-F6EECF244321}">
                <p14:modId xmlns:p14="http://schemas.microsoft.com/office/powerpoint/2010/main" val="4080682874"/>
              </p:ext>
            </p:extLst>
          </p:nvPr>
        </p:nvGraphicFramePr>
        <p:xfrm>
          <a:off x="433388" y="2014855"/>
          <a:ext cx="9823450" cy="5544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1784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33388" y="994787"/>
            <a:ext cx="9823450" cy="558216"/>
          </a:xfrm>
        </p:spPr>
        <p:txBody>
          <a:bodyPr/>
          <a:lstStyle/>
          <a:p>
            <a:r>
              <a:rPr lang="nn-NO" dirty="0"/>
              <a:t>For dei som har tatt meir enn </a:t>
            </a:r>
            <a:r>
              <a:rPr lang="nn-NO" dirty="0" smtClean="0"/>
              <a:t>4 </a:t>
            </a:r>
            <a:r>
              <a:rPr lang="nn-NO" dirty="0"/>
              <a:t>fag er </a:t>
            </a:r>
            <a:r>
              <a:rPr lang="nn-NO" dirty="0" smtClean="0"/>
              <a:t>det IKT og pedagogikk som er dei vanlegaste femte faga blant respondentane (4 </a:t>
            </a:r>
            <a:r>
              <a:rPr lang="nn-NO" dirty="0" err="1" smtClean="0"/>
              <a:t>stk</a:t>
            </a:r>
            <a:r>
              <a:rPr lang="nn-NO" dirty="0" smtClean="0"/>
              <a:t>). Dei har i gjennomsnitt høvesvis 30 og 22,5 studiepoeng kvar</a:t>
            </a:r>
            <a:endParaRPr lang="nn-NO" dirty="0"/>
          </a:p>
        </p:txBody>
      </p:sp>
      <p:sp>
        <p:nvSpPr>
          <p:cNvPr id="3" name="Title 2"/>
          <p:cNvSpPr>
            <a:spLocks noGrp="1"/>
          </p:cNvSpPr>
          <p:nvPr>
            <p:ph type="title"/>
          </p:nvPr>
        </p:nvSpPr>
        <p:spPr>
          <a:noFill/>
          <a:ln>
            <a:solidFill>
              <a:schemeClr val="bg1"/>
            </a:solidFill>
          </a:ln>
        </p:spPr>
        <p:txBody>
          <a:bodyPr/>
          <a:lstStyle/>
          <a:p>
            <a:r>
              <a:rPr lang="nn-NO" dirty="0" smtClean="0"/>
              <a:t>Ver </a:t>
            </a:r>
            <a:r>
              <a:rPr lang="nn-NO" dirty="0"/>
              <a:t>venleg og utdjup kva vidareutdanning (studiepoenggjevande utdanning ved høgskule eller universitet) du har tatt som </a:t>
            </a:r>
            <a:r>
              <a:rPr lang="nn-NO" dirty="0" smtClean="0"/>
              <a:t>lærar</a:t>
            </a:r>
            <a:endParaRPr lang="nn-NO" dirty="0"/>
          </a:p>
        </p:txBody>
      </p:sp>
      <p:sp>
        <p:nvSpPr>
          <p:cNvPr id="5" name="Rectangle 4"/>
          <p:cNvSpPr/>
          <p:nvPr/>
        </p:nvSpPr>
        <p:spPr bwMode="gray">
          <a:xfrm>
            <a:off x="9736853" y="0"/>
            <a:ext cx="954960" cy="24116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200" b="1" dirty="0" smtClean="0">
                <a:solidFill>
                  <a:schemeClr val="bg1"/>
                </a:solidFill>
              </a:rPr>
              <a:t>Fag 5</a:t>
            </a:r>
          </a:p>
        </p:txBody>
      </p:sp>
      <p:sp>
        <p:nvSpPr>
          <p:cNvPr id="9" name="Rectangle 8"/>
          <p:cNvSpPr/>
          <p:nvPr/>
        </p:nvSpPr>
        <p:spPr bwMode="gray">
          <a:xfrm>
            <a:off x="8973178" y="7338612"/>
            <a:ext cx="1718635" cy="221063"/>
          </a:xfrm>
          <a:prstGeom prst="rect">
            <a:avLst/>
          </a:prstGeom>
          <a:solidFill>
            <a:schemeClr val="accent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n-NO" sz="1050" dirty="0" smtClean="0">
                <a:solidFill>
                  <a:schemeClr val="bg1"/>
                </a:solidFill>
              </a:rPr>
              <a:t>Sum respondentar: 7</a:t>
            </a:r>
          </a:p>
        </p:txBody>
      </p:sp>
      <p:graphicFrame>
        <p:nvGraphicFramePr>
          <p:cNvPr id="8" name="Chart 7"/>
          <p:cNvGraphicFramePr>
            <a:graphicFrameLocks/>
          </p:cNvGraphicFramePr>
          <p:nvPr>
            <p:extLst>
              <p:ext uri="{D42A27DB-BD31-4B8C-83A1-F6EECF244321}">
                <p14:modId xmlns:p14="http://schemas.microsoft.com/office/powerpoint/2010/main" val="3681298056"/>
              </p:ext>
            </p:extLst>
          </p:nvPr>
        </p:nvGraphicFramePr>
        <p:xfrm>
          <a:off x="433388" y="2014855"/>
          <a:ext cx="9823450" cy="5544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9585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3388" y="718271"/>
            <a:ext cx="9823450" cy="834729"/>
          </a:xfrm>
        </p:spPr>
        <p:txBody>
          <a:bodyPr/>
          <a:lstStyle/>
          <a:p>
            <a:r>
              <a:rPr lang="nn-NO" dirty="0" smtClean="0"/>
              <a:t>Grunngjevingane er mykje dei same som for etterutdanningsaktivitetar; Manglande lyst og erfaring, fått avslag eller finn ikkje relevante tilbod</a:t>
            </a:r>
            <a:endParaRPr lang="nn-NO" dirty="0"/>
          </a:p>
        </p:txBody>
      </p:sp>
      <p:sp>
        <p:nvSpPr>
          <p:cNvPr id="6" name="Title 5"/>
          <p:cNvSpPr>
            <a:spLocks noGrp="1"/>
          </p:cNvSpPr>
          <p:nvPr>
            <p:ph type="title"/>
          </p:nvPr>
        </p:nvSpPr>
        <p:spPr>
          <a:xfrm>
            <a:off x="433387" y="349989"/>
            <a:ext cx="10057091" cy="368282"/>
          </a:xfrm>
        </p:spPr>
        <p:txBody>
          <a:bodyPr/>
          <a:lstStyle/>
          <a:p>
            <a:r>
              <a:rPr lang="nn-NO" dirty="0" smtClean="0"/>
              <a:t>Ver venleg og grunngje kvifor du ikkje tatt vidareutdanning som lærar</a:t>
            </a:r>
            <a:endParaRPr lang="nn-NO" dirty="0"/>
          </a:p>
        </p:txBody>
      </p:sp>
      <p:sp>
        <p:nvSpPr>
          <p:cNvPr id="10" name="Rectangle 9"/>
          <p:cNvSpPr/>
          <p:nvPr/>
        </p:nvSpPr>
        <p:spPr bwMode="gray">
          <a:xfrm>
            <a:off x="302759" y="4395385"/>
            <a:ext cx="1798655" cy="27130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12" name="Rectangle 11"/>
          <p:cNvSpPr/>
          <p:nvPr/>
        </p:nvSpPr>
        <p:spPr bwMode="gray">
          <a:xfrm>
            <a:off x="302759" y="5260769"/>
            <a:ext cx="2599929" cy="32149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4" name="Rectangle 3"/>
          <p:cNvSpPr/>
          <p:nvPr/>
        </p:nvSpPr>
        <p:spPr bwMode="gray">
          <a:xfrm>
            <a:off x="423128" y="2381459"/>
            <a:ext cx="4761821"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Ikkje behov</a:t>
            </a:r>
          </a:p>
          <a:p>
            <a:pPr marL="285750" indent="-285750">
              <a:buFont typeface="Arial" panose="020B0604020202020204" pitchFamily="34" charset="0"/>
              <a:buChar char="•"/>
            </a:pPr>
            <a:r>
              <a:rPr lang="nn-NO" sz="1400" dirty="0" smtClean="0"/>
              <a:t>Ikkje aktuelt</a:t>
            </a:r>
          </a:p>
          <a:p>
            <a:pPr marL="285750" indent="-285750">
              <a:buFont typeface="Arial" panose="020B0604020202020204" pitchFamily="34" charset="0"/>
              <a:buChar char="•"/>
            </a:pPr>
            <a:r>
              <a:rPr lang="nn-NO" sz="1400" dirty="0" smtClean="0"/>
              <a:t>Ikkje motivert</a:t>
            </a:r>
          </a:p>
          <a:p>
            <a:pPr marL="285750" indent="-285750">
              <a:buFont typeface="Arial" panose="020B0604020202020204" pitchFamily="34" charset="0"/>
              <a:buChar char="•"/>
            </a:pPr>
            <a:r>
              <a:rPr lang="nn-NO" sz="1400" dirty="0"/>
              <a:t>Ikkje tid eller kapasitet</a:t>
            </a:r>
          </a:p>
          <a:p>
            <a:pPr marL="285750" indent="-285750">
              <a:buFont typeface="Arial" panose="020B0604020202020204" pitchFamily="34" charset="0"/>
              <a:buChar char="•"/>
            </a:pPr>
            <a:r>
              <a:rPr lang="nn-NO" sz="1400" dirty="0" smtClean="0"/>
              <a:t>Ikkje overskot</a:t>
            </a:r>
          </a:p>
          <a:p>
            <a:pPr marL="285750" indent="-285750">
              <a:buFont typeface="Arial" panose="020B0604020202020204" pitchFamily="34" charset="0"/>
              <a:buChar char="•"/>
            </a:pPr>
            <a:r>
              <a:rPr lang="nn-NO" sz="1400" dirty="0" smtClean="0"/>
              <a:t>Familieomsyn</a:t>
            </a:r>
          </a:p>
          <a:p>
            <a:pPr marL="285750" indent="-285750">
              <a:buFont typeface="Arial" panose="020B0604020202020204" pitchFamily="34" charset="0"/>
              <a:buChar char="•"/>
            </a:pPr>
            <a:r>
              <a:rPr lang="nn-NO" sz="1400" dirty="0" smtClean="0"/>
              <a:t>Har nok kompetanse</a:t>
            </a:r>
            <a:endParaRPr lang="nn-NO" sz="1400" dirty="0"/>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a:p>
        </p:txBody>
      </p:sp>
      <p:sp>
        <p:nvSpPr>
          <p:cNvPr id="35" name="Rectangle 34"/>
          <p:cNvSpPr/>
          <p:nvPr/>
        </p:nvSpPr>
        <p:spPr bwMode="gray">
          <a:xfrm>
            <a:off x="5526592" y="2381458"/>
            <a:ext cx="473024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Nyutdanna</a:t>
            </a:r>
          </a:p>
          <a:p>
            <a:pPr marL="285750" indent="-285750">
              <a:buFont typeface="Arial" panose="020B0604020202020204" pitchFamily="34" charset="0"/>
              <a:buChar char="•"/>
            </a:pPr>
            <a:r>
              <a:rPr lang="nn-NO" sz="1400" dirty="0" smtClean="0"/>
              <a:t>Har ikkje arbeidd lenge som lærar</a:t>
            </a:r>
          </a:p>
          <a:p>
            <a:pPr marL="285750" indent="-285750">
              <a:buFont typeface="Arial" panose="020B0604020202020204" pitchFamily="34" charset="0"/>
              <a:buChar char="•"/>
            </a:pPr>
            <a:r>
              <a:rPr lang="nn-NO" sz="1400" dirty="0" smtClean="0"/>
              <a:t>Tok vidareutdanning før eg begynte som lærar</a:t>
            </a:r>
          </a:p>
          <a:p>
            <a:pPr marL="285750" indent="-285750">
              <a:buFont typeface="Arial" panose="020B0604020202020204" pitchFamily="34" charset="0"/>
              <a:buChar char="•"/>
            </a:pPr>
            <a:r>
              <a:rPr lang="nn-NO" sz="1400" dirty="0" smtClean="0"/>
              <a:t>Har arbeidd mykje som vikar</a:t>
            </a:r>
          </a:p>
          <a:p>
            <a:pPr marL="285750" indent="-285750">
              <a:buFont typeface="Arial" panose="020B0604020202020204" pitchFamily="34" charset="0"/>
              <a:buChar char="•"/>
            </a:pPr>
            <a:r>
              <a:rPr lang="nn-NO" sz="1400" dirty="0" smtClean="0"/>
              <a:t>Har søkt, men fått avslag</a:t>
            </a:r>
          </a:p>
          <a:p>
            <a:pPr marL="285750" indent="-285750">
              <a:buFont typeface="Arial" panose="020B0604020202020204" pitchFamily="34" charset="0"/>
              <a:buChar char="•"/>
            </a:pPr>
            <a:r>
              <a:rPr lang="nn-NO" sz="1400" dirty="0" smtClean="0"/>
              <a:t>Har ikkje fått moglegheit</a:t>
            </a:r>
          </a:p>
          <a:p>
            <a:pPr marL="285750" indent="-285750">
              <a:buFont typeface="Arial" panose="020B0604020202020204" pitchFamily="34" charset="0"/>
              <a:buChar char="•"/>
            </a:pPr>
            <a:r>
              <a:rPr lang="nn-NO" sz="1400" dirty="0" smtClean="0"/>
              <a:t>Mange som ønskjer etterutdanning, men få plassar</a:t>
            </a:r>
          </a:p>
          <a:p>
            <a:pPr marL="285750" indent="-285750">
              <a:buFont typeface="Arial" panose="020B0604020202020204" pitchFamily="34" charset="0"/>
              <a:buChar char="•"/>
            </a:pPr>
            <a:r>
              <a:rPr lang="nn-NO" sz="1400" dirty="0" smtClean="0"/>
              <a:t>Ønskjer meir erfaring fyrst</a:t>
            </a:r>
          </a:p>
          <a:p>
            <a:pPr marL="285750" indent="-285750">
              <a:buFont typeface="Arial" panose="020B0604020202020204" pitchFamily="34" charset="0"/>
              <a:buChar char="•"/>
            </a:pPr>
            <a:r>
              <a:rPr lang="nn-NO" sz="1400" dirty="0" smtClean="0"/>
              <a:t>Ønskjer utdanning som gir auka løn</a:t>
            </a:r>
          </a:p>
          <a:p>
            <a:pPr marL="285750" indent="-285750">
              <a:buFont typeface="Arial" panose="020B0604020202020204" pitchFamily="34" charset="0"/>
              <a:buChar char="•"/>
            </a:pPr>
            <a:r>
              <a:rPr lang="nn-NO" sz="1400" dirty="0" smtClean="0"/>
              <a:t>Det har ikkje passa med fag og høve</a:t>
            </a:r>
          </a:p>
          <a:p>
            <a:pPr marL="285750" indent="-285750">
              <a:buFont typeface="Arial" panose="020B0604020202020204" pitchFamily="34" charset="0"/>
              <a:buChar char="•"/>
            </a:pPr>
            <a:r>
              <a:rPr lang="nn-NO" sz="1400" dirty="0" smtClean="0"/>
              <a:t>Det har ikkje vore relevante tilbod </a:t>
            </a:r>
          </a:p>
          <a:p>
            <a:pPr marL="285750" indent="-285750">
              <a:buFont typeface="Arial" panose="020B0604020202020204" pitchFamily="34" charset="0"/>
              <a:buChar char="•"/>
            </a:pPr>
            <a:endParaRPr lang="nn-NO" sz="1400" dirty="0"/>
          </a:p>
        </p:txBody>
      </p:sp>
      <p:sp>
        <p:nvSpPr>
          <p:cNvPr id="5" name="Rectangle 4"/>
          <p:cNvSpPr/>
          <p:nvPr/>
        </p:nvSpPr>
        <p:spPr bwMode="gray">
          <a:xfrm>
            <a:off x="423127" y="1969477"/>
            <a:ext cx="4761821"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Interesse/kapasitet</a:t>
            </a:r>
          </a:p>
        </p:txBody>
      </p:sp>
      <p:sp>
        <p:nvSpPr>
          <p:cNvPr id="36" name="Rectangle 35"/>
          <p:cNvSpPr/>
          <p:nvPr/>
        </p:nvSpPr>
        <p:spPr bwMode="gray">
          <a:xfrm>
            <a:off x="5526591" y="1969477"/>
            <a:ext cx="473024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Tilbod</a:t>
            </a:r>
          </a:p>
        </p:txBody>
      </p:sp>
    </p:spTree>
    <p:extLst>
      <p:ext uri="{BB962C8B-B14F-4D97-AF65-F5344CB8AC3E}">
        <p14:creationId xmlns:p14="http://schemas.microsoft.com/office/powerpoint/2010/main" val="11189139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6"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a:solidFill>
                  <a:schemeClr val="bg1"/>
                </a:solidFill>
              </a:rPr>
              <a:t>Er du interessert i å ta ei masterutdanning for lærarar? </a:t>
            </a:r>
          </a:p>
        </p:txBody>
      </p:sp>
    </p:spTree>
    <p:extLst>
      <p:ext uri="{BB962C8B-B14F-4D97-AF65-F5344CB8AC3E}">
        <p14:creationId xmlns:p14="http://schemas.microsoft.com/office/powerpoint/2010/main" val="14764076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Om lag 60% av respondentane er interessert i masterutdanning for lærarar</a:t>
            </a:r>
            <a:endParaRPr lang="nn-NO" dirty="0"/>
          </a:p>
        </p:txBody>
      </p:sp>
      <p:sp>
        <p:nvSpPr>
          <p:cNvPr id="2" name="Title"/>
          <p:cNvSpPr>
            <a:spLocks noGrp="1"/>
          </p:cNvSpPr>
          <p:nvPr>
            <p:ph type="title"/>
          </p:nvPr>
        </p:nvSpPr>
        <p:spPr/>
        <p:txBody>
          <a:bodyPr/>
          <a:lstStyle/>
          <a:p>
            <a:r>
              <a:rPr lang="nn-NO" dirty="0" smtClean="0"/>
              <a:t>Er du interessert i å ta ei masterutdanning for lærarar? </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19810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3388" y="718271"/>
            <a:ext cx="9823450" cy="834729"/>
          </a:xfrm>
        </p:spPr>
        <p:txBody>
          <a:bodyPr/>
          <a:lstStyle/>
          <a:p>
            <a:r>
              <a:rPr lang="nn-NO" dirty="0" smtClean="0"/>
              <a:t>Respondentane som ikkje er interessert i å ta masterutdanning, har det gjerne frå før, elles nemnes både personlege grunnar og/eller avgrensingar ved tilbodet</a:t>
            </a:r>
            <a:endParaRPr lang="nn-NO" dirty="0"/>
          </a:p>
        </p:txBody>
      </p:sp>
      <p:sp>
        <p:nvSpPr>
          <p:cNvPr id="6" name="Title 5"/>
          <p:cNvSpPr>
            <a:spLocks noGrp="1"/>
          </p:cNvSpPr>
          <p:nvPr>
            <p:ph type="title"/>
          </p:nvPr>
        </p:nvSpPr>
        <p:spPr>
          <a:xfrm>
            <a:off x="433387" y="349989"/>
            <a:ext cx="10057091" cy="368282"/>
          </a:xfrm>
        </p:spPr>
        <p:txBody>
          <a:bodyPr/>
          <a:lstStyle/>
          <a:p>
            <a:r>
              <a:rPr lang="nn-NO" dirty="0" smtClean="0"/>
              <a:t>Ver venleg og grunngje kvifor du ikkje er interessert i å ta masterutdanning</a:t>
            </a:r>
            <a:endParaRPr lang="nn-NO" dirty="0"/>
          </a:p>
        </p:txBody>
      </p:sp>
      <p:sp>
        <p:nvSpPr>
          <p:cNvPr id="10" name="Rectangle 9"/>
          <p:cNvSpPr/>
          <p:nvPr/>
        </p:nvSpPr>
        <p:spPr bwMode="gray">
          <a:xfrm>
            <a:off x="302759" y="4395385"/>
            <a:ext cx="1798655" cy="27130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12" name="Rectangle 11"/>
          <p:cNvSpPr/>
          <p:nvPr/>
        </p:nvSpPr>
        <p:spPr bwMode="gray">
          <a:xfrm>
            <a:off x="302759" y="5260769"/>
            <a:ext cx="2599929" cy="32149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4" name="Rectangle 3"/>
          <p:cNvSpPr/>
          <p:nvPr/>
        </p:nvSpPr>
        <p:spPr bwMode="gray">
          <a:xfrm>
            <a:off x="423128" y="2381459"/>
            <a:ext cx="4761821"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Ikkje nyttig (på grunnskulenivå)</a:t>
            </a:r>
          </a:p>
          <a:p>
            <a:pPr marL="285750" indent="-285750">
              <a:buFont typeface="Arial" panose="020B0604020202020204" pitchFamily="34" charset="0"/>
              <a:buChar char="•"/>
            </a:pPr>
            <a:r>
              <a:rPr lang="nn-NO" sz="1400" dirty="0" smtClean="0"/>
              <a:t>Treng det ikkje for å utvikle meg som lærar</a:t>
            </a:r>
          </a:p>
          <a:p>
            <a:pPr marL="285750" indent="-285750">
              <a:buFont typeface="Arial" panose="020B0604020202020204" pitchFamily="34" charset="0"/>
              <a:buChar char="•"/>
            </a:pPr>
            <a:r>
              <a:rPr lang="nn-NO" sz="1400" dirty="0" smtClean="0"/>
              <a:t>Allsidighet er viktig. Master blir for snevert</a:t>
            </a:r>
          </a:p>
          <a:p>
            <a:pPr marL="285750" indent="-285750">
              <a:buFont typeface="Arial" panose="020B0604020202020204" pitchFamily="34" charset="0"/>
              <a:buChar char="•"/>
            </a:pPr>
            <a:r>
              <a:rPr lang="nn-NO" sz="1400" dirty="0" smtClean="0"/>
              <a:t>Føler det er for seint / at eg er for gammal </a:t>
            </a:r>
          </a:p>
          <a:p>
            <a:pPr marL="285750" indent="-285750">
              <a:buFont typeface="Arial" panose="020B0604020202020204" pitchFamily="34" charset="0"/>
              <a:buChar char="•"/>
            </a:pPr>
            <a:r>
              <a:rPr lang="nn-NO" sz="1400" dirty="0" smtClean="0"/>
              <a:t>Arbeidskrevjande saman med livssituasjon/ jobb og familie</a:t>
            </a:r>
          </a:p>
          <a:p>
            <a:pPr marL="285750" indent="-285750">
              <a:buFont typeface="Arial" panose="020B0604020202020204" pitchFamily="34" charset="0"/>
              <a:buChar char="•"/>
            </a:pPr>
            <a:r>
              <a:rPr lang="nn-NO" sz="1400" dirty="0" smtClean="0"/>
              <a:t>Ikkje tid / overskot</a:t>
            </a:r>
          </a:p>
          <a:p>
            <a:pPr marL="285750" indent="-285750">
              <a:buFont typeface="Arial" panose="020B0604020202020204" pitchFamily="34" charset="0"/>
              <a:buChar char="•"/>
            </a:pPr>
            <a:r>
              <a:rPr lang="nn-NO" sz="1400" dirty="0" smtClean="0"/>
              <a:t>Ikkje lyst / motivasjon</a:t>
            </a:r>
          </a:p>
          <a:p>
            <a:pPr marL="285750" indent="-285750">
              <a:buFont typeface="Arial" panose="020B0604020202020204" pitchFamily="34" charset="0"/>
              <a:buChar char="•"/>
            </a:pPr>
            <a:r>
              <a:rPr lang="nn-NO" sz="1400" dirty="0" smtClean="0"/>
              <a:t>Har nok kompetanse</a:t>
            </a:r>
          </a:p>
          <a:p>
            <a:pPr marL="285750" indent="-285750">
              <a:buFont typeface="Arial" panose="020B0604020202020204" pitchFamily="34" charset="0"/>
              <a:buChar char="•"/>
            </a:pPr>
            <a:r>
              <a:rPr lang="nn-NO" sz="1400" dirty="0"/>
              <a:t>Har allereie masterutdanning eller </a:t>
            </a:r>
            <a:r>
              <a:rPr lang="nn-NO" sz="1400" dirty="0" smtClean="0"/>
              <a:t>liknande</a:t>
            </a:r>
          </a:p>
          <a:p>
            <a:pPr marL="285750" indent="-285750">
              <a:buFont typeface="Arial" panose="020B0604020202020204" pitchFamily="34" charset="0"/>
              <a:buChar char="•"/>
            </a:pPr>
            <a:r>
              <a:rPr lang="nn-NO" sz="1400" dirty="0" smtClean="0"/>
              <a:t>Ikkje behov</a:t>
            </a:r>
          </a:p>
          <a:p>
            <a:pPr marL="285750" indent="-285750">
              <a:buFont typeface="Arial" panose="020B0604020202020204" pitchFamily="34" charset="0"/>
              <a:buChar char="•"/>
            </a:pPr>
            <a:r>
              <a:rPr lang="nn-NO" sz="1400" dirty="0"/>
              <a:t>Tvilar på det vil utgjera stor skilnad for mi </a:t>
            </a:r>
            <a:r>
              <a:rPr lang="nn-NO" sz="1400" dirty="0" smtClean="0"/>
              <a:t>lærargjerning</a:t>
            </a:r>
          </a:p>
          <a:p>
            <a:pPr marL="285750" indent="-285750">
              <a:buFont typeface="Arial" panose="020B0604020202020204" pitchFamily="34" charset="0"/>
              <a:buChar char="•"/>
            </a:pPr>
            <a:r>
              <a:rPr lang="nn-NO" sz="1400" dirty="0" smtClean="0"/>
              <a:t>Allereie høgt </a:t>
            </a:r>
            <a:r>
              <a:rPr lang="nn-NO" sz="1400" dirty="0"/>
              <a:t>arbeidspress i den daglege arbeidssituasjonen</a:t>
            </a:r>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a:p>
          <a:p>
            <a:pPr marL="285750" indent="-285750">
              <a:buFont typeface="Arial" panose="020B0604020202020204" pitchFamily="34" charset="0"/>
              <a:buChar char="•"/>
            </a:pPr>
            <a:endParaRPr lang="nn-NO" sz="1400" dirty="0"/>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a:p>
        </p:txBody>
      </p:sp>
      <p:sp>
        <p:nvSpPr>
          <p:cNvPr id="35" name="Rectangle 34"/>
          <p:cNvSpPr/>
          <p:nvPr/>
        </p:nvSpPr>
        <p:spPr bwMode="gray">
          <a:xfrm>
            <a:off x="5526592" y="2381458"/>
            <a:ext cx="473024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Det er ikkje godt nok lagt til rette for å kombinere arbeid og skule</a:t>
            </a:r>
          </a:p>
          <a:p>
            <a:pPr marL="285750" indent="-285750">
              <a:buFont typeface="Arial" panose="020B0604020202020204" pitchFamily="34" charset="0"/>
              <a:buChar char="•"/>
            </a:pPr>
            <a:r>
              <a:rPr lang="nn-NO" sz="1400" dirty="0"/>
              <a:t>Trur det er mykje arbeid i forhold til kva eg får igjen for det i arbeidet mitt med </a:t>
            </a:r>
            <a:r>
              <a:rPr lang="nn-NO" sz="1400" dirty="0" smtClean="0"/>
              <a:t>elevane</a:t>
            </a:r>
          </a:p>
          <a:p>
            <a:pPr marL="285750" indent="-285750">
              <a:buFont typeface="Arial" panose="020B0604020202020204" pitchFamily="34" charset="0"/>
              <a:buChar char="•"/>
            </a:pPr>
            <a:r>
              <a:rPr lang="nn-NO" sz="1400" dirty="0" smtClean="0"/>
              <a:t>Vanskeleg å kombinere studie med yrkesliv og familieliv</a:t>
            </a:r>
          </a:p>
          <a:p>
            <a:pPr marL="285750" indent="-285750">
              <a:buFont typeface="Arial" panose="020B0604020202020204" pitchFamily="34" charset="0"/>
              <a:buChar char="•"/>
            </a:pPr>
            <a:r>
              <a:rPr lang="nn-NO" sz="1400" dirty="0"/>
              <a:t>Ikkje nødvendig med høgare kompetanse på dette </a:t>
            </a:r>
            <a:r>
              <a:rPr lang="nn-NO" sz="1400" dirty="0" smtClean="0"/>
              <a:t>nivået. Mindre kurs passar betre</a:t>
            </a:r>
          </a:p>
          <a:p>
            <a:pPr marL="285750" indent="-285750">
              <a:buFont typeface="Arial" panose="020B0604020202020204" pitchFamily="34" charset="0"/>
              <a:buChar char="•"/>
            </a:pPr>
            <a:r>
              <a:rPr lang="nn-NO" sz="1400" dirty="0" smtClean="0"/>
              <a:t>Får ikkje utteljing i lønn </a:t>
            </a:r>
          </a:p>
          <a:p>
            <a:pPr marL="285750" indent="-285750">
              <a:buFont typeface="Arial" panose="020B0604020202020204" pitchFamily="34" charset="0"/>
              <a:buChar char="•"/>
            </a:pPr>
            <a:r>
              <a:rPr lang="nn-NO" sz="1400" dirty="0" smtClean="0"/>
              <a:t>Hadde gjort det om det vart dekka økonomisk</a:t>
            </a:r>
          </a:p>
          <a:p>
            <a:pPr marL="285750" indent="-285750">
              <a:buFont typeface="Arial" panose="020B0604020202020204" pitchFamily="34" charset="0"/>
              <a:buChar char="•"/>
            </a:pPr>
            <a:r>
              <a:rPr lang="nn-NO" sz="1400" dirty="0" smtClean="0"/>
              <a:t>Ønskjer betre vilkår</a:t>
            </a:r>
          </a:p>
          <a:p>
            <a:pPr marL="285750" indent="-285750">
              <a:buFont typeface="Arial" panose="020B0604020202020204" pitchFamily="34" charset="0"/>
              <a:buChar char="•"/>
            </a:pPr>
            <a:r>
              <a:rPr lang="nn-NO" sz="1400" dirty="0" smtClean="0"/>
              <a:t>Utdanninga er sjeldan </a:t>
            </a:r>
            <a:r>
              <a:rPr lang="nn-NO" sz="1400" dirty="0"/>
              <a:t>spesielt retta mot </a:t>
            </a:r>
            <a:r>
              <a:rPr lang="nn-NO" sz="1400" dirty="0" smtClean="0"/>
              <a:t>dagleg arbeid</a:t>
            </a:r>
          </a:p>
          <a:p>
            <a:pPr marL="285750" indent="-285750">
              <a:buFont typeface="Arial" panose="020B0604020202020204" pitchFamily="34" charset="0"/>
              <a:buChar char="•"/>
            </a:pPr>
            <a:r>
              <a:rPr lang="nn-NO" sz="1400" dirty="0" smtClean="0"/>
              <a:t>Vanskeleg å vite kva eg eventuelt skal fordjupe meg i</a:t>
            </a:r>
            <a:endParaRPr lang="nn-NO" sz="1400" dirty="0"/>
          </a:p>
        </p:txBody>
      </p:sp>
      <p:sp>
        <p:nvSpPr>
          <p:cNvPr id="5" name="Rectangle 4"/>
          <p:cNvSpPr/>
          <p:nvPr/>
        </p:nvSpPr>
        <p:spPr bwMode="gray">
          <a:xfrm>
            <a:off x="423127" y="1969477"/>
            <a:ext cx="4761821"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Personleg / interesse</a:t>
            </a:r>
          </a:p>
        </p:txBody>
      </p:sp>
      <p:sp>
        <p:nvSpPr>
          <p:cNvPr id="36" name="Rectangle 35"/>
          <p:cNvSpPr/>
          <p:nvPr/>
        </p:nvSpPr>
        <p:spPr bwMode="gray">
          <a:xfrm>
            <a:off x="5526591" y="1969477"/>
            <a:ext cx="473024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Tilbod</a:t>
            </a:r>
          </a:p>
        </p:txBody>
      </p:sp>
    </p:spTree>
    <p:extLst>
      <p:ext uri="{BB962C8B-B14F-4D97-AF65-F5344CB8AC3E}">
        <p14:creationId xmlns:p14="http://schemas.microsoft.com/office/powerpoint/2010/main" val="775282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4"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a:solidFill>
                  <a:schemeClr val="bg1"/>
                </a:solidFill>
              </a:rPr>
              <a:t>Kor avgjerande er det å få innpass</a:t>
            </a:r>
            <a:r>
              <a:rPr lang="nn-NO" sz="3200" dirty="0" smtClean="0">
                <a:solidFill>
                  <a:schemeClr val="bg1"/>
                </a:solidFill>
              </a:rPr>
              <a:t>/ godskrive </a:t>
            </a:r>
            <a:r>
              <a:rPr lang="nn-NO" sz="3200" dirty="0">
                <a:solidFill>
                  <a:schemeClr val="bg1"/>
                </a:solidFill>
              </a:rPr>
              <a:t>tidlegare vidareutdanningar for at du skal ta masterutdanning?</a:t>
            </a:r>
          </a:p>
        </p:txBody>
      </p:sp>
    </p:spTree>
    <p:extLst>
      <p:ext uri="{BB962C8B-B14F-4D97-AF65-F5344CB8AC3E}">
        <p14:creationId xmlns:p14="http://schemas.microsoft.com/office/powerpoint/2010/main" val="286069491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a:xfrm>
            <a:off x="433388" y="914400"/>
            <a:ext cx="9823450" cy="638600"/>
          </a:xfrm>
        </p:spPr>
        <p:txBody>
          <a:bodyPr/>
          <a:lstStyle/>
          <a:p>
            <a:r>
              <a:rPr lang="nn-NO" sz="1800" dirty="0" smtClean="0"/>
              <a:t>Over 35% av respondentane synast det er svært avgjerande å få innpass/godskrive tidlegare vidareutdanningar for at dei skal ta masterutdanning</a:t>
            </a:r>
            <a:endParaRPr lang="nn-NO" sz="1800" dirty="0"/>
          </a:p>
        </p:txBody>
      </p:sp>
      <p:sp>
        <p:nvSpPr>
          <p:cNvPr id="2" name="Title"/>
          <p:cNvSpPr>
            <a:spLocks noGrp="1"/>
          </p:cNvSpPr>
          <p:nvPr>
            <p:ph type="title"/>
          </p:nvPr>
        </p:nvSpPr>
        <p:spPr/>
        <p:txBody>
          <a:bodyPr>
            <a:normAutofit fontScale="90000"/>
          </a:bodyPr>
          <a:lstStyle/>
          <a:p>
            <a:r>
              <a:rPr lang="nn-NO" dirty="0" smtClean="0"/>
              <a:t>Kor avgjerande er det å få innpass/godskrive tidlegare vidareutdanningar for at du skal ta masterutdanning?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8973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82157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2"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smtClean="0">
                <a:solidFill>
                  <a:schemeClr val="bg1"/>
                </a:solidFill>
              </a:rPr>
              <a:t>Kor mange års erfaring har du som lærar?</a:t>
            </a:r>
            <a:endParaRPr lang="nn-NO" sz="3200" dirty="0">
              <a:solidFill>
                <a:schemeClr val="bg1"/>
              </a:solidFill>
            </a:endParaRPr>
          </a:p>
        </p:txBody>
      </p:sp>
    </p:spTree>
    <p:extLst>
      <p:ext uri="{BB962C8B-B14F-4D97-AF65-F5344CB8AC3E}">
        <p14:creationId xmlns:p14="http://schemas.microsoft.com/office/powerpoint/2010/main" val="17356334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47"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smtClean="0">
                <a:solidFill>
                  <a:schemeClr val="bg1"/>
                </a:solidFill>
              </a:rPr>
              <a:t>Kva er mest interessant å ta master med fordjuping i?</a:t>
            </a:r>
            <a:endParaRPr lang="nn-NO" sz="3200" dirty="0">
              <a:solidFill>
                <a:schemeClr val="bg1"/>
              </a:solidFill>
            </a:endParaRPr>
          </a:p>
        </p:txBody>
      </p:sp>
    </p:spTree>
    <p:extLst>
      <p:ext uri="{BB962C8B-B14F-4D97-AF65-F5344CB8AC3E}">
        <p14:creationId xmlns:p14="http://schemas.microsoft.com/office/powerpoint/2010/main" val="104847775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a:xfrm>
            <a:off x="433388" y="1004834"/>
            <a:ext cx="9823450" cy="548165"/>
          </a:xfrm>
        </p:spPr>
        <p:txBody>
          <a:bodyPr/>
          <a:lstStyle/>
          <a:p>
            <a:r>
              <a:rPr lang="nn-NO" dirty="0" smtClean="0"/>
              <a:t>Det er i gjennomsnitt masterutdanning med fordjuping i Skulefag som er mest interessant blant respondentane</a:t>
            </a:r>
            <a:endParaRPr lang="nn-NO" dirty="0"/>
          </a:p>
        </p:txBody>
      </p:sp>
      <p:sp>
        <p:nvSpPr>
          <p:cNvPr id="2" name="Title"/>
          <p:cNvSpPr>
            <a:spLocks noGrp="1"/>
          </p:cNvSpPr>
          <p:nvPr>
            <p:ph type="title"/>
          </p:nvPr>
        </p:nvSpPr>
        <p:spPr/>
        <p:txBody>
          <a:bodyPr>
            <a:normAutofit fontScale="90000"/>
          </a:bodyPr>
          <a:lstStyle/>
          <a:p>
            <a:r>
              <a:rPr lang="nn-NO" dirty="0" smtClean="0"/>
              <a:t>Kor interessant vil det vere for deg å ta ei masterutdanning med fordjuping i..</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12240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42,4% synast det er svært interessant å ta ei masterutdanning med fordjuping i Skulefag. 11,1% - Ikkje interessant </a:t>
            </a:r>
            <a:endParaRPr lang="nn-NO" dirty="0"/>
          </a:p>
        </p:txBody>
      </p:sp>
      <p:sp>
        <p:nvSpPr>
          <p:cNvPr id="2" name="Title"/>
          <p:cNvSpPr>
            <a:spLocks noGrp="1"/>
          </p:cNvSpPr>
          <p:nvPr>
            <p:ph type="title"/>
          </p:nvPr>
        </p:nvSpPr>
        <p:spPr/>
        <p:txBody>
          <a:bodyPr/>
          <a:lstStyle/>
          <a:p>
            <a:r>
              <a:rPr lang="nn-NO" dirty="0" smtClean="0"/>
              <a:t>Skulefag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667387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26,4% synast det er svært interessant å ta ei masterutdanning med fordjuping i Skulerelevante fag. 11,8% - Ikkje interessant </a:t>
            </a:r>
            <a:endParaRPr lang="nn-NO" dirty="0"/>
          </a:p>
        </p:txBody>
      </p:sp>
      <p:sp>
        <p:nvSpPr>
          <p:cNvPr id="2" name="Title"/>
          <p:cNvSpPr>
            <a:spLocks noGrp="1"/>
          </p:cNvSpPr>
          <p:nvPr>
            <p:ph type="title"/>
          </p:nvPr>
        </p:nvSpPr>
        <p:spPr/>
        <p:txBody>
          <a:bodyPr/>
          <a:lstStyle/>
          <a:p>
            <a:r>
              <a:rPr lang="nn-NO" dirty="0" smtClean="0"/>
              <a:t>Skulerelevante fag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35897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15,3% synast det er svært interessant å ta ei masterutdanning med fordjuping i Generell skuleutvikling. 27,1% - Ikkje interessant </a:t>
            </a:r>
            <a:endParaRPr lang="nn-NO" dirty="0"/>
          </a:p>
        </p:txBody>
      </p:sp>
      <p:sp>
        <p:nvSpPr>
          <p:cNvPr id="2" name="Title"/>
          <p:cNvSpPr>
            <a:spLocks noGrp="1"/>
          </p:cNvSpPr>
          <p:nvPr>
            <p:ph type="title"/>
          </p:nvPr>
        </p:nvSpPr>
        <p:spPr/>
        <p:txBody>
          <a:bodyPr/>
          <a:lstStyle/>
          <a:p>
            <a:r>
              <a:rPr lang="nn-NO" dirty="0" smtClean="0"/>
              <a:t>Generell skuleutvikling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08590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n-NO" dirty="0" smtClean="0"/>
              <a:t>Av andre relevante masterutdanning nemnes fleire, men spesialpedagogikk og fag som går på går igjen hos fleire respondentar</a:t>
            </a:r>
            <a:endParaRPr lang="nn-NO" dirty="0"/>
          </a:p>
        </p:txBody>
      </p:sp>
      <p:sp>
        <p:nvSpPr>
          <p:cNvPr id="3" name="Title 2"/>
          <p:cNvSpPr>
            <a:spLocks noGrp="1"/>
          </p:cNvSpPr>
          <p:nvPr>
            <p:ph type="title"/>
          </p:nvPr>
        </p:nvSpPr>
        <p:spPr/>
        <p:txBody>
          <a:bodyPr/>
          <a:lstStyle/>
          <a:p>
            <a:r>
              <a:rPr lang="nn-NO" dirty="0" smtClean="0"/>
              <a:t>Er det andre masterutdanningar du vurderer som interessante?</a:t>
            </a:r>
            <a:endParaRPr lang="nn-NO" dirty="0"/>
          </a:p>
        </p:txBody>
      </p:sp>
      <p:sp>
        <p:nvSpPr>
          <p:cNvPr id="7" name="Rectangle 6"/>
          <p:cNvSpPr/>
          <p:nvPr/>
        </p:nvSpPr>
        <p:spPr bwMode="gray">
          <a:xfrm>
            <a:off x="423128" y="2381460"/>
            <a:ext cx="9833710" cy="1989574"/>
          </a:xfrm>
          <a:prstGeom prst="rect">
            <a:avLst/>
          </a:prstGeom>
          <a:solidFill>
            <a:schemeClr val="bg2"/>
          </a:solidFill>
          <a:ln w="19050" algn="ctr">
            <a:noFill/>
            <a:miter lim="800000"/>
            <a:headEnd/>
            <a:tailEnd/>
          </a:ln>
        </p:spPr>
        <p:txBody>
          <a:bodyPr wrap="square" lIns="88900" tIns="88900" rIns="88900" bIns="88900" numCol="2" rtlCol="0" anchor="t"/>
          <a:lstStyle/>
          <a:p>
            <a:pPr marL="285750" indent="-285750">
              <a:buFont typeface="Arial" panose="020B0604020202020204" pitchFamily="34" charset="0"/>
              <a:buChar char="•"/>
            </a:pPr>
            <a:r>
              <a:rPr lang="nn-NO" sz="1400" dirty="0" smtClean="0"/>
              <a:t>Pedagogikk / Spesialpedagogikk</a:t>
            </a:r>
          </a:p>
          <a:p>
            <a:pPr marL="285750" indent="-285750">
              <a:buFont typeface="Arial" panose="020B0604020202020204" pitchFamily="34" charset="0"/>
              <a:buChar char="•"/>
            </a:pPr>
            <a:r>
              <a:rPr lang="nn-NO" sz="1400" dirty="0" smtClean="0"/>
              <a:t>Undervisningsutvikling</a:t>
            </a:r>
          </a:p>
          <a:p>
            <a:pPr marL="285750" indent="-285750">
              <a:buFont typeface="Arial" panose="020B0604020202020204" pitchFamily="34" charset="0"/>
              <a:buChar char="•"/>
            </a:pPr>
            <a:r>
              <a:rPr lang="nn-NO" sz="1400" dirty="0" smtClean="0"/>
              <a:t>Skule-/klasseleiing</a:t>
            </a:r>
          </a:p>
          <a:p>
            <a:pPr marL="285750" indent="-285750">
              <a:buFont typeface="Arial" panose="020B0604020202020204" pitchFamily="34" charset="0"/>
              <a:buChar char="•"/>
            </a:pPr>
            <a:r>
              <a:rPr lang="nn-NO" sz="1400" dirty="0" smtClean="0"/>
              <a:t>Psykisk helsevern</a:t>
            </a:r>
          </a:p>
          <a:p>
            <a:pPr marL="285750" indent="-285750">
              <a:buFont typeface="Arial" panose="020B0604020202020204" pitchFamily="34" charset="0"/>
              <a:buChar char="•"/>
            </a:pPr>
            <a:r>
              <a:rPr lang="nn-NO" sz="1400" dirty="0" smtClean="0"/>
              <a:t>Sosial / Psykisk kompetanse</a:t>
            </a:r>
          </a:p>
          <a:p>
            <a:pPr marL="285750" indent="-285750">
              <a:buFont typeface="Arial" panose="020B0604020202020204" pitchFamily="34" charset="0"/>
              <a:buChar char="•"/>
            </a:pPr>
            <a:r>
              <a:rPr lang="nn-NO" sz="1400" dirty="0" smtClean="0"/>
              <a:t>Relasjonskompetanse</a:t>
            </a:r>
          </a:p>
          <a:p>
            <a:pPr marL="285750" indent="-285750">
              <a:buFont typeface="Arial" panose="020B0604020202020204" pitchFamily="34" charset="0"/>
              <a:buChar char="•"/>
            </a:pPr>
            <a:r>
              <a:rPr lang="nn-NO" sz="1400" dirty="0"/>
              <a:t>Organisasjon</a:t>
            </a:r>
          </a:p>
          <a:p>
            <a:endParaRPr lang="nn-NO" sz="1400" dirty="0" smtClean="0"/>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r>
              <a:rPr lang="nn-NO" sz="1400" dirty="0" smtClean="0"/>
              <a:t>IKT</a:t>
            </a:r>
          </a:p>
          <a:p>
            <a:pPr marL="285750" indent="-285750">
              <a:buFont typeface="Arial" panose="020B0604020202020204" pitchFamily="34" charset="0"/>
              <a:buChar char="•"/>
            </a:pPr>
            <a:r>
              <a:rPr lang="nn-NO" sz="1400" dirty="0" smtClean="0"/>
              <a:t>Tilpassa opplæring</a:t>
            </a:r>
          </a:p>
          <a:p>
            <a:pPr marL="285750" indent="-285750">
              <a:buFont typeface="Arial" panose="020B0604020202020204" pitchFamily="34" charset="0"/>
              <a:buChar char="•"/>
            </a:pPr>
            <a:r>
              <a:rPr lang="nn-NO" sz="1400" dirty="0" smtClean="0"/>
              <a:t>Kunst og Handtverk</a:t>
            </a:r>
          </a:p>
          <a:p>
            <a:pPr marL="285750" indent="-285750">
              <a:buFont typeface="Arial" panose="020B0604020202020204" pitchFamily="34" charset="0"/>
              <a:buChar char="•"/>
            </a:pPr>
            <a:r>
              <a:rPr lang="nn-NO" sz="1400" dirty="0" smtClean="0"/>
              <a:t>Nordisk</a:t>
            </a:r>
          </a:p>
          <a:p>
            <a:pPr marL="285750" indent="-285750">
              <a:buFont typeface="Arial" panose="020B0604020202020204" pitchFamily="34" charset="0"/>
              <a:buChar char="•"/>
            </a:pPr>
            <a:r>
              <a:rPr lang="nn-NO" sz="1400" dirty="0"/>
              <a:t>Idrett</a:t>
            </a:r>
          </a:p>
          <a:p>
            <a:pPr marL="285750" indent="-285750">
              <a:buFont typeface="Arial" panose="020B0604020202020204" pitchFamily="34" charset="0"/>
              <a:buChar char="•"/>
            </a:pPr>
            <a:r>
              <a:rPr lang="nn-NO" sz="1400" dirty="0"/>
              <a:t>Naturfag</a:t>
            </a:r>
          </a:p>
          <a:p>
            <a:pPr marL="285750" indent="-285750">
              <a:buFont typeface="Arial" panose="020B0604020202020204" pitchFamily="34" charset="0"/>
              <a:buChar char="•"/>
            </a:pPr>
            <a:endParaRPr lang="nn-NO" sz="1400" dirty="0"/>
          </a:p>
          <a:p>
            <a:pPr marL="285750" indent="-285750">
              <a:buFont typeface="Arial" panose="020B0604020202020204" pitchFamily="34" charset="0"/>
              <a:buChar char="•"/>
            </a:pPr>
            <a:endParaRPr lang="nn-NO" sz="1400" dirty="0"/>
          </a:p>
        </p:txBody>
      </p:sp>
      <p:sp>
        <p:nvSpPr>
          <p:cNvPr id="9" name="Rectangle 8"/>
          <p:cNvSpPr/>
          <p:nvPr/>
        </p:nvSpPr>
        <p:spPr bwMode="gray">
          <a:xfrm>
            <a:off x="423127" y="1969477"/>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masterutdanningar</a:t>
            </a:r>
          </a:p>
        </p:txBody>
      </p:sp>
    </p:spTree>
    <p:extLst>
      <p:ext uri="{BB962C8B-B14F-4D97-AF65-F5344CB8AC3E}">
        <p14:creationId xmlns:p14="http://schemas.microsoft.com/office/powerpoint/2010/main" val="18726968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66"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a:solidFill>
                  <a:schemeClr val="bg1"/>
                </a:solidFill>
              </a:rPr>
              <a:t>Kva legg du i "Arbeidsplassbasert Masterutdanning"?</a:t>
            </a:r>
          </a:p>
        </p:txBody>
      </p:sp>
    </p:spTree>
    <p:extLst>
      <p:ext uri="{BB962C8B-B14F-4D97-AF65-F5344CB8AC3E}">
        <p14:creationId xmlns:p14="http://schemas.microsoft.com/office/powerpoint/2010/main" val="410943651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nn-NO" sz="1800" dirty="0"/>
              <a:t>Det er eit nytt uttrykk for nokon, men for dei fleste handlar det om studere og arbeide parallelt, </a:t>
            </a:r>
            <a:r>
              <a:rPr lang="nn-NO" sz="1800" dirty="0" smtClean="0"/>
              <a:t>tilrettelegging, fleksibilitet og å bruke arbeidsplassen i studiet</a:t>
            </a:r>
            <a:endParaRPr lang="nn-NO" sz="1800" dirty="0"/>
          </a:p>
          <a:p>
            <a:endParaRPr lang="nb-NO" dirty="0"/>
          </a:p>
        </p:txBody>
      </p:sp>
      <p:sp>
        <p:nvSpPr>
          <p:cNvPr id="6" name="Title 5"/>
          <p:cNvSpPr>
            <a:spLocks noGrp="1"/>
          </p:cNvSpPr>
          <p:nvPr>
            <p:ph type="title"/>
          </p:nvPr>
        </p:nvSpPr>
        <p:spPr/>
        <p:txBody>
          <a:bodyPr/>
          <a:lstStyle/>
          <a:p>
            <a:r>
              <a:rPr lang="nn-NO" dirty="0"/>
              <a:t>Kva legg du i "Arbeidsplassbasert Masterutdanning"?</a:t>
            </a:r>
            <a:endParaRPr lang="nb-NO" dirty="0"/>
          </a:p>
        </p:txBody>
      </p:sp>
      <p:sp>
        <p:nvSpPr>
          <p:cNvPr id="4" name="Rectangle 3"/>
          <p:cNvSpPr/>
          <p:nvPr/>
        </p:nvSpPr>
        <p:spPr bwMode="gray">
          <a:xfrm>
            <a:off x="423128" y="2080008"/>
            <a:ext cx="9833710" cy="521509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200" dirty="0" smtClean="0"/>
              <a:t>Arbeide medan man studerer, og får løn samstundes </a:t>
            </a:r>
          </a:p>
          <a:p>
            <a:pPr marL="285750" indent="-285750">
              <a:buFont typeface="Arial" panose="020B0604020202020204" pitchFamily="34" charset="0"/>
              <a:buChar char="•"/>
            </a:pPr>
            <a:r>
              <a:rPr lang="nn-NO" sz="1200" dirty="0"/>
              <a:t>100% lønn med tilpassa </a:t>
            </a:r>
            <a:r>
              <a:rPr lang="nn-NO" sz="1200" dirty="0" smtClean="0"/>
              <a:t>jobb/utdanning</a:t>
            </a:r>
          </a:p>
          <a:p>
            <a:pPr marL="285750" indent="-285750">
              <a:buFont typeface="Arial" panose="020B0604020202020204" pitchFamily="34" charset="0"/>
              <a:buChar char="•"/>
            </a:pPr>
            <a:r>
              <a:rPr lang="nn-NO" sz="1200" dirty="0" smtClean="0"/>
              <a:t>Mulig å kombinere jobb og studie</a:t>
            </a:r>
          </a:p>
          <a:p>
            <a:pPr marL="285750" indent="-285750">
              <a:buFont typeface="Arial" panose="020B0604020202020204" pitchFamily="34" charset="0"/>
              <a:buChar char="•"/>
            </a:pPr>
            <a:r>
              <a:rPr lang="nn-NO" sz="1200" dirty="0" smtClean="0"/>
              <a:t>Tilrettelagt / Tilpassa arbeid / Fleksibelt organisert</a:t>
            </a:r>
          </a:p>
          <a:p>
            <a:pPr marL="285750" indent="-285750">
              <a:buFont typeface="Arial" panose="020B0604020202020204" pitchFamily="34" charset="0"/>
              <a:buChar char="•"/>
            </a:pPr>
            <a:r>
              <a:rPr lang="nn-NO" sz="1200" dirty="0"/>
              <a:t>Redusert </a:t>
            </a:r>
            <a:r>
              <a:rPr lang="nn-NO" sz="1200" dirty="0" smtClean="0"/>
              <a:t>stilling / Redusert undervisningsplikt </a:t>
            </a:r>
            <a:endParaRPr lang="nn-NO" sz="1200" dirty="0"/>
          </a:p>
          <a:p>
            <a:pPr marL="285750" indent="-285750">
              <a:buFont typeface="Arial" panose="020B0604020202020204" pitchFamily="34" charset="0"/>
              <a:buChar char="•"/>
            </a:pPr>
            <a:r>
              <a:rPr lang="nn-NO" sz="1200" dirty="0" smtClean="0"/>
              <a:t>Får tid hos arbeidsgjevar for å utdanne seg</a:t>
            </a:r>
          </a:p>
          <a:p>
            <a:pPr marL="285750" indent="-285750">
              <a:buFont typeface="Arial" panose="020B0604020202020204" pitchFamily="34" charset="0"/>
              <a:buChar char="•"/>
            </a:pPr>
            <a:r>
              <a:rPr lang="nn-NO" sz="1200" dirty="0" smtClean="0"/>
              <a:t>Rettleiar på arbeidsplassen</a:t>
            </a:r>
          </a:p>
          <a:p>
            <a:pPr marL="285750" indent="-285750">
              <a:buFont typeface="Arial" panose="020B0604020202020204" pitchFamily="34" charset="0"/>
              <a:buChar char="•"/>
            </a:pPr>
            <a:r>
              <a:rPr lang="nn-NO" sz="1200" dirty="0" smtClean="0"/>
              <a:t>Førelesningar på arbeidsplassen</a:t>
            </a:r>
          </a:p>
          <a:p>
            <a:pPr marL="285750" indent="-285750">
              <a:buFont typeface="Arial" panose="020B0604020202020204" pitchFamily="34" charset="0"/>
              <a:buChar char="•"/>
            </a:pPr>
            <a:r>
              <a:rPr lang="nn-NO" sz="1200" dirty="0" smtClean="0"/>
              <a:t>Færrast </a:t>
            </a:r>
            <a:r>
              <a:rPr lang="nn-NO" sz="1200" dirty="0"/>
              <a:t>muleg </a:t>
            </a:r>
            <a:r>
              <a:rPr lang="nn-NO" sz="1200" dirty="0" smtClean="0"/>
              <a:t>samlingar</a:t>
            </a:r>
          </a:p>
          <a:p>
            <a:pPr marL="285750" indent="-285750">
              <a:buFont typeface="Arial" panose="020B0604020202020204" pitchFamily="34" charset="0"/>
              <a:buChar char="•"/>
            </a:pPr>
            <a:r>
              <a:rPr lang="nn-NO" sz="1200" dirty="0" smtClean="0"/>
              <a:t>At </a:t>
            </a:r>
            <a:r>
              <a:rPr lang="nn-NO" sz="1200" dirty="0"/>
              <a:t>utdanninga er </a:t>
            </a:r>
            <a:r>
              <a:rPr lang="nn-NO" sz="1200" dirty="0" smtClean="0"/>
              <a:t>nett- eller samlingsbasert </a:t>
            </a:r>
            <a:r>
              <a:rPr lang="nn-NO" sz="1200" dirty="0"/>
              <a:t>i større eller mindre </a:t>
            </a:r>
            <a:r>
              <a:rPr lang="nn-NO" sz="1200" dirty="0" smtClean="0"/>
              <a:t>grad</a:t>
            </a:r>
          </a:p>
          <a:p>
            <a:pPr marL="285750" indent="-285750">
              <a:buFont typeface="Arial" panose="020B0604020202020204" pitchFamily="34" charset="0"/>
              <a:buChar char="•"/>
            </a:pPr>
            <a:r>
              <a:rPr lang="nn-NO" sz="1200" dirty="0"/>
              <a:t>Undervisning og </a:t>
            </a:r>
            <a:r>
              <a:rPr lang="nn-NO" sz="1200" dirty="0" smtClean="0"/>
              <a:t>rettleiing på dagtid</a:t>
            </a:r>
          </a:p>
          <a:p>
            <a:pPr marL="285750" indent="-285750">
              <a:buFont typeface="Arial" panose="020B0604020202020204" pitchFamily="34" charset="0"/>
              <a:buChar char="•"/>
            </a:pPr>
            <a:r>
              <a:rPr lang="nn-NO" sz="1200" dirty="0" smtClean="0"/>
              <a:t>At </a:t>
            </a:r>
            <a:r>
              <a:rPr lang="nn-NO" sz="1200" dirty="0"/>
              <a:t>det skal vere tilsette ved ein arbeidsplass eller lærling som kan ta </a:t>
            </a:r>
            <a:r>
              <a:rPr lang="nn-NO" sz="1200" dirty="0" smtClean="0"/>
              <a:t>utdanninga</a:t>
            </a:r>
          </a:p>
          <a:p>
            <a:pPr marL="285750" indent="-285750">
              <a:buFont typeface="Arial" panose="020B0604020202020204" pitchFamily="34" charset="0"/>
              <a:buChar char="•"/>
            </a:pPr>
            <a:r>
              <a:rPr lang="nn-NO" sz="1200" dirty="0" smtClean="0"/>
              <a:t>At forsking kan skje på arbeidsplassen</a:t>
            </a:r>
          </a:p>
          <a:p>
            <a:pPr marL="285750" indent="-285750">
              <a:buFont typeface="Arial" panose="020B0604020202020204" pitchFamily="34" charset="0"/>
              <a:buChar char="•"/>
            </a:pPr>
            <a:r>
              <a:rPr lang="nn-NO" sz="1200" dirty="0"/>
              <a:t>A</a:t>
            </a:r>
            <a:r>
              <a:rPr lang="nn-NO" sz="1200" dirty="0" smtClean="0"/>
              <a:t>t </a:t>
            </a:r>
            <a:r>
              <a:rPr lang="nn-NO" sz="1200" dirty="0"/>
              <a:t>fleire ved skulen arbeider saman om vidareutdanninga</a:t>
            </a:r>
            <a:endParaRPr lang="nn-NO" sz="1200" dirty="0" smtClean="0"/>
          </a:p>
          <a:p>
            <a:pPr marL="285750" indent="-285750">
              <a:buFont typeface="Arial" panose="020B0604020202020204" pitchFamily="34" charset="0"/>
              <a:buChar char="•"/>
            </a:pPr>
            <a:r>
              <a:rPr lang="nn-NO" sz="1200" dirty="0"/>
              <a:t>Deltidsutdanning som er samlingsbasert </a:t>
            </a:r>
            <a:endParaRPr lang="nn-NO" sz="1200" dirty="0" smtClean="0"/>
          </a:p>
          <a:p>
            <a:pPr marL="285750" indent="-285750">
              <a:buFont typeface="Arial" panose="020B0604020202020204" pitchFamily="34" charset="0"/>
              <a:buChar char="•"/>
            </a:pPr>
            <a:r>
              <a:rPr lang="nn-NO" sz="1200" dirty="0"/>
              <a:t>Relevant for og tett på nåverande </a:t>
            </a:r>
            <a:r>
              <a:rPr lang="nn-NO" sz="1200" dirty="0" smtClean="0"/>
              <a:t>arbeid</a:t>
            </a:r>
          </a:p>
          <a:p>
            <a:pPr marL="285750" indent="-285750">
              <a:buFont typeface="Arial" panose="020B0604020202020204" pitchFamily="34" charset="0"/>
              <a:buChar char="•"/>
            </a:pPr>
            <a:r>
              <a:rPr lang="nn-NO" sz="1200" dirty="0" smtClean="0"/>
              <a:t>Praksisnær master</a:t>
            </a:r>
            <a:endParaRPr lang="nn-NO" sz="1200" dirty="0"/>
          </a:p>
          <a:p>
            <a:pPr marL="285750" indent="-285750">
              <a:buFont typeface="Arial" panose="020B0604020202020204" pitchFamily="34" charset="0"/>
              <a:buChar char="•"/>
            </a:pPr>
            <a:r>
              <a:rPr lang="nn-NO" sz="1200" dirty="0" smtClean="0"/>
              <a:t>Har </a:t>
            </a:r>
            <a:r>
              <a:rPr lang="nn-NO" sz="1200" dirty="0"/>
              <a:t>arbeidsplassen som emne- og fokusområde </a:t>
            </a:r>
            <a:endParaRPr lang="nn-NO" sz="1200" dirty="0" smtClean="0"/>
          </a:p>
          <a:p>
            <a:pPr marL="285750" indent="-285750">
              <a:buFont typeface="Arial" panose="020B0604020202020204" pitchFamily="34" charset="0"/>
              <a:buChar char="•"/>
            </a:pPr>
            <a:r>
              <a:rPr lang="nn-NO" sz="1200" dirty="0" smtClean="0"/>
              <a:t>Fag man jobbar med til dagleg</a:t>
            </a:r>
          </a:p>
          <a:p>
            <a:pPr marL="285750" indent="-285750">
              <a:buFont typeface="Arial" panose="020B0604020202020204" pitchFamily="34" charset="0"/>
              <a:buChar char="•"/>
            </a:pPr>
            <a:r>
              <a:rPr lang="nn-NO" sz="1200" dirty="0" smtClean="0"/>
              <a:t>Masteroppgåva </a:t>
            </a:r>
            <a:r>
              <a:rPr lang="nn-NO" sz="1200" dirty="0"/>
              <a:t>spisses inn mot praksis på egen </a:t>
            </a:r>
            <a:r>
              <a:rPr lang="nn-NO" sz="1200" dirty="0" smtClean="0"/>
              <a:t>arbeidsplass</a:t>
            </a:r>
          </a:p>
          <a:p>
            <a:pPr marL="285750" indent="-285750">
              <a:buFont typeface="Arial" panose="020B0604020202020204" pitchFamily="34" charset="0"/>
              <a:buChar char="•"/>
            </a:pPr>
            <a:r>
              <a:rPr lang="nn-NO" sz="1200" dirty="0" smtClean="0"/>
              <a:t>Ein </a:t>
            </a:r>
            <a:r>
              <a:rPr lang="nn-NO" sz="1200" dirty="0"/>
              <a:t>del av undervisninga blir å prøve ut mykje praktisk i klasserommet og evaluere dette i </a:t>
            </a:r>
            <a:r>
              <a:rPr lang="nn-NO" sz="1200" dirty="0" smtClean="0"/>
              <a:t>etterkant</a:t>
            </a:r>
          </a:p>
          <a:p>
            <a:pPr marL="285750" indent="-285750">
              <a:buFont typeface="Arial" panose="020B0604020202020204" pitchFamily="34" charset="0"/>
              <a:buChar char="•"/>
            </a:pPr>
            <a:r>
              <a:rPr lang="nn-NO" sz="1200" dirty="0"/>
              <a:t>Å kunne fortsette å jobbe med </a:t>
            </a:r>
            <a:r>
              <a:rPr lang="nn-NO" sz="1200" dirty="0" smtClean="0"/>
              <a:t>elevane samtidig </a:t>
            </a:r>
            <a:r>
              <a:rPr lang="nn-NO" sz="1200" dirty="0"/>
              <a:t>som </a:t>
            </a:r>
            <a:r>
              <a:rPr lang="nn-NO" sz="1200" dirty="0" smtClean="0"/>
              <a:t>man får fullført/styrket kompetanse innan skuleleiing / klasseleiing </a:t>
            </a:r>
          </a:p>
          <a:p>
            <a:pPr marL="285750" indent="-285750">
              <a:buFont typeface="Arial" panose="020B0604020202020204" pitchFamily="34" charset="0"/>
              <a:buChar char="•"/>
            </a:pPr>
            <a:r>
              <a:rPr lang="nn-NO" sz="1200" dirty="0"/>
              <a:t>N</a:t>
            </a:r>
            <a:r>
              <a:rPr lang="nn-NO" sz="1200" dirty="0" smtClean="0"/>
              <a:t>oko </a:t>
            </a:r>
            <a:r>
              <a:rPr lang="nn-NO" sz="1200" dirty="0"/>
              <a:t>arbeidsgivar har bruk </a:t>
            </a:r>
            <a:r>
              <a:rPr lang="nn-NO" sz="1200" dirty="0" smtClean="0"/>
              <a:t>for</a:t>
            </a:r>
          </a:p>
          <a:p>
            <a:pPr marL="285750" indent="-285750">
              <a:buFont typeface="Arial" panose="020B0604020202020204" pitchFamily="34" charset="0"/>
              <a:buChar char="•"/>
            </a:pPr>
            <a:r>
              <a:rPr lang="nn-NO" sz="1200" dirty="0" smtClean="0"/>
              <a:t>Master knytt til skulen sitt behov</a:t>
            </a:r>
          </a:p>
          <a:p>
            <a:pPr marL="285750" indent="-285750">
              <a:buFont typeface="Arial" panose="020B0604020202020204" pitchFamily="34" charset="0"/>
              <a:buChar char="•"/>
            </a:pPr>
            <a:r>
              <a:rPr lang="nn-NO" sz="1200" dirty="0" smtClean="0"/>
              <a:t>Lettare for lærarar å ta masterutdanning</a:t>
            </a:r>
          </a:p>
          <a:p>
            <a:pPr marL="285750" indent="-285750">
              <a:buFont typeface="Arial" panose="020B0604020202020204" pitchFamily="34" charset="0"/>
              <a:buChar char="•"/>
            </a:pPr>
            <a:r>
              <a:rPr lang="nn-NO" sz="1200" dirty="0" smtClean="0"/>
              <a:t>Moglegheit til å fullføre ufullstendige studiar / tar utgangspunkt i tidlegare studiar/utdanning</a:t>
            </a:r>
          </a:p>
          <a:p>
            <a:pPr marL="285750" indent="-285750">
              <a:buFont typeface="Arial" panose="020B0604020202020204" pitchFamily="34" charset="0"/>
              <a:buChar char="•"/>
            </a:pPr>
            <a:r>
              <a:rPr lang="nn-NO" sz="1200" dirty="0" smtClean="0"/>
              <a:t>Veit ikkje</a:t>
            </a:r>
            <a:endParaRPr lang="nn-NO" sz="1200" dirty="0"/>
          </a:p>
          <a:p>
            <a:pPr marL="285750" indent="-285750">
              <a:buFont typeface="Arial" panose="020B0604020202020204" pitchFamily="34" charset="0"/>
              <a:buChar char="•"/>
            </a:pPr>
            <a:r>
              <a:rPr lang="nn-NO" sz="1200" dirty="0" smtClean="0"/>
              <a:t>Har ikkje noko med </a:t>
            </a:r>
            <a:r>
              <a:rPr lang="nn-NO" sz="1200" dirty="0"/>
              <a:t>kvardagen i norsk skule å gjera</a:t>
            </a:r>
          </a:p>
          <a:p>
            <a:pPr marL="285750" indent="-285750">
              <a:buFont typeface="Arial" panose="020B0604020202020204" pitchFamily="34" charset="0"/>
              <a:buChar char="•"/>
            </a:pPr>
            <a:endParaRPr lang="nn-NO" sz="1200" dirty="0" smtClean="0"/>
          </a:p>
          <a:p>
            <a:pPr marL="285750" indent="-285750">
              <a:buFont typeface="Arial" panose="020B0604020202020204" pitchFamily="34" charset="0"/>
              <a:buChar char="•"/>
            </a:pPr>
            <a:endParaRPr lang="nn-NO" sz="1200" dirty="0"/>
          </a:p>
          <a:p>
            <a:pPr marL="285750" indent="-285750">
              <a:buFont typeface="Arial" panose="020B0604020202020204" pitchFamily="34" charset="0"/>
              <a:buChar char="•"/>
            </a:pPr>
            <a:endParaRPr lang="nn-NO" sz="1200" dirty="0" smtClean="0"/>
          </a:p>
          <a:p>
            <a:pPr marL="285750" indent="-285750">
              <a:buFont typeface="Arial" panose="020B0604020202020204" pitchFamily="34" charset="0"/>
              <a:buChar char="•"/>
            </a:pPr>
            <a:endParaRPr lang="nn-NO" sz="1200" dirty="0"/>
          </a:p>
        </p:txBody>
      </p:sp>
      <p:sp>
        <p:nvSpPr>
          <p:cNvPr id="5" name="Rectangle 4"/>
          <p:cNvSpPr/>
          <p:nvPr/>
        </p:nvSpPr>
        <p:spPr bwMode="gray">
          <a:xfrm>
            <a:off x="423127" y="1668026"/>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Tolkingar - </a:t>
            </a:r>
            <a:r>
              <a:rPr lang="nn-NO" sz="1600" b="1" dirty="0" err="1" smtClean="0">
                <a:solidFill>
                  <a:schemeClr val="bg1"/>
                </a:solidFill>
              </a:rPr>
              <a:t>oppsummert</a:t>
            </a:r>
            <a:r>
              <a:rPr lang="nn-NO" sz="1600" b="1" dirty="0" smtClean="0">
                <a:solidFill>
                  <a:schemeClr val="bg1"/>
                </a:solidFill>
              </a:rPr>
              <a:t> </a:t>
            </a:r>
          </a:p>
        </p:txBody>
      </p:sp>
    </p:spTree>
    <p:extLst>
      <p:ext uri="{BB962C8B-B14F-4D97-AF65-F5344CB8AC3E}">
        <p14:creationId xmlns:p14="http://schemas.microsoft.com/office/powerpoint/2010/main" val="14614932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9"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a:solidFill>
                  <a:schemeClr val="bg1"/>
                </a:solidFill>
              </a:rPr>
              <a:t>Kor aktuelt vil det vere for deg å ta eit masterløp i lag med ein eller fleire av dine kollegaer?</a:t>
            </a:r>
          </a:p>
        </p:txBody>
      </p:sp>
    </p:spTree>
    <p:extLst>
      <p:ext uri="{BB962C8B-B14F-4D97-AF65-F5344CB8AC3E}">
        <p14:creationId xmlns:p14="http://schemas.microsoft.com/office/powerpoint/2010/main" val="256916384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a:xfrm>
            <a:off x="433388" y="904352"/>
            <a:ext cx="9823450" cy="648651"/>
          </a:xfrm>
        </p:spPr>
        <p:txBody>
          <a:bodyPr/>
          <a:lstStyle/>
          <a:p>
            <a:r>
              <a:rPr lang="nn-NO" sz="1800" dirty="0" smtClean="0"/>
              <a:t>Om lag ¼ av respondentane synast det hadde vore svært aktuelt å ta eit masterløp med ein eller fleire kollegaer</a:t>
            </a:r>
            <a:endParaRPr lang="nn-NO" sz="1800" dirty="0"/>
          </a:p>
        </p:txBody>
      </p:sp>
      <p:sp>
        <p:nvSpPr>
          <p:cNvPr id="2" name="Title"/>
          <p:cNvSpPr>
            <a:spLocks noGrp="1"/>
          </p:cNvSpPr>
          <p:nvPr>
            <p:ph type="title"/>
          </p:nvPr>
        </p:nvSpPr>
        <p:spPr/>
        <p:txBody>
          <a:bodyPr>
            <a:normAutofit fontScale="90000"/>
          </a:bodyPr>
          <a:lstStyle/>
          <a:p>
            <a:r>
              <a:rPr lang="nn-NO" dirty="0" smtClean="0"/>
              <a:t>Kor aktuelt vil det vere for deg å ta eit masterløp i lag med ein eller fleire av dine kollegaer?</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0892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73,6% av respondentane har over 6 års erfaring som lærar. Størsteparten (22,2%) har jobba som lærar i 6-10 år. </a:t>
            </a:r>
            <a:endParaRPr lang="nn-NO" dirty="0"/>
          </a:p>
        </p:txBody>
      </p:sp>
      <p:sp>
        <p:nvSpPr>
          <p:cNvPr id="2" name="Title"/>
          <p:cNvSpPr>
            <a:spLocks noGrp="1"/>
          </p:cNvSpPr>
          <p:nvPr>
            <p:ph type="title"/>
          </p:nvPr>
        </p:nvSpPr>
        <p:spPr/>
        <p:txBody>
          <a:bodyPr/>
          <a:lstStyle/>
          <a:p>
            <a:r>
              <a:rPr lang="nn-NO" dirty="0" smtClean="0"/>
              <a:t>Kor mange års erfaring har du som lærar?</a:t>
            </a:r>
            <a:endParaRPr lang="nn-NO" dirty="0"/>
          </a:p>
        </p:txBody>
      </p:sp>
      <p:graphicFrame>
        <p:nvGraphicFramePr>
          <p:cNvPr id="6" name="ChartObject"/>
          <p:cNvGraphicFramePr>
            <a:graphicFrameLocks noGrp="1"/>
          </p:cNvGraphicFramePr>
          <p:nvPr>
            <p:ph idx="1"/>
            <p:extLst>
              <p:ext uri="{D42A27DB-BD31-4B8C-83A1-F6EECF244321}">
                <p14:modId xmlns:p14="http://schemas.microsoft.com/office/powerpoint/2010/main" val="835320265"/>
              </p:ext>
            </p:extLst>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50114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2"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a:solidFill>
                  <a:schemeClr val="bg1"/>
                </a:solidFill>
              </a:rPr>
              <a:t>Kva for organiseringsform på ei masterutdanning vil vere bra for deg? </a:t>
            </a:r>
          </a:p>
        </p:txBody>
      </p:sp>
    </p:spTree>
    <p:extLst>
      <p:ext uri="{BB962C8B-B14F-4D97-AF65-F5344CB8AC3E}">
        <p14:creationId xmlns:p14="http://schemas.microsoft.com/office/powerpoint/2010/main" val="173529154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Det er “Kombinasjon av nettundervisning og fysiske samlingar på campus” som i gjennomsnitt vil vere best for respondentane</a:t>
            </a:r>
            <a:endParaRPr lang="nn-NO" dirty="0"/>
          </a:p>
        </p:txBody>
      </p:sp>
      <p:sp>
        <p:nvSpPr>
          <p:cNvPr id="2" name="Title"/>
          <p:cNvSpPr>
            <a:spLocks noGrp="1"/>
          </p:cNvSpPr>
          <p:nvPr>
            <p:ph type="title"/>
          </p:nvPr>
        </p:nvSpPr>
        <p:spPr/>
        <p:txBody>
          <a:bodyPr>
            <a:normAutofit/>
          </a:bodyPr>
          <a:lstStyle/>
          <a:p>
            <a:r>
              <a:rPr lang="nn-NO" dirty="0" smtClean="0"/>
              <a:t>Kva for organiseringsform på ei masterutdanning vil vere bra for deg? </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59794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18,1% meiner det vil være svært bra med berre nettundervisning. 30,6% ser ikkje på det som ein bra organiseringsform</a:t>
            </a:r>
            <a:endParaRPr lang="nn-NO" dirty="0"/>
          </a:p>
        </p:txBody>
      </p:sp>
      <p:sp>
        <p:nvSpPr>
          <p:cNvPr id="2" name="Title"/>
          <p:cNvSpPr>
            <a:spLocks noGrp="1"/>
          </p:cNvSpPr>
          <p:nvPr>
            <p:ph type="title"/>
          </p:nvPr>
        </p:nvSpPr>
        <p:spPr/>
        <p:txBody>
          <a:bodyPr/>
          <a:lstStyle/>
          <a:p>
            <a:r>
              <a:rPr lang="nn-NO" dirty="0" smtClean="0"/>
              <a:t>Berre nettundervisning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364154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32,6% meiner det vil være svært bra med ein kombinert organiseringsform. 6,9% ser ikkje på det som ein bra organiseringsform</a:t>
            </a:r>
            <a:endParaRPr lang="nn-NO" dirty="0"/>
          </a:p>
        </p:txBody>
      </p:sp>
      <p:sp>
        <p:nvSpPr>
          <p:cNvPr id="2" name="Title"/>
          <p:cNvSpPr>
            <a:spLocks noGrp="1"/>
          </p:cNvSpPr>
          <p:nvPr>
            <p:ph type="title"/>
          </p:nvPr>
        </p:nvSpPr>
        <p:spPr/>
        <p:txBody>
          <a:bodyPr/>
          <a:lstStyle/>
          <a:p>
            <a:r>
              <a:rPr lang="nn-NO" dirty="0" smtClean="0"/>
              <a:t>Kombinasjon av nettundervisning og fysiske samlingar på campus</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064730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30,6% meiner det vil være svært bra med ein undervisningsdag i veka. 11,8% ser ikkje på det som ein bra organiseringsform</a:t>
            </a:r>
            <a:endParaRPr lang="nn-NO" dirty="0"/>
          </a:p>
        </p:txBody>
      </p:sp>
      <p:sp>
        <p:nvSpPr>
          <p:cNvPr id="2" name="Title"/>
          <p:cNvSpPr>
            <a:spLocks noGrp="1"/>
          </p:cNvSpPr>
          <p:nvPr>
            <p:ph type="title"/>
          </p:nvPr>
        </p:nvSpPr>
        <p:spPr/>
        <p:txBody>
          <a:bodyPr/>
          <a:lstStyle/>
          <a:p>
            <a:r>
              <a:rPr lang="nn-NO" dirty="0" smtClean="0"/>
              <a:t>Modell med ein undervisningsdag i veka</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49908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4"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a:solidFill>
                  <a:schemeClr val="bg1"/>
                </a:solidFill>
              </a:rPr>
              <a:t>Korleis vurderer du ulike utfordringar ved å ta ein master?</a:t>
            </a:r>
          </a:p>
        </p:txBody>
      </p:sp>
    </p:spTree>
    <p:extLst>
      <p:ext uri="{BB962C8B-B14F-4D97-AF65-F5344CB8AC3E}">
        <p14:creationId xmlns:p14="http://schemas.microsoft.com/office/powerpoint/2010/main" val="214733219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Tid, økonomi og arbeidssituasjon kjem i gjennomsnitt ut som det mest utfordrande ved å ta ein master</a:t>
            </a:r>
            <a:endParaRPr lang="nn-NO" dirty="0"/>
          </a:p>
        </p:txBody>
      </p:sp>
      <p:sp>
        <p:nvSpPr>
          <p:cNvPr id="2" name="Title"/>
          <p:cNvSpPr>
            <a:spLocks noGrp="1"/>
          </p:cNvSpPr>
          <p:nvPr>
            <p:ph type="title"/>
          </p:nvPr>
        </p:nvSpPr>
        <p:spPr/>
        <p:txBody>
          <a:bodyPr>
            <a:normAutofit/>
          </a:bodyPr>
          <a:lstStyle/>
          <a:p>
            <a:r>
              <a:rPr lang="nn-NO" dirty="0" smtClean="0"/>
              <a:t>Korleis vurderer du ulike utfordringar ved å ta ein master?</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1383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24,3% av respondentane meiner at familiesituasjon gjer det svært utfordrande å ta ein master. 16,7% - Ikkje utfordrande</a:t>
            </a:r>
            <a:endParaRPr lang="nn-NO" dirty="0"/>
          </a:p>
        </p:txBody>
      </p:sp>
      <p:sp>
        <p:nvSpPr>
          <p:cNvPr id="2" name="Title"/>
          <p:cNvSpPr>
            <a:spLocks noGrp="1"/>
          </p:cNvSpPr>
          <p:nvPr>
            <p:ph type="title"/>
          </p:nvPr>
        </p:nvSpPr>
        <p:spPr/>
        <p:txBody>
          <a:bodyPr/>
          <a:lstStyle/>
          <a:p>
            <a:r>
              <a:rPr lang="nn-NO" dirty="0" smtClean="0"/>
              <a:t>Familiesituasjon</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45006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26,4% av respondentane meiner at arbeidssituasjon gjer det svært utfordrande å ta ein master. 4,9% - Ikkje utfordrande</a:t>
            </a:r>
            <a:endParaRPr lang="nn-NO" dirty="0"/>
          </a:p>
        </p:txBody>
      </p:sp>
      <p:sp>
        <p:nvSpPr>
          <p:cNvPr id="2" name="Title"/>
          <p:cNvSpPr>
            <a:spLocks noGrp="1"/>
          </p:cNvSpPr>
          <p:nvPr>
            <p:ph type="title"/>
          </p:nvPr>
        </p:nvSpPr>
        <p:spPr/>
        <p:txBody>
          <a:bodyPr/>
          <a:lstStyle/>
          <a:p>
            <a:r>
              <a:rPr lang="nn-NO" dirty="0" smtClean="0"/>
              <a:t>Arbeidssituasjon</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12281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11,8% av respondentane meiner at reisetid og avstand til campus gjer det svært utfordrande å ta ein master. 27,8% - Ikkje utfordrande</a:t>
            </a:r>
            <a:endParaRPr lang="nn-NO" dirty="0"/>
          </a:p>
        </p:txBody>
      </p:sp>
      <p:sp>
        <p:nvSpPr>
          <p:cNvPr id="2" name="Title"/>
          <p:cNvSpPr>
            <a:spLocks noGrp="1"/>
          </p:cNvSpPr>
          <p:nvPr>
            <p:ph type="title"/>
          </p:nvPr>
        </p:nvSpPr>
        <p:spPr/>
        <p:txBody>
          <a:bodyPr/>
          <a:lstStyle/>
          <a:p>
            <a:r>
              <a:rPr lang="nn-NO" dirty="0" smtClean="0"/>
              <a:t>Reiseveg og avstand til campus</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0646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39"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smtClean="0">
                <a:solidFill>
                  <a:schemeClr val="bg1"/>
                </a:solidFill>
              </a:rPr>
              <a:t>Kva slags lærarutdanning har du?</a:t>
            </a:r>
            <a:endParaRPr lang="nn-NO" sz="3200" dirty="0">
              <a:solidFill>
                <a:schemeClr val="bg1"/>
              </a:solidFill>
            </a:endParaRPr>
          </a:p>
        </p:txBody>
      </p:sp>
    </p:spTree>
    <p:extLst>
      <p:ext uri="{BB962C8B-B14F-4D97-AF65-F5344CB8AC3E}">
        <p14:creationId xmlns:p14="http://schemas.microsoft.com/office/powerpoint/2010/main" val="350127681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34% av respondentane meiner at tid gjer det svært utfordrande å ta ein master. 6,9% - Ikkje utfordrande</a:t>
            </a:r>
            <a:endParaRPr lang="nn-NO" dirty="0"/>
          </a:p>
        </p:txBody>
      </p:sp>
      <p:sp>
        <p:nvSpPr>
          <p:cNvPr id="2" name="Title"/>
          <p:cNvSpPr>
            <a:spLocks noGrp="1"/>
          </p:cNvSpPr>
          <p:nvPr>
            <p:ph type="title"/>
          </p:nvPr>
        </p:nvSpPr>
        <p:spPr/>
        <p:txBody>
          <a:bodyPr/>
          <a:lstStyle/>
          <a:p>
            <a:r>
              <a:rPr lang="nn-NO" dirty="0" smtClean="0"/>
              <a:t>Tid til å vere student</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978208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9% av respondentane meiner at det å finne ei utdanning som er fagleg interessant og relevant gjer det svært utfordrande å ta ein master. </a:t>
            </a:r>
            <a:br>
              <a:rPr lang="nn-NO" dirty="0" smtClean="0"/>
            </a:br>
            <a:r>
              <a:rPr lang="nn-NO" dirty="0" smtClean="0"/>
              <a:t>29,2% - Ikkje utfordrande</a:t>
            </a:r>
            <a:endParaRPr lang="nn-NO" dirty="0"/>
          </a:p>
        </p:txBody>
      </p:sp>
      <p:sp>
        <p:nvSpPr>
          <p:cNvPr id="2" name="Title"/>
          <p:cNvSpPr>
            <a:spLocks noGrp="1"/>
          </p:cNvSpPr>
          <p:nvPr>
            <p:ph type="title"/>
          </p:nvPr>
        </p:nvSpPr>
        <p:spPr/>
        <p:txBody>
          <a:bodyPr/>
          <a:lstStyle/>
          <a:p>
            <a:r>
              <a:rPr lang="nn-NO" dirty="0" smtClean="0"/>
              <a:t>Finne ei masterutdanning som er fagleg interessant og relevant</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823574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12,5% av respondentane meiner at (manglande) motivasjon gjer det svært utfordrande å ta ein master. 22,2% - Ikkje utfordrande</a:t>
            </a:r>
            <a:endParaRPr lang="nn-NO" dirty="0"/>
          </a:p>
        </p:txBody>
      </p:sp>
      <p:sp>
        <p:nvSpPr>
          <p:cNvPr id="2" name="Title"/>
          <p:cNvSpPr>
            <a:spLocks noGrp="1"/>
          </p:cNvSpPr>
          <p:nvPr>
            <p:ph type="title"/>
          </p:nvPr>
        </p:nvSpPr>
        <p:spPr/>
        <p:txBody>
          <a:bodyPr/>
          <a:lstStyle/>
          <a:p>
            <a:r>
              <a:rPr lang="nn-NO" dirty="0" smtClean="0"/>
              <a:t>Motivasjon</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81461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17,4% av respondentane meiner at støtte frå arbeidsgjeva gjer det svært utfordrande å ta ein master. 11,1% - Ikkje utfordrande</a:t>
            </a:r>
            <a:endParaRPr lang="nn-NO" dirty="0"/>
          </a:p>
        </p:txBody>
      </p:sp>
      <p:sp>
        <p:nvSpPr>
          <p:cNvPr id="2" name="Title"/>
          <p:cNvSpPr>
            <a:spLocks noGrp="1"/>
          </p:cNvSpPr>
          <p:nvPr>
            <p:ph type="title"/>
          </p:nvPr>
        </p:nvSpPr>
        <p:spPr/>
        <p:txBody>
          <a:bodyPr/>
          <a:lstStyle/>
          <a:p>
            <a:r>
              <a:rPr lang="nn-NO" dirty="0" smtClean="0"/>
              <a:t>Støtte frå arbeidsgjevar</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04903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31,3% av respondentane meiner at økonomi gjer det svært utfordrande å ta ein master. 7,6% - Ikkje utfordrande</a:t>
            </a:r>
            <a:endParaRPr lang="nn-NO" dirty="0"/>
          </a:p>
        </p:txBody>
      </p:sp>
      <p:sp>
        <p:nvSpPr>
          <p:cNvPr id="2" name="Title"/>
          <p:cNvSpPr>
            <a:spLocks noGrp="1"/>
          </p:cNvSpPr>
          <p:nvPr>
            <p:ph type="title"/>
          </p:nvPr>
        </p:nvSpPr>
        <p:spPr/>
        <p:txBody>
          <a:bodyPr/>
          <a:lstStyle/>
          <a:p>
            <a:r>
              <a:rPr lang="nn-NO" dirty="0" smtClean="0"/>
              <a:t>Økonomi</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012257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nn-NO" dirty="0"/>
              <a:t>Er det andre utfordringar ved å ta ein </a:t>
            </a:r>
            <a:r>
              <a:rPr lang="nn-NO" dirty="0" smtClean="0"/>
              <a:t>master?</a:t>
            </a:r>
            <a:endParaRPr lang="nn-NO" dirty="0"/>
          </a:p>
        </p:txBody>
      </p:sp>
      <p:sp>
        <p:nvSpPr>
          <p:cNvPr id="3" name="Text Placeholder 2"/>
          <p:cNvSpPr>
            <a:spLocks noGrp="1"/>
          </p:cNvSpPr>
          <p:nvPr>
            <p:ph type="body" sz="quarter" idx="13"/>
          </p:nvPr>
        </p:nvSpPr>
        <p:spPr>
          <a:xfrm>
            <a:off x="433388" y="914400"/>
            <a:ext cx="9823450" cy="638600"/>
          </a:xfrm>
        </p:spPr>
        <p:txBody>
          <a:bodyPr/>
          <a:lstStyle/>
          <a:p>
            <a:r>
              <a:rPr lang="nn-NO" sz="1800" dirty="0" smtClean="0"/>
              <a:t>Økonomiske forhold påpeikast. Andre utfrodringar som nemnes er i stor grad knytt til det å vere vekke frå elevane. </a:t>
            </a:r>
            <a:endParaRPr lang="nn-NO" sz="1800" dirty="0"/>
          </a:p>
        </p:txBody>
      </p:sp>
      <p:sp>
        <p:nvSpPr>
          <p:cNvPr id="9" name="Rectangle 8"/>
          <p:cNvSpPr/>
          <p:nvPr/>
        </p:nvSpPr>
        <p:spPr bwMode="gray">
          <a:xfrm>
            <a:off x="423128" y="2381459"/>
            <a:ext cx="9833710" cy="3165231"/>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r>
              <a:rPr lang="nn-NO" sz="1400" dirty="0"/>
              <a:t>Økonomi (støtte og auka lønn</a:t>
            </a:r>
            <a:r>
              <a:rPr lang="nn-NO" sz="1400" dirty="0" smtClean="0"/>
              <a:t>)</a:t>
            </a:r>
          </a:p>
          <a:p>
            <a:pPr marL="285750" indent="-285750">
              <a:buFont typeface="Arial" panose="020B0604020202020204" pitchFamily="34" charset="0"/>
              <a:buChar char="•"/>
            </a:pPr>
            <a:r>
              <a:rPr lang="nn-NO" sz="1400" dirty="0"/>
              <a:t>At det går </a:t>
            </a:r>
            <a:r>
              <a:rPr lang="nn-NO" sz="1400" dirty="0" smtClean="0"/>
              <a:t>ut over </a:t>
            </a:r>
            <a:r>
              <a:rPr lang="nn-NO" sz="1400" dirty="0"/>
              <a:t>elevar og </a:t>
            </a:r>
            <a:r>
              <a:rPr lang="nn-NO" sz="1400" dirty="0" smtClean="0"/>
              <a:t>medarbeidarar</a:t>
            </a:r>
            <a:endParaRPr lang="nn-NO" sz="1400" dirty="0"/>
          </a:p>
          <a:p>
            <a:pPr marL="285750" indent="-285750">
              <a:buFont typeface="Arial" panose="020B0604020202020204" pitchFamily="34" charset="0"/>
              <a:buChar char="•"/>
            </a:pPr>
            <a:r>
              <a:rPr lang="nn-NO" sz="1400" dirty="0" smtClean="0"/>
              <a:t>Alder og Helsemessige forhold</a:t>
            </a:r>
          </a:p>
          <a:p>
            <a:pPr marL="285750" indent="-285750">
              <a:buFont typeface="Arial" panose="020B0604020202020204" pitchFamily="34" charset="0"/>
              <a:buChar char="•"/>
            </a:pPr>
            <a:r>
              <a:rPr lang="nn-NO" sz="1400" dirty="0" smtClean="0"/>
              <a:t>Arbeidsmengde</a:t>
            </a:r>
          </a:p>
          <a:p>
            <a:pPr marL="285750" indent="-285750">
              <a:buFont typeface="Arial" panose="020B0604020202020204" pitchFamily="34" charset="0"/>
              <a:buChar char="•"/>
            </a:pPr>
            <a:r>
              <a:rPr lang="nn-NO" sz="1400" dirty="0" smtClean="0"/>
              <a:t>Frykt for å skrive masteroppgåve</a:t>
            </a:r>
          </a:p>
          <a:p>
            <a:pPr marL="285750" indent="-285750">
              <a:buFont typeface="Arial" panose="020B0604020202020204" pitchFamily="34" charset="0"/>
              <a:buChar char="•"/>
            </a:pPr>
            <a:r>
              <a:rPr lang="nn-NO" sz="1400" dirty="0" smtClean="0"/>
              <a:t>Karakterkrav</a:t>
            </a:r>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a:p>
        </p:txBody>
      </p:sp>
      <p:sp>
        <p:nvSpPr>
          <p:cNvPr id="10" name="Rectangle 9"/>
          <p:cNvSpPr/>
          <p:nvPr/>
        </p:nvSpPr>
        <p:spPr bwMode="gray">
          <a:xfrm>
            <a:off x="423127" y="1969477"/>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utfordringar</a:t>
            </a:r>
          </a:p>
        </p:txBody>
      </p:sp>
    </p:spTree>
    <p:extLst>
      <p:ext uri="{BB962C8B-B14F-4D97-AF65-F5344CB8AC3E}">
        <p14:creationId xmlns:p14="http://schemas.microsoft.com/office/powerpoint/2010/main" val="215708943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4"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142663" cy="1755329"/>
          </a:xfrm>
        </p:spPr>
        <p:txBody>
          <a:bodyPr/>
          <a:lstStyle/>
          <a:p>
            <a:r>
              <a:rPr lang="nn-NO" sz="3200" dirty="0">
                <a:solidFill>
                  <a:schemeClr val="bg1"/>
                </a:solidFill>
              </a:rPr>
              <a:t>Kor viktig </a:t>
            </a:r>
            <a:r>
              <a:rPr lang="nn-NO" sz="3200" dirty="0" smtClean="0">
                <a:solidFill>
                  <a:schemeClr val="bg1"/>
                </a:solidFill>
              </a:rPr>
              <a:t>er </a:t>
            </a:r>
            <a:r>
              <a:rPr lang="nn-NO" sz="3200" dirty="0">
                <a:solidFill>
                  <a:schemeClr val="bg1"/>
                </a:solidFill>
              </a:rPr>
              <a:t>desse formene for tilrettelegging frå arbeidsplass / skuleleiar </a:t>
            </a:r>
            <a:r>
              <a:rPr lang="nn-NO" sz="3200" dirty="0" smtClean="0">
                <a:solidFill>
                  <a:schemeClr val="bg1"/>
                </a:solidFill>
              </a:rPr>
              <a:t>for </a:t>
            </a:r>
            <a:r>
              <a:rPr lang="nn-NO" sz="3200" dirty="0">
                <a:solidFill>
                  <a:schemeClr val="bg1"/>
                </a:solidFill>
              </a:rPr>
              <a:t>at du skal kunne ta ei masterutdanning ved sida av arbeid? </a:t>
            </a:r>
          </a:p>
        </p:txBody>
      </p:sp>
    </p:spTree>
    <p:extLst>
      <p:ext uri="{BB962C8B-B14F-4D97-AF65-F5344CB8AC3E}">
        <p14:creationId xmlns:p14="http://schemas.microsoft.com/office/powerpoint/2010/main" val="350647609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a:xfrm>
            <a:off x="433388" y="944545"/>
            <a:ext cx="9823450" cy="608458"/>
          </a:xfrm>
        </p:spPr>
        <p:txBody>
          <a:bodyPr/>
          <a:lstStyle/>
          <a:p>
            <a:r>
              <a:rPr lang="nn-NO" sz="1800" dirty="0" smtClean="0"/>
              <a:t>At man får nedsett leseplikt/undervisningstid og det å bruke eigen lærarpraksis som del av masterarbeid kjem frem som i gjennomsnitt viktigast for lærarane </a:t>
            </a:r>
            <a:endParaRPr lang="nn-NO" sz="1800" dirty="0"/>
          </a:p>
        </p:txBody>
      </p:sp>
      <p:sp>
        <p:nvSpPr>
          <p:cNvPr id="2" name="Title"/>
          <p:cNvSpPr>
            <a:spLocks noGrp="1"/>
          </p:cNvSpPr>
          <p:nvPr>
            <p:ph type="title"/>
          </p:nvPr>
        </p:nvSpPr>
        <p:spPr/>
        <p:txBody>
          <a:bodyPr>
            <a:normAutofit fontScale="90000"/>
          </a:bodyPr>
          <a:lstStyle/>
          <a:p>
            <a:r>
              <a:rPr lang="nn-NO" dirty="0" smtClean="0"/>
              <a:t>Kor viktig vil desse formene for tilrettelegging frå arbeidsplass / skuleleiar vere for at du skal kunne ta ei masterutdanning ved sida av arbeid? </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6321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78% av </a:t>
            </a:r>
            <a:r>
              <a:rPr lang="nn-NO" dirty="0"/>
              <a:t>respondentane meiner at </a:t>
            </a:r>
            <a:r>
              <a:rPr lang="nn-NO" dirty="0" smtClean="0"/>
              <a:t>å få nedsett leseplikt/undervisningstid vil vere svært viktig. 4,2</a:t>
            </a:r>
            <a:r>
              <a:rPr lang="nn-NO" dirty="0"/>
              <a:t>% - Ikkje </a:t>
            </a:r>
            <a:r>
              <a:rPr lang="nn-NO" dirty="0" smtClean="0"/>
              <a:t>viktig</a:t>
            </a:r>
            <a:endParaRPr lang="nn-NO" dirty="0"/>
          </a:p>
        </p:txBody>
      </p:sp>
      <p:sp>
        <p:nvSpPr>
          <p:cNvPr id="2" name="Title"/>
          <p:cNvSpPr>
            <a:spLocks noGrp="1"/>
          </p:cNvSpPr>
          <p:nvPr>
            <p:ph type="title"/>
          </p:nvPr>
        </p:nvSpPr>
        <p:spPr/>
        <p:txBody>
          <a:bodyPr/>
          <a:lstStyle/>
          <a:p>
            <a:r>
              <a:rPr lang="nn-NO" dirty="0" smtClean="0"/>
              <a:t>At du får nedsett leseplikt/ undervisningstid</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015297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47,9% </a:t>
            </a:r>
            <a:r>
              <a:rPr lang="nn-NO" dirty="0"/>
              <a:t>av respondentane meiner at </a:t>
            </a:r>
            <a:r>
              <a:rPr lang="nn-NO" dirty="0" smtClean="0"/>
              <a:t>arbeidsgjevar dekkjer reisekostnad og studieavgift vil </a:t>
            </a:r>
            <a:r>
              <a:rPr lang="nn-NO" dirty="0"/>
              <a:t>vere svært viktig. </a:t>
            </a:r>
            <a:r>
              <a:rPr lang="nn-NO" dirty="0" smtClean="0"/>
              <a:t>8,3% </a:t>
            </a:r>
            <a:r>
              <a:rPr lang="nn-NO" dirty="0"/>
              <a:t>- Ikkje </a:t>
            </a:r>
            <a:r>
              <a:rPr lang="nn-NO" dirty="0" smtClean="0"/>
              <a:t>viktig</a:t>
            </a:r>
            <a:endParaRPr lang="nn-NO" dirty="0"/>
          </a:p>
        </p:txBody>
      </p:sp>
      <p:sp>
        <p:nvSpPr>
          <p:cNvPr id="2" name="Title"/>
          <p:cNvSpPr>
            <a:spLocks noGrp="1"/>
          </p:cNvSpPr>
          <p:nvPr>
            <p:ph type="title"/>
          </p:nvPr>
        </p:nvSpPr>
        <p:spPr/>
        <p:txBody>
          <a:bodyPr/>
          <a:lstStyle/>
          <a:p>
            <a:r>
              <a:rPr lang="nn-NO" dirty="0" smtClean="0"/>
              <a:t>At arbeidsgjevar dekkjer reisekostnader og studieavgifter</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0358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Om lag 50 % av respondentane har 4 års lærarutdanning</a:t>
            </a:r>
            <a:endParaRPr lang="nn-NO" dirty="0"/>
          </a:p>
        </p:txBody>
      </p:sp>
      <p:sp>
        <p:nvSpPr>
          <p:cNvPr id="2" name="Title"/>
          <p:cNvSpPr>
            <a:spLocks noGrp="1"/>
          </p:cNvSpPr>
          <p:nvPr>
            <p:ph type="title"/>
          </p:nvPr>
        </p:nvSpPr>
        <p:spPr/>
        <p:txBody>
          <a:bodyPr/>
          <a:lstStyle/>
          <a:p>
            <a:r>
              <a:rPr lang="nn-NO" dirty="0" smtClean="0"/>
              <a:t>Kva slags lærarutdanning har du?</a:t>
            </a:r>
            <a:endParaRPr lang="nn-NO" dirty="0"/>
          </a:p>
        </p:txBody>
      </p:sp>
      <p:graphicFrame>
        <p:nvGraphicFramePr>
          <p:cNvPr id="6" name="ChartObject"/>
          <p:cNvGraphicFramePr>
            <a:graphicFrameLocks noGrp="1"/>
          </p:cNvGraphicFramePr>
          <p:nvPr>
            <p:ph idx="1"/>
            <p:extLst>
              <p:ext uri="{D42A27DB-BD31-4B8C-83A1-F6EECF244321}">
                <p14:modId xmlns:p14="http://schemas.microsoft.com/office/powerpoint/2010/main" val="1399971357"/>
              </p:ext>
            </p:extLst>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73825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64,6% </a:t>
            </a:r>
            <a:r>
              <a:rPr lang="nn-NO" dirty="0"/>
              <a:t>av respondentane meiner at å </a:t>
            </a:r>
            <a:r>
              <a:rPr lang="nn-NO" dirty="0" smtClean="0"/>
              <a:t>kunne nytte delar av arbeidstida til studiearbeid </a:t>
            </a:r>
            <a:r>
              <a:rPr lang="nn-NO" dirty="0"/>
              <a:t>vil vere svært viktig. </a:t>
            </a:r>
            <a:r>
              <a:rPr lang="nn-NO" dirty="0" smtClean="0"/>
              <a:t>2,8% </a:t>
            </a:r>
            <a:r>
              <a:rPr lang="nn-NO" dirty="0"/>
              <a:t>- </a:t>
            </a:r>
            <a:r>
              <a:rPr lang="nn-NO" dirty="0" smtClean="0"/>
              <a:t>Ikkje viktig</a:t>
            </a:r>
            <a:endParaRPr lang="nn-NO" dirty="0"/>
          </a:p>
        </p:txBody>
      </p:sp>
      <p:sp>
        <p:nvSpPr>
          <p:cNvPr id="2" name="Title"/>
          <p:cNvSpPr>
            <a:spLocks noGrp="1"/>
          </p:cNvSpPr>
          <p:nvPr>
            <p:ph type="title"/>
          </p:nvPr>
        </p:nvSpPr>
        <p:spPr/>
        <p:txBody>
          <a:bodyPr/>
          <a:lstStyle/>
          <a:p>
            <a:r>
              <a:rPr lang="nn-NO" dirty="0" smtClean="0"/>
              <a:t>At du kan nytte delar av arbeidstida til arbeid med studiet</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170182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68,1% av </a:t>
            </a:r>
            <a:r>
              <a:rPr lang="nn-NO" dirty="0"/>
              <a:t>respondentane meiner at å </a:t>
            </a:r>
            <a:r>
              <a:rPr lang="nn-NO" dirty="0" smtClean="0"/>
              <a:t>bruke eigen lærarpraksis som del av eit masterarbeid vil </a:t>
            </a:r>
            <a:r>
              <a:rPr lang="nn-NO" dirty="0"/>
              <a:t>vere svært viktig. </a:t>
            </a:r>
            <a:r>
              <a:rPr lang="nn-NO" dirty="0" smtClean="0"/>
              <a:t>2,8% </a:t>
            </a:r>
            <a:r>
              <a:rPr lang="nn-NO" dirty="0"/>
              <a:t>- Ikkje </a:t>
            </a:r>
            <a:r>
              <a:rPr lang="nn-NO" dirty="0" smtClean="0"/>
              <a:t>viktig</a:t>
            </a:r>
            <a:endParaRPr lang="nn-NO" dirty="0"/>
          </a:p>
        </p:txBody>
      </p:sp>
      <p:sp>
        <p:nvSpPr>
          <p:cNvPr id="2" name="Title"/>
          <p:cNvSpPr>
            <a:spLocks noGrp="1"/>
          </p:cNvSpPr>
          <p:nvPr>
            <p:ph type="title"/>
          </p:nvPr>
        </p:nvSpPr>
        <p:spPr/>
        <p:txBody>
          <a:bodyPr/>
          <a:lstStyle/>
          <a:p>
            <a:r>
              <a:rPr lang="nn-NO" dirty="0" smtClean="0"/>
              <a:t>At du kan bruke eigen lærarpraksis som del av eit masterarbeid</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55943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3388" y="1014884"/>
            <a:ext cx="9823450" cy="538116"/>
          </a:xfrm>
        </p:spPr>
        <p:txBody>
          <a:bodyPr/>
          <a:lstStyle/>
          <a:p>
            <a:r>
              <a:rPr lang="nn-NO" dirty="0" smtClean="0"/>
              <a:t>Respondentane tar blant anna opp fleire lesedagar og fritak frå kontaktlæraransvar</a:t>
            </a:r>
            <a:endParaRPr lang="nn-NO" dirty="0"/>
          </a:p>
        </p:txBody>
      </p:sp>
      <p:sp>
        <p:nvSpPr>
          <p:cNvPr id="2" name="Title"/>
          <p:cNvSpPr>
            <a:spLocks noGrp="1"/>
          </p:cNvSpPr>
          <p:nvPr>
            <p:ph type="title"/>
          </p:nvPr>
        </p:nvSpPr>
        <p:spPr/>
        <p:txBody>
          <a:bodyPr>
            <a:noAutofit/>
          </a:bodyPr>
          <a:lstStyle/>
          <a:p>
            <a:r>
              <a:rPr lang="nn-NO" dirty="0"/>
              <a:t>Er det andre former for tilrettelegging frå arbeidsplass / skuleleiar som vil gjere det enklare å ta ei masterutdanning ved sida av arbeid?</a:t>
            </a:r>
          </a:p>
        </p:txBody>
      </p:sp>
      <p:sp>
        <p:nvSpPr>
          <p:cNvPr id="9" name="Rectangle 8"/>
          <p:cNvSpPr/>
          <p:nvPr/>
        </p:nvSpPr>
        <p:spPr bwMode="gray">
          <a:xfrm>
            <a:off x="423128" y="2381459"/>
            <a:ext cx="9833710" cy="3165231"/>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Ikkje kontaktlæraransvar</a:t>
            </a:r>
          </a:p>
          <a:p>
            <a:pPr marL="285750" indent="-285750">
              <a:buFont typeface="Arial" panose="020B0604020202020204" pitchFamily="34" charset="0"/>
              <a:buChar char="•"/>
            </a:pPr>
            <a:r>
              <a:rPr lang="nn-NO" sz="1400" dirty="0"/>
              <a:t>Fleire lesedagar til eksamen og </a:t>
            </a:r>
            <a:r>
              <a:rPr lang="nn-NO" sz="1400" dirty="0" smtClean="0"/>
              <a:t>oppgåveskriving</a:t>
            </a:r>
          </a:p>
          <a:p>
            <a:pPr marL="285750" indent="-285750">
              <a:buFont typeface="Arial" panose="020B0604020202020204" pitchFamily="34" charset="0"/>
              <a:buChar char="•"/>
            </a:pPr>
            <a:r>
              <a:rPr lang="nn-NO" sz="1400" dirty="0" smtClean="0"/>
              <a:t>Frikjøp frå </a:t>
            </a:r>
            <a:r>
              <a:rPr lang="nn-NO" sz="1400" dirty="0"/>
              <a:t>ordinært </a:t>
            </a:r>
            <a:r>
              <a:rPr lang="nn-NO" sz="1400" dirty="0" smtClean="0"/>
              <a:t>arbeid</a:t>
            </a:r>
          </a:p>
          <a:p>
            <a:pPr marL="285750" indent="-285750">
              <a:buFont typeface="Arial" panose="020B0604020202020204" pitchFamily="34" charset="0"/>
              <a:buChar char="•"/>
            </a:pPr>
            <a:r>
              <a:rPr lang="nn-NO" sz="1400" dirty="0" smtClean="0"/>
              <a:t>At man settast i ein </a:t>
            </a:r>
            <a:r>
              <a:rPr lang="nn-NO" sz="1400" dirty="0"/>
              <a:t>stilling der </a:t>
            </a:r>
            <a:r>
              <a:rPr lang="nn-NO" sz="1400" dirty="0" smtClean="0"/>
              <a:t>fråvær ikkje </a:t>
            </a:r>
            <a:r>
              <a:rPr lang="nn-NO" sz="1400" dirty="0"/>
              <a:t>går ut over </a:t>
            </a:r>
            <a:r>
              <a:rPr lang="nn-NO" sz="1400" dirty="0" smtClean="0"/>
              <a:t>medarbeidarar </a:t>
            </a:r>
            <a:r>
              <a:rPr lang="nn-NO" sz="1400" dirty="0"/>
              <a:t>og elever.</a:t>
            </a:r>
          </a:p>
          <a:p>
            <a:pPr marL="285750" indent="-285750">
              <a:buFont typeface="Arial" panose="020B0604020202020204" pitchFamily="34" charset="0"/>
              <a:buChar char="•"/>
            </a:pPr>
            <a:r>
              <a:rPr lang="nn-NO" sz="1400" dirty="0" smtClean="0"/>
              <a:t>At </a:t>
            </a:r>
            <a:r>
              <a:rPr lang="nn-NO" sz="1400" dirty="0"/>
              <a:t>det støttast 100%</a:t>
            </a:r>
          </a:p>
          <a:p>
            <a:pPr marL="285750" indent="-285750">
              <a:buFont typeface="Arial" panose="020B0604020202020204" pitchFamily="34" charset="0"/>
              <a:buChar char="•"/>
            </a:pPr>
            <a:endParaRPr lang="nn-NO" sz="1400" dirty="0"/>
          </a:p>
          <a:p>
            <a:pPr marL="285750" indent="-285750">
              <a:buFont typeface="Arial" panose="020B0604020202020204" pitchFamily="34" charset="0"/>
              <a:buChar char="•"/>
            </a:pPr>
            <a:endParaRPr lang="nn-NO" sz="1400" dirty="0"/>
          </a:p>
        </p:txBody>
      </p:sp>
      <p:sp>
        <p:nvSpPr>
          <p:cNvPr id="10" name="Rectangle 9"/>
          <p:cNvSpPr/>
          <p:nvPr/>
        </p:nvSpPr>
        <p:spPr bwMode="gray">
          <a:xfrm>
            <a:off x="423127" y="1969477"/>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måtar å leggje til rette</a:t>
            </a:r>
          </a:p>
        </p:txBody>
      </p:sp>
    </p:spTree>
    <p:extLst>
      <p:ext uri="{BB962C8B-B14F-4D97-AF65-F5344CB8AC3E}">
        <p14:creationId xmlns:p14="http://schemas.microsoft.com/office/powerpoint/2010/main" val="396484792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nn-NO" dirty="0" err="1" smtClean="0"/>
              <a:t>Deloitte</a:t>
            </a:r>
            <a:r>
              <a:rPr lang="nn-NO" dirty="0" smtClean="0"/>
              <a:t> </a:t>
            </a:r>
            <a:r>
              <a:rPr lang="nn-NO" dirty="0" err="1" smtClean="0"/>
              <a:t>refers</a:t>
            </a:r>
            <a:r>
              <a:rPr lang="nn-NO" dirty="0" smtClean="0"/>
              <a:t> to one or more </a:t>
            </a:r>
            <a:r>
              <a:rPr lang="nn-NO" dirty="0" err="1" smtClean="0"/>
              <a:t>of</a:t>
            </a:r>
            <a:r>
              <a:rPr lang="nn-NO" dirty="0" smtClean="0"/>
              <a:t> </a:t>
            </a:r>
            <a:r>
              <a:rPr lang="nn-NO" dirty="0" err="1" smtClean="0"/>
              <a:t>Deloitte</a:t>
            </a:r>
            <a:r>
              <a:rPr lang="nn-NO" dirty="0" smtClean="0"/>
              <a:t> Touche </a:t>
            </a:r>
            <a:r>
              <a:rPr lang="nn-NO" dirty="0" err="1" smtClean="0"/>
              <a:t>Tohmatsu</a:t>
            </a:r>
            <a:r>
              <a:rPr lang="nn-NO" dirty="0" smtClean="0"/>
              <a:t> Limited, a UK private </a:t>
            </a:r>
            <a:r>
              <a:rPr lang="nn-NO" dirty="0" err="1" smtClean="0"/>
              <a:t>company</a:t>
            </a:r>
            <a:r>
              <a:rPr lang="nn-NO" dirty="0" smtClean="0"/>
              <a:t> </a:t>
            </a:r>
            <a:r>
              <a:rPr lang="nn-NO" dirty="0" err="1" smtClean="0"/>
              <a:t>limited</a:t>
            </a:r>
            <a:r>
              <a:rPr lang="nn-NO" dirty="0" smtClean="0"/>
              <a:t> by </a:t>
            </a:r>
            <a:r>
              <a:rPr lang="nn-NO" dirty="0" err="1" smtClean="0"/>
              <a:t>guarantee</a:t>
            </a:r>
            <a:r>
              <a:rPr lang="nn-NO" dirty="0" smtClean="0"/>
              <a:t> ("DTTL"), </a:t>
            </a:r>
            <a:r>
              <a:rPr lang="nn-NO" dirty="0" err="1" smtClean="0"/>
              <a:t>its</a:t>
            </a:r>
            <a:r>
              <a:rPr lang="nn-NO" dirty="0" smtClean="0"/>
              <a:t> </a:t>
            </a:r>
            <a:r>
              <a:rPr lang="nn-NO" dirty="0" err="1" smtClean="0"/>
              <a:t>network</a:t>
            </a:r>
            <a:r>
              <a:rPr lang="nn-NO" dirty="0" smtClean="0"/>
              <a:t> </a:t>
            </a:r>
            <a:r>
              <a:rPr lang="nn-NO" dirty="0" err="1" smtClean="0"/>
              <a:t>of</a:t>
            </a:r>
            <a:r>
              <a:rPr lang="nn-NO" dirty="0" smtClean="0"/>
              <a:t> </a:t>
            </a:r>
            <a:r>
              <a:rPr lang="nn-NO" dirty="0" err="1" smtClean="0"/>
              <a:t>member</a:t>
            </a:r>
            <a:r>
              <a:rPr lang="nn-NO" dirty="0" smtClean="0"/>
              <a:t> </a:t>
            </a:r>
            <a:r>
              <a:rPr lang="nn-NO" dirty="0" err="1" smtClean="0"/>
              <a:t>firms</a:t>
            </a:r>
            <a:r>
              <a:rPr lang="nn-NO" dirty="0" smtClean="0"/>
              <a:t>, and </a:t>
            </a:r>
            <a:r>
              <a:rPr lang="nn-NO" dirty="0" err="1" smtClean="0"/>
              <a:t>their</a:t>
            </a:r>
            <a:r>
              <a:rPr lang="nn-NO" dirty="0" smtClean="0"/>
              <a:t> </a:t>
            </a:r>
            <a:r>
              <a:rPr lang="nn-NO" dirty="0" err="1" smtClean="0"/>
              <a:t>related</a:t>
            </a:r>
            <a:r>
              <a:rPr lang="nn-NO" dirty="0" smtClean="0"/>
              <a:t> </a:t>
            </a:r>
            <a:r>
              <a:rPr lang="nn-NO" dirty="0" err="1" smtClean="0"/>
              <a:t>entities</a:t>
            </a:r>
            <a:r>
              <a:rPr lang="nn-NO" dirty="0" smtClean="0"/>
              <a:t>. DTTL and </a:t>
            </a:r>
            <a:r>
              <a:rPr lang="nn-NO" dirty="0" err="1" smtClean="0"/>
              <a:t>each</a:t>
            </a:r>
            <a:r>
              <a:rPr lang="nn-NO" dirty="0" smtClean="0"/>
              <a:t> </a:t>
            </a:r>
            <a:r>
              <a:rPr lang="nn-NO" dirty="0" err="1" smtClean="0"/>
              <a:t>of</a:t>
            </a:r>
            <a:r>
              <a:rPr lang="nn-NO" dirty="0" smtClean="0"/>
              <a:t> </a:t>
            </a:r>
            <a:r>
              <a:rPr lang="nn-NO" dirty="0" err="1" smtClean="0"/>
              <a:t>its</a:t>
            </a:r>
            <a:r>
              <a:rPr lang="nn-NO" dirty="0" smtClean="0"/>
              <a:t> </a:t>
            </a:r>
            <a:r>
              <a:rPr lang="nn-NO" dirty="0" err="1" smtClean="0"/>
              <a:t>member</a:t>
            </a:r>
            <a:r>
              <a:rPr lang="nn-NO" dirty="0" smtClean="0"/>
              <a:t> </a:t>
            </a:r>
            <a:r>
              <a:rPr lang="nn-NO" dirty="0" err="1" smtClean="0"/>
              <a:t>firms</a:t>
            </a:r>
            <a:r>
              <a:rPr lang="nn-NO" dirty="0" smtClean="0"/>
              <a:t> are </a:t>
            </a:r>
            <a:r>
              <a:rPr lang="nn-NO" dirty="0" err="1" smtClean="0"/>
              <a:t>legally</a:t>
            </a:r>
            <a:r>
              <a:rPr lang="nn-NO" dirty="0" smtClean="0"/>
              <a:t> separate and independent </a:t>
            </a:r>
            <a:r>
              <a:rPr lang="nn-NO" dirty="0" err="1" smtClean="0"/>
              <a:t>entities</a:t>
            </a:r>
            <a:r>
              <a:rPr lang="nn-NO" dirty="0" smtClean="0"/>
              <a:t>. DTTL (</a:t>
            </a:r>
            <a:r>
              <a:rPr lang="nn-NO" dirty="0" err="1" smtClean="0"/>
              <a:t>also</a:t>
            </a:r>
            <a:r>
              <a:rPr lang="nn-NO" dirty="0" smtClean="0"/>
              <a:t> </a:t>
            </a:r>
            <a:r>
              <a:rPr lang="nn-NO" dirty="0" err="1" smtClean="0"/>
              <a:t>referred</a:t>
            </a:r>
            <a:r>
              <a:rPr lang="nn-NO" dirty="0" smtClean="0"/>
              <a:t> to as "</a:t>
            </a:r>
            <a:r>
              <a:rPr lang="nn-NO" dirty="0" err="1" smtClean="0"/>
              <a:t>Deloitte</a:t>
            </a:r>
            <a:r>
              <a:rPr lang="nn-NO" dirty="0" smtClean="0"/>
              <a:t> Global") </a:t>
            </a:r>
            <a:r>
              <a:rPr lang="nn-NO" dirty="0" err="1" smtClean="0"/>
              <a:t>does</a:t>
            </a:r>
            <a:r>
              <a:rPr lang="nn-NO" dirty="0" smtClean="0"/>
              <a:t> </a:t>
            </a:r>
            <a:r>
              <a:rPr lang="nn-NO" dirty="0" err="1" smtClean="0"/>
              <a:t>not</a:t>
            </a:r>
            <a:r>
              <a:rPr lang="nn-NO" dirty="0" smtClean="0"/>
              <a:t> provide services to </a:t>
            </a:r>
            <a:r>
              <a:rPr lang="nn-NO" dirty="0" err="1" smtClean="0"/>
              <a:t>clients</a:t>
            </a:r>
            <a:r>
              <a:rPr lang="nn-NO" dirty="0" smtClean="0"/>
              <a:t>. </a:t>
            </a:r>
            <a:r>
              <a:rPr lang="nn-NO" dirty="0" err="1" smtClean="0"/>
              <a:t>Please</a:t>
            </a:r>
            <a:r>
              <a:rPr lang="nn-NO" dirty="0" smtClean="0"/>
              <a:t> </a:t>
            </a:r>
            <a:r>
              <a:rPr lang="nn-NO" dirty="0" err="1" smtClean="0"/>
              <a:t>see</a:t>
            </a:r>
            <a:r>
              <a:rPr lang="nn-NO" dirty="0" smtClean="0"/>
              <a:t> </a:t>
            </a:r>
            <a:r>
              <a:rPr lang="nn-NO" u="sng" dirty="0" smtClean="0">
                <a:hlinkClick r:id="rId3"/>
              </a:rPr>
              <a:t>www.deloitte.no</a:t>
            </a:r>
            <a:r>
              <a:rPr lang="nn-NO" dirty="0" smtClean="0"/>
              <a:t> for a more </a:t>
            </a:r>
            <a:r>
              <a:rPr lang="nn-NO" dirty="0" err="1" smtClean="0"/>
              <a:t>detailed</a:t>
            </a:r>
            <a:r>
              <a:rPr lang="nn-NO" dirty="0" smtClean="0"/>
              <a:t> </a:t>
            </a:r>
            <a:r>
              <a:rPr lang="nn-NO" dirty="0" err="1" smtClean="0"/>
              <a:t>description</a:t>
            </a:r>
            <a:r>
              <a:rPr lang="nn-NO" dirty="0" smtClean="0"/>
              <a:t> </a:t>
            </a:r>
            <a:r>
              <a:rPr lang="nn-NO" dirty="0" err="1" smtClean="0"/>
              <a:t>of</a:t>
            </a:r>
            <a:r>
              <a:rPr lang="nn-NO" dirty="0" smtClean="0"/>
              <a:t> DTTL and </a:t>
            </a:r>
            <a:r>
              <a:rPr lang="nn-NO" dirty="0" err="1" smtClean="0"/>
              <a:t>its</a:t>
            </a:r>
            <a:r>
              <a:rPr lang="nn-NO" dirty="0" smtClean="0"/>
              <a:t> </a:t>
            </a:r>
            <a:r>
              <a:rPr lang="nn-NO" dirty="0" err="1" smtClean="0"/>
              <a:t>member</a:t>
            </a:r>
            <a:r>
              <a:rPr lang="nn-NO" dirty="0" smtClean="0"/>
              <a:t> </a:t>
            </a:r>
            <a:r>
              <a:rPr lang="nn-NO" dirty="0" err="1" smtClean="0"/>
              <a:t>firms</a:t>
            </a:r>
            <a:r>
              <a:rPr lang="nn-NO" dirty="0" smtClean="0"/>
              <a:t>.</a:t>
            </a:r>
          </a:p>
          <a:p>
            <a:r>
              <a:rPr lang="nn-NO" dirty="0" err="1" smtClean="0"/>
              <a:t>Deloitte</a:t>
            </a:r>
            <a:r>
              <a:rPr lang="nn-NO" dirty="0" smtClean="0"/>
              <a:t> Norway </a:t>
            </a:r>
            <a:r>
              <a:rPr lang="nn-NO" dirty="0" err="1" smtClean="0"/>
              <a:t>conducts</a:t>
            </a:r>
            <a:r>
              <a:rPr lang="nn-NO" dirty="0" smtClean="0"/>
              <a:t> business </a:t>
            </a:r>
            <a:r>
              <a:rPr lang="nn-NO" dirty="0" err="1" smtClean="0"/>
              <a:t>through</a:t>
            </a:r>
            <a:r>
              <a:rPr lang="nn-NO" dirty="0" smtClean="0"/>
              <a:t> </a:t>
            </a:r>
            <a:r>
              <a:rPr lang="nn-NO" dirty="0" err="1" smtClean="0"/>
              <a:t>two</a:t>
            </a:r>
            <a:r>
              <a:rPr lang="nn-NO" dirty="0" smtClean="0"/>
              <a:t> </a:t>
            </a:r>
            <a:r>
              <a:rPr lang="nn-NO" dirty="0" err="1" smtClean="0"/>
              <a:t>legally</a:t>
            </a:r>
            <a:r>
              <a:rPr lang="nn-NO" dirty="0" smtClean="0"/>
              <a:t> separate and independent </a:t>
            </a:r>
            <a:r>
              <a:rPr lang="nn-NO" dirty="0" err="1" smtClean="0"/>
              <a:t>limited</a:t>
            </a:r>
            <a:r>
              <a:rPr lang="nn-NO" dirty="0" smtClean="0"/>
              <a:t> </a:t>
            </a:r>
            <a:r>
              <a:rPr lang="nn-NO" dirty="0" err="1" smtClean="0"/>
              <a:t>liability</a:t>
            </a:r>
            <a:r>
              <a:rPr lang="nn-NO" dirty="0" smtClean="0"/>
              <a:t> </a:t>
            </a:r>
            <a:r>
              <a:rPr lang="nn-NO" dirty="0" err="1" smtClean="0"/>
              <a:t>companies</a:t>
            </a:r>
            <a:r>
              <a:rPr lang="nn-NO" dirty="0" smtClean="0"/>
              <a:t>; </a:t>
            </a:r>
            <a:r>
              <a:rPr lang="nn-NO" dirty="0" err="1" smtClean="0"/>
              <a:t>Deloitte</a:t>
            </a:r>
            <a:r>
              <a:rPr lang="nn-NO" dirty="0" smtClean="0"/>
              <a:t> AS, </a:t>
            </a:r>
            <a:r>
              <a:rPr lang="nn-NO" dirty="0" err="1" smtClean="0"/>
              <a:t>providing</a:t>
            </a:r>
            <a:r>
              <a:rPr lang="nn-NO" dirty="0" smtClean="0"/>
              <a:t> </a:t>
            </a:r>
            <a:r>
              <a:rPr lang="nn-NO" dirty="0" err="1" smtClean="0"/>
              <a:t>audit</a:t>
            </a:r>
            <a:r>
              <a:rPr lang="nn-NO" dirty="0" smtClean="0"/>
              <a:t>, </a:t>
            </a:r>
            <a:r>
              <a:rPr lang="nn-NO" dirty="0" err="1" smtClean="0"/>
              <a:t>consulting</a:t>
            </a:r>
            <a:r>
              <a:rPr lang="nn-NO" dirty="0" smtClean="0"/>
              <a:t>, </a:t>
            </a:r>
            <a:r>
              <a:rPr lang="nn-NO" dirty="0" err="1" smtClean="0"/>
              <a:t>financial</a:t>
            </a:r>
            <a:r>
              <a:rPr lang="nn-NO" dirty="0" smtClean="0"/>
              <a:t> </a:t>
            </a:r>
            <a:r>
              <a:rPr lang="nn-NO" dirty="0" err="1" smtClean="0"/>
              <a:t>advisory</a:t>
            </a:r>
            <a:r>
              <a:rPr lang="nn-NO" dirty="0" smtClean="0"/>
              <a:t> and risk </a:t>
            </a:r>
            <a:r>
              <a:rPr lang="nn-NO" dirty="0" err="1" smtClean="0"/>
              <a:t>management</a:t>
            </a:r>
            <a:r>
              <a:rPr lang="nn-NO" dirty="0" smtClean="0"/>
              <a:t> services, and </a:t>
            </a:r>
            <a:r>
              <a:rPr lang="nn-NO" dirty="0" err="1" smtClean="0"/>
              <a:t>Deloitte</a:t>
            </a:r>
            <a:r>
              <a:rPr lang="nn-NO" dirty="0" smtClean="0"/>
              <a:t> Advokatfirma AS, </a:t>
            </a:r>
            <a:r>
              <a:rPr lang="nn-NO" dirty="0" err="1" smtClean="0"/>
              <a:t>providing</a:t>
            </a:r>
            <a:r>
              <a:rPr lang="nn-NO" dirty="0" smtClean="0"/>
              <a:t> </a:t>
            </a:r>
            <a:r>
              <a:rPr lang="nn-NO" dirty="0" err="1" smtClean="0"/>
              <a:t>tax</a:t>
            </a:r>
            <a:r>
              <a:rPr lang="nn-NO" dirty="0" smtClean="0"/>
              <a:t> and legal services.</a:t>
            </a:r>
            <a:br>
              <a:rPr lang="nn-NO" dirty="0" smtClean="0"/>
            </a:br>
            <a:r>
              <a:rPr lang="nn-NO" i="1" dirty="0" smtClean="0"/>
              <a:t/>
            </a:r>
            <a:br>
              <a:rPr lang="nn-NO" i="1" dirty="0" smtClean="0"/>
            </a:br>
            <a:r>
              <a:rPr lang="nn-NO" dirty="0" smtClean="0"/>
              <a:t>This </a:t>
            </a:r>
            <a:r>
              <a:rPr lang="nn-NO" dirty="0" err="1" smtClean="0"/>
              <a:t>communication</a:t>
            </a:r>
            <a:r>
              <a:rPr lang="nn-NO" dirty="0" smtClean="0"/>
              <a:t> is for </a:t>
            </a:r>
            <a:r>
              <a:rPr lang="nn-NO" dirty="0" err="1" smtClean="0"/>
              <a:t>internal</a:t>
            </a:r>
            <a:r>
              <a:rPr lang="nn-NO" dirty="0" smtClean="0"/>
              <a:t> </a:t>
            </a:r>
            <a:r>
              <a:rPr lang="nn-NO" dirty="0" err="1" smtClean="0"/>
              <a:t>distribution</a:t>
            </a:r>
            <a:r>
              <a:rPr lang="nn-NO" dirty="0" smtClean="0"/>
              <a:t> and </a:t>
            </a:r>
            <a:r>
              <a:rPr lang="nn-NO" dirty="0" err="1" smtClean="0"/>
              <a:t>use</a:t>
            </a:r>
            <a:r>
              <a:rPr lang="nn-NO" dirty="0" smtClean="0"/>
              <a:t> </a:t>
            </a:r>
            <a:r>
              <a:rPr lang="nn-NO" dirty="0" err="1" smtClean="0"/>
              <a:t>only</a:t>
            </a:r>
            <a:r>
              <a:rPr lang="nn-NO" dirty="0" smtClean="0"/>
              <a:t> </a:t>
            </a:r>
            <a:r>
              <a:rPr lang="nn-NO" dirty="0" err="1" smtClean="0"/>
              <a:t>among</a:t>
            </a:r>
            <a:r>
              <a:rPr lang="nn-NO" dirty="0" smtClean="0"/>
              <a:t> </a:t>
            </a:r>
            <a:r>
              <a:rPr lang="nn-NO" dirty="0" err="1" smtClean="0"/>
              <a:t>personnel</a:t>
            </a:r>
            <a:r>
              <a:rPr lang="nn-NO" dirty="0" smtClean="0"/>
              <a:t> </a:t>
            </a:r>
            <a:r>
              <a:rPr lang="nn-NO" dirty="0" err="1" smtClean="0"/>
              <a:t>of</a:t>
            </a:r>
            <a:r>
              <a:rPr lang="nn-NO" dirty="0" smtClean="0"/>
              <a:t> </a:t>
            </a:r>
            <a:r>
              <a:rPr lang="nn-NO" dirty="0" err="1" smtClean="0"/>
              <a:t>Deloitte</a:t>
            </a:r>
            <a:r>
              <a:rPr lang="nn-NO" dirty="0" smtClean="0"/>
              <a:t> Touche </a:t>
            </a:r>
            <a:r>
              <a:rPr lang="nn-NO" dirty="0" err="1" smtClean="0"/>
              <a:t>Tohmatsu</a:t>
            </a:r>
            <a:r>
              <a:rPr lang="nn-NO" dirty="0" smtClean="0"/>
              <a:t> Limited, </a:t>
            </a:r>
            <a:r>
              <a:rPr lang="nn-NO" dirty="0" err="1" smtClean="0"/>
              <a:t>its</a:t>
            </a:r>
            <a:r>
              <a:rPr lang="nn-NO" dirty="0" smtClean="0"/>
              <a:t> </a:t>
            </a:r>
            <a:r>
              <a:rPr lang="nn-NO" dirty="0" err="1" smtClean="0"/>
              <a:t>member</a:t>
            </a:r>
            <a:r>
              <a:rPr lang="nn-NO" dirty="0" smtClean="0"/>
              <a:t> </a:t>
            </a:r>
            <a:r>
              <a:rPr lang="nn-NO" dirty="0" err="1" smtClean="0"/>
              <a:t>firms</a:t>
            </a:r>
            <a:r>
              <a:rPr lang="nn-NO" dirty="0" smtClean="0"/>
              <a:t>, and </a:t>
            </a:r>
            <a:r>
              <a:rPr lang="nn-NO" dirty="0" err="1" smtClean="0"/>
              <a:t>their</a:t>
            </a:r>
            <a:r>
              <a:rPr lang="nn-NO" dirty="0" smtClean="0"/>
              <a:t> </a:t>
            </a:r>
            <a:r>
              <a:rPr lang="nn-NO" dirty="0" err="1" smtClean="0"/>
              <a:t>related</a:t>
            </a:r>
            <a:r>
              <a:rPr lang="nn-NO" dirty="0" smtClean="0"/>
              <a:t> </a:t>
            </a:r>
            <a:r>
              <a:rPr lang="nn-NO" dirty="0" err="1" smtClean="0"/>
              <a:t>entities</a:t>
            </a:r>
            <a:r>
              <a:rPr lang="nn-NO" dirty="0" smtClean="0"/>
              <a:t> (</a:t>
            </a:r>
            <a:r>
              <a:rPr lang="nn-NO" dirty="0" err="1" smtClean="0"/>
              <a:t>collectively</a:t>
            </a:r>
            <a:r>
              <a:rPr lang="nn-NO" dirty="0" smtClean="0"/>
              <a:t>, </a:t>
            </a:r>
            <a:r>
              <a:rPr lang="nn-NO" dirty="0" err="1" smtClean="0"/>
              <a:t>the</a:t>
            </a:r>
            <a:r>
              <a:rPr lang="nn-NO" dirty="0" smtClean="0"/>
              <a:t> "</a:t>
            </a:r>
            <a:r>
              <a:rPr lang="nn-NO" dirty="0" err="1" smtClean="0"/>
              <a:t>Deloitte</a:t>
            </a:r>
            <a:r>
              <a:rPr lang="nn-NO" dirty="0" smtClean="0"/>
              <a:t> Network"). None </a:t>
            </a:r>
            <a:r>
              <a:rPr lang="nn-NO" dirty="0" err="1" smtClean="0"/>
              <a:t>of</a:t>
            </a:r>
            <a:r>
              <a:rPr lang="nn-NO" dirty="0" smtClean="0"/>
              <a:t> </a:t>
            </a:r>
            <a:r>
              <a:rPr lang="nn-NO" dirty="0" err="1" smtClean="0"/>
              <a:t>the</a:t>
            </a:r>
            <a:r>
              <a:rPr lang="nn-NO" dirty="0" smtClean="0"/>
              <a:t> </a:t>
            </a:r>
            <a:r>
              <a:rPr lang="nn-NO" dirty="0" err="1" smtClean="0"/>
              <a:t>Deloitte</a:t>
            </a:r>
            <a:r>
              <a:rPr lang="nn-NO" dirty="0" smtClean="0"/>
              <a:t> Network </a:t>
            </a:r>
            <a:r>
              <a:rPr lang="nn-NO" dirty="0" err="1" smtClean="0"/>
              <a:t>shall</a:t>
            </a:r>
            <a:r>
              <a:rPr lang="nn-NO" dirty="0" smtClean="0"/>
              <a:t> be </a:t>
            </a:r>
            <a:r>
              <a:rPr lang="nn-NO" dirty="0" err="1" smtClean="0"/>
              <a:t>responsible</a:t>
            </a:r>
            <a:r>
              <a:rPr lang="nn-NO" dirty="0" smtClean="0"/>
              <a:t> for </a:t>
            </a:r>
            <a:r>
              <a:rPr lang="nn-NO" dirty="0" err="1" smtClean="0"/>
              <a:t>any</a:t>
            </a:r>
            <a:r>
              <a:rPr lang="nn-NO" dirty="0" smtClean="0"/>
              <a:t> loss </a:t>
            </a:r>
            <a:r>
              <a:rPr lang="nn-NO" dirty="0" err="1" smtClean="0"/>
              <a:t>whatsoever</a:t>
            </a:r>
            <a:r>
              <a:rPr lang="nn-NO" dirty="0" smtClean="0"/>
              <a:t> </a:t>
            </a:r>
            <a:r>
              <a:rPr lang="nn-NO" dirty="0" err="1" smtClean="0"/>
              <a:t>sustained</a:t>
            </a:r>
            <a:r>
              <a:rPr lang="nn-NO" dirty="0" smtClean="0"/>
              <a:t> by </a:t>
            </a:r>
            <a:r>
              <a:rPr lang="nn-NO" dirty="0" err="1" smtClean="0"/>
              <a:t>any</a:t>
            </a:r>
            <a:r>
              <a:rPr lang="nn-NO" dirty="0" smtClean="0"/>
              <a:t> person </a:t>
            </a:r>
            <a:r>
              <a:rPr lang="nn-NO" dirty="0" err="1" smtClean="0"/>
              <a:t>who</a:t>
            </a:r>
            <a:r>
              <a:rPr lang="nn-NO" dirty="0" smtClean="0"/>
              <a:t> </a:t>
            </a:r>
            <a:r>
              <a:rPr lang="nn-NO" dirty="0" err="1" smtClean="0"/>
              <a:t>relies</a:t>
            </a:r>
            <a:r>
              <a:rPr lang="nn-NO" dirty="0" smtClean="0"/>
              <a:t> </a:t>
            </a:r>
            <a:r>
              <a:rPr lang="nn-NO" dirty="0" err="1" smtClean="0"/>
              <a:t>on</a:t>
            </a:r>
            <a:r>
              <a:rPr lang="nn-NO" dirty="0" smtClean="0"/>
              <a:t> </a:t>
            </a:r>
            <a:r>
              <a:rPr lang="nn-NO" dirty="0" err="1" smtClean="0"/>
              <a:t>this</a:t>
            </a:r>
            <a:r>
              <a:rPr lang="nn-NO" dirty="0" smtClean="0"/>
              <a:t> </a:t>
            </a:r>
            <a:r>
              <a:rPr lang="nn-NO" dirty="0" err="1" smtClean="0"/>
              <a:t>communication</a:t>
            </a:r>
            <a:r>
              <a:rPr lang="nn-NO" dirty="0" smtClean="0"/>
              <a:t>.</a:t>
            </a:r>
            <a:endParaRPr lang="nn-NO" dirty="0"/>
          </a:p>
        </p:txBody>
      </p:sp>
    </p:spTree>
    <p:extLst>
      <p:ext uri="{BB962C8B-B14F-4D97-AF65-F5344CB8AC3E}">
        <p14:creationId xmlns:p14="http://schemas.microsoft.com/office/powerpoint/2010/main" val="1477502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3"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a:solidFill>
                  <a:schemeClr val="bg1"/>
                </a:solidFill>
              </a:rPr>
              <a:t>Har du delteke i etterutdanningsaktivitetar i din karriere som lærar?</a:t>
            </a:r>
          </a:p>
        </p:txBody>
      </p:sp>
    </p:spTree>
    <p:extLst>
      <p:ext uri="{BB962C8B-B14F-4D97-AF65-F5344CB8AC3E}">
        <p14:creationId xmlns:p14="http://schemas.microsoft.com/office/powerpoint/2010/main" val="23897146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Over halvparten av respondentane (63,2%) har delteke i etterutdanningsaktivitetar</a:t>
            </a:r>
            <a:endParaRPr lang="nn-NO" dirty="0"/>
          </a:p>
        </p:txBody>
      </p:sp>
      <p:sp>
        <p:nvSpPr>
          <p:cNvPr id="2" name="Title"/>
          <p:cNvSpPr>
            <a:spLocks noGrp="1"/>
          </p:cNvSpPr>
          <p:nvPr>
            <p:ph type="title"/>
          </p:nvPr>
        </p:nvSpPr>
        <p:spPr/>
        <p:txBody>
          <a:bodyPr/>
          <a:lstStyle/>
          <a:p>
            <a:r>
              <a:rPr lang="nn-NO" dirty="0" smtClean="0"/>
              <a:t>Har du delteke i etterutdanningsaktivitetar i din karriere som lærar?</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44452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pTitle"/>
          <p:cNvSpPr>
            <a:spLocks noGrp="1"/>
          </p:cNvSpPr>
          <p:nvPr>
            <p:ph type="body" sz="quarter" idx="13"/>
          </p:nvPr>
        </p:nvSpPr>
        <p:spPr>
          <a:xfrm>
            <a:off x="433388" y="924448"/>
            <a:ext cx="9823450" cy="628552"/>
          </a:xfrm>
        </p:spPr>
        <p:txBody>
          <a:bodyPr/>
          <a:lstStyle/>
          <a:p>
            <a:endParaRPr lang="nn-NO" dirty="0"/>
          </a:p>
        </p:txBody>
      </p:sp>
      <p:sp>
        <p:nvSpPr>
          <p:cNvPr id="2" name="Title"/>
          <p:cNvSpPr>
            <a:spLocks noGrp="1"/>
          </p:cNvSpPr>
          <p:nvPr>
            <p:ph type="title"/>
          </p:nvPr>
        </p:nvSpPr>
        <p:spPr/>
        <p:txBody>
          <a:bodyPr>
            <a:normAutofit fontScale="90000"/>
          </a:bodyPr>
          <a:lstStyle/>
          <a:p>
            <a:r>
              <a:rPr lang="nn-NO" dirty="0" smtClean="0"/>
              <a:t>Beskriv tema, omfang, organisering i etterutdanningsaktivitetar i din karriere som lærar</a:t>
            </a:r>
            <a:endParaRPr lang="nn-NO" dirty="0"/>
          </a:p>
        </p:txBody>
      </p:sp>
      <p:graphicFrame>
        <p:nvGraphicFramePr>
          <p:cNvPr id="8" name="New Table"/>
          <p:cNvGraphicFramePr>
            <a:graphicFrameLocks noGrp="1"/>
          </p:cNvGraphicFramePr>
          <p:nvPr>
            <p:ph idx="1"/>
            <p:extLst>
              <p:ext uri="{D42A27DB-BD31-4B8C-83A1-F6EECF244321}">
                <p14:modId xmlns:p14="http://schemas.microsoft.com/office/powerpoint/2010/main" val="3716766864"/>
              </p:ext>
            </p:extLst>
          </p:nvPr>
        </p:nvGraphicFramePr>
        <p:xfrm>
          <a:off x="433388" y="1334321"/>
          <a:ext cx="9823394" cy="6047736"/>
        </p:xfrm>
        <a:graphic>
          <a:graphicData uri="http://schemas.openxmlformats.org/drawingml/2006/table">
            <a:tbl>
              <a:tblPr>
                <a:tableStyleId>{5C22544A-7EE6-4342-B048-85BDC9FD1C3A}</a:tableStyleId>
              </a:tblPr>
              <a:tblGrid>
                <a:gridCol w="9823394"/>
              </a:tblGrid>
              <a:tr h="268788">
                <a:tc>
                  <a:txBody>
                    <a:bodyPr/>
                    <a:lstStyle/>
                    <a:p>
                      <a:pPr>
                        <a:defRPr sz="1000" b="0"/>
                      </a:pPr>
                      <a:r>
                        <a:rPr lang="nn-NO" sz="1100" dirty="0" smtClean="0"/>
                        <a:t>60 studiepoeng </a:t>
                      </a:r>
                      <a:r>
                        <a:rPr lang="nn-NO" sz="1100" dirty="0" err="1" smtClean="0"/>
                        <a:t>skoleledelse</a:t>
                      </a:r>
                      <a:endParaRPr lang="nn-NO" sz="1100" dirty="0"/>
                    </a:p>
                  </a:txBody>
                  <a:tcPr marL="109445" marR="109445" marT="50398" marB="50398"/>
                </a:tc>
              </a:tr>
              <a:tr h="268788">
                <a:tc>
                  <a:txBody>
                    <a:bodyPr/>
                    <a:lstStyle/>
                    <a:p>
                      <a:pPr>
                        <a:defRPr sz="1000" b="0"/>
                      </a:pPr>
                      <a:r>
                        <a:rPr lang="nn-NO" sz="1100" dirty="0" smtClean="0"/>
                        <a:t>ikt</a:t>
                      </a:r>
                      <a:endParaRPr lang="nn-NO" sz="1100" dirty="0"/>
                    </a:p>
                  </a:txBody>
                  <a:tcPr marL="109445" marR="109445" marT="50398" marB="50398"/>
                </a:tc>
              </a:tr>
              <a:tr h="604774">
                <a:tc>
                  <a:txBody>
                    <a:bodyPr/>
                    <a:lstStyle/>
                    <a:p>
                      <a:pPr>
                        <a:defRPr sz="1000" b="0"/>
                      </a:pPr>
                      <a:r>
                        <a:rPr lang="nn-NO" sz="1100" dirty="0" smtClean="0"/>
                        <a:t>30 </a:t>
                      </a:r>
                      <a:r>
                        <a:rPr lang="nn-NO" sz="1100" dirty="0" err="1" smtClean="0"/>
                        <a:t>stp</a:t>
                      </a:r>
                      <a:r>
                        <a:rPr lang="nn-NO" sz="1100" dirty="0" smtClean="0"/>
                        <a:t>. Matematikk 1</a:t>
                      </a:r>
                    </a:p>
                    <a:p>
                      <a:r>
                        <a:rPr lang="nn-NO" sz="1100" dirty="0" smtClean="0"/>
                        <a:t>MOOC </a:t>
                      </a:r>
                    </a:p>
                    <a:p>
                      <a:r>
                        <a:rPr lang="nn-NO" sz="1100" dirty="0" smtClean="0"/>
                        <a:t>Stipendordning</a:t>
                      </a:r>
                      <a:endParaRPr lang="nn-NO" sz="1100" dirty="0"/>
                    </a:p>
                  </a:txBody>
                  <a:tcPr marL="109445" marR="109445" marT="50398" marB="50398"/>
                </a:tc>
              </a:tr>
              <a:tr h="436781">
                <a:tc>
                  <a:txBody>
                    <a:bodyPr/>
                    <a:lstStyle/>
                    <a:p>
                      <a:pPr>
                        <a:defRPr sz="1000" b="0"/>
                      </a:pPr>
                      <a:r>
                        <a:rPr lang="nn-NO" sz="1100" dirty="0" smtClean="0"/>
                        <a:t>Dysleksi (nettkurs) </a:t>
                      </a:r>
                    </a:p>
                    <a:p>
                      <a:r>
                        <a:rPr lang="nn-NO" sz="1100" dirty="0" smtClean="0"/>
                        <a:t>Klasseleiing (</a:t>
                      </a:r>
                      <a:r>
                        <a:rPr lang="nn-NO" sz="1100" dirty="0" err="1" smtClean="0"/>
                        <a:t>mentorprogram</a:t>
                      </a:r>
                      <a:r>
                        <a:rPr lang="nn-NO" sz="1100" dirty="0" smtClean="0"/>
                        <a:t>)</a:t>
                      </a:r>
                      <a:endParaRPr lang="nn-NO" sz="1100" dirty="0"/>
                    </a:p>
                  </a:txBody>
                  <a:tcPr marL="109445" marR="109445" marT="50398" marB="50398"/>
                </a:tc>
              </a:tr>
              <a:tr h="268788">
                <a:tc>
                  <a:txBody>
                    <a:bodyPr/>
                    <a:lstStyle/>
                    <a:p>
                      <a:pPr>
                        <a:defRPr sz="1000" b="0"/>
                      </a:pPr>
                      <a:r>
                        <a:rPr lang="nn-NO" sz="1100" dirty="0" smtClean="0"/>
                        <a:t>rettleiing for lærarstudentar</a:t>
                      </a:r>
                      <a:endParaRPr lang="nn-NO" sz="1100" dirty="0"/>
                    </a:p>
                  </a:txBody>
                  <a:tcPr marL="109445" marR="109445" marT="50398" marB="50398"/>
                </a:tc>
              </a:tr>
              <a:tr h="268788">
                <a:tc>
                  <a:txBody>
                    <a:bodyPr/>
                    <a:lstStyle/>
                    <a:p>
                      <a:pPr>
                        <a:defRPr sz="1000" b="0"/>
                      </a:pPr>
                      <a:r>
                        <a:rPr lang="nn-NO" sz="1100" dirty="0" smtClean="0"/>
                        <a:t>Master i norsk</a:t>
                      </a:r>
                      <a:endParaRPr lang="nn-NO" sz="1100" dirty="0"/>
                    </a:p>
                  </a:txBody>
                  <a:tcPr marL="109445" marR="109445" marT="50398" marB="50398"/>
                </a:tc>
              </a:tr>
              <a:tr h="940760">
                <a:tc>
                  <a:txBody>
                    <a:bodyPr/>
                    <a:lstStyle/>
                    <a:p>
                      <a:pPr>
                        <a:defRPr sz="1000" b="0"/>
                      </a:pPr>
                      <a:r>
                        <a:rPr lang="nn-NO" sz="1100" dirty="0" smtClean="0"/>
                        <a:t>30 studiepoeng  Friluftsliv </a:t>
                      </a:r>
                      <a:r>
                        <a:rPr lang="nn-NO" sz="1100" dirty="0" err="1" smtClean="0"/>
                        <a:t>veglederstudie</a:t>
                      </a:r>
                      <a:r>
                        <a:rPr lang="nn-NO" sz="1100" dirty="0" smtClean="0"/>
                        <a:t>  på  i Hemsedal 1974-75</a:t>
                      </a:r>
                    </a:p>
                    <a:p>
                      <a:r>
                        <a:rPr lang="nn-NO" sz="1100" dirty="0" smtClean="0"/>
                        <a:t>30 studiepoeng  ( 10 vekttall)  </a:t>
                      </a:r>
                      <a:r>
                        <a:rPr lang="nn-NO" sz="1100" dirty="0" err="1" smtClean="0"/>
                        <a:t>Skoleutvikling</a:t>
                      </a:r>
                      <a:r>
                        <a:rPr lang="nn-NO" sz="1100" dirty="0" smtClean="0"/>
                        <a:t> v/NLA Bergen   1998-99</a:t>
                      </a:r>
                    </a:p>
                    <a:p>
                      <a:r>
                        <a:rPr lang="nn-NO" sz="1100" dirty="0" smtClean="0"/>
                        <a:t>12 studiepoeng  ( 4vekttall)  IT-12 Stord lærarhøgskule</a:t>
                      </a:r>
                    </a:p>
                    <a:p>
                      <a:r>
                        <a:rPr lang="nn-NO" sz="1100" dirty="0" smtClean="0"/>
                        <a:t>15 studiepoeng  (5 vekttall)  </a:t>
                      </a:r>
                      <a:r>
                        <a:rPr lang="nn-NO" sz="1100" dirty="0" err="1" smtClean="0"/>
                        <a:t>Folkedansviderutdanning</a:t>
                      </a:r>
                      <a:r>
                        <a:rPr lang="nn-NO" sz="1100" dirty="0" smtClean="0"/>
                        <a:t> ved NTNU 2001-2002</a:t>
                      </a:r>
                    </a:p>
                    <a:p>
                      <a:r>
                        <a:rPr lang="nn-NO" sz="1100" dirty="0" smtClean="0"/>
                        <a:t>30 studiepoeng  Friluftsliv deltid  del1NIH 1999-2000</a:t>
                      </a:r>
                      <a:endParaRPr lang="nn-NO" sz="1100" dirty="0"/>
                    </a:p>
                  </a:txBody>
                  <a:tcPr marL="109445" marR="109445" marT="50398" marB="50398"/>
                </a:tc>
              </a:tr>
              <a:tr h="268788">
                <a:tc>
                  <a:txBody>
                    <a:bodyPr/>
                    <a:lstStyle/>
                    <a:p>
                      <a:pPr>
                        <a:defRPr sz="1000" b="0"/>
                      </a:pPr>
                      <a:r>
                        <a:rPr lang="nn-NO" sz="1100" dirty="0" smtClean="0"/>
                        <a:t>Har i tillegg til </a:t>
                      </a:r>
                      <a:r>
                        <a:rPr lang="nn-NO" sz="1100" dirty="0" err="1" smtClean="0"/>
                        <a:t>cand.mag+PPU</a:t>
                      </a:r>
                      <a:r>
                        <a:rPr lang="nn-NO" sz="1100" dirty="0" smtClean="0"/>
                        <a:t> teke årseining i norsk og 6 studiepoeng med trafikk, samt 10 studiepoeng med rettleiing</a:t>
                      </a:r>
                      <a:endParaRPr lang="nn-NO" sz="1100" dirty="0"/>
                    </a:p>
                  </a:txBody>
                  <a:tcPr marL="109445" marR="109445" marT="50398" marB="50398"/>
                </a:tc>
              </a:tr>
              <a:tr h="268788">
                <a:tc>
                  <a:txBody>
                    <a:bodyPr/>
                    <a:lstStyle/>
                    <a:p>
                      <a:pPr>
                        <a:defRPr sz="1000" b="0"/>
                      </a:pPr>
                      <a:r>
                        <a:rPr lang="nn-NO" sz="1100" dirty="0" smtClean="0"/>
                        <a:t>Rettleiing, 15 </a:t>
                      </a:r>
                      <a:r>
                        <a:rPr lang="nn-NO" sz="1100" dirty="0" err="1" smtClean="0"/>
                        <a:t>sp</a:t>
                      </a:r>
                      <a:r>
                        <a:rPr lang="nn-NO" sz="1100" dirty="0" smtClean="0"/>
                        <a:t>. teke på eit halvt år. Samlingsbasert, og med arbeidskrav og heimeeksamen.</a:t>
                      </a:r>
                      <a:endParaRPr lang="nn-NO" sz="1100" dirty="0"/>
                    </a:p>
                  </a:txBody>
                  <a:tcPr marL="109445" marR="109445" marT="50398" marB="50398"/>
                </a:tc>
              </a:tr>
              <a:tr h="268788">
                <a:tc>
                  <a:txBody>
                    <a:bodyPr/>
                    <a:lstStyle/>
                    <a:p>
                      <a:pPr>
                        <a:defRPr sz="1000" b="0"/>
                      </a:pPr>
                      <a:r>
                        <a:rPr lang="nn-NO" sz="1100" dirty="0" smtClean="0"/>
                        <a:t>etterutdanning i matematikk</a:t>
                      </a:r>
                      <a:endParaRPr lang="nn-NO" sz="1100" dirty="0"/>
                    </a:p>
                  </a:txBody>
                  <a:tcPr marL="109445" marR="109445" marT="50398" marB="50398"/>
                </a:tc>
              </a:tr>
              <a:tr h="268788">
                <a:tc>
                  <a:txBody>
                    <a:bodyPr/>
                    <a:lstStyle/>
                    <a:p>
                      <a:pPr>
                        <a:defRPr sz="1000" b="0"/>
                      </a:pPr>
                      <a:r>
                        <a:rPr lang="nn-NO" sz="1100" dirty="0" err="1" smtClean="0"/>
                        <a:t>Klasseledelse</a:t>
                      </a:r>
                      <a:endParaRPr lang="nn-NO" sz="1100" dirty="0"/>
                    </a:p>
                  </a:txBody>
                  <a:tcPr marL="109445" marR="109445" marT="50398" marB="50398"/>
                </a:tc>
              </a:tr>
              <a:tr h="268788">
                <a:tc>
                  <a:txBody>
                    <a:bodyPr/>
                    <a:lstStyle/>
                    <a:p>
                      <a:pPr>
                        <a:defRPr sz="1000" b="0"/>
                      </a:pPr>
                      <a:r>
                        <a:rPr lang="nn-NO" sz="1100" dirty="0" smtClean="0"/>
                        <a:t>Klasseleiing, 15 studiepoeng, deltid.</a:t>
                      </a:r>
                      <a:endParaRPr lang="nn-NO" sz="1100" dirty="0"/>
                    </a:p>
                  </a:txBody>
                  <a:tcPr marL="109445" marR="109445" marT="50398" marB="50398"/>
                </a:tc>
              </a:tr>
              <a:tr h="604774">
                <a:tc>
                  <a:txBody>
                    <a:bodyPr/>
                    <a:lstStyle/>
                    <a:p>
                      <a:pPr>
                        <a:defRPr sz="1000" b="0"/>
                      </a:pPr>
                      <a:r>
                        <a:rPr lang="nn-NO" sz="1100" dirty="0" err="1" smtClean="0"/>
                        <a:t>Rle</a:t>
                      </a:r>
                      <a:r>
                        <a:rPr lang="nn-NO" sz="1100" dirty="0" smtClean="0"/>
                        <a:t> 30sp</a:t>
                      </a:r>
                    </a:p>
                    <a:p>
                      <a:r>
                        <a:rPr lang="nn-NO" sz="1100" dirty="0" err="1" smtClean="0"/>
                        <a:t>Klasseledelse</a:t>
                      </a:r>
                      <a:r>
                        <a:rPr lang="nn-NO" sz="1100" dirty="0" smtClean="0"/>
                        <a:t> 15sp</a:t>
                      </a:r>
                    </a:p>
                    <a:p>
                      <a:r>
                        <a:rPr lang="nn-NO" sz="1100" dirty="0" smtClean="0"/>
                        <a:t>Elevvurdering 15sp</a:t>
                      </a:r>
                      <a:endParaRPr lang="nn-NO" sz="1100" dirty="0"/>
                    </a:p>
                  </a:txBody>
                  <a:tcPr marL="109445" marR="109445" marT="50398" marB="50398"/>
                </a:tc>
              </a:tr>
              <a:tr h="436781">
                <a:tc>
                  <a:txBody>
                    <a:bodyPr/>
                    <a:lstStyle/>
                    <a:p>
                      <a:pPr>
                        <a:defRPr sz="1000" b="0"/>
                      </a:pPr>
                      <a:r>
                        <a:rPr lang="nn-NO" sz="1100" dirty="0" smtClean="0"/>
                        <a:t>Matematikk 2, </a:t>
                      </a:r>
                      <a:r>
                        <a:rPr lang="nn-NO" sz="1100" dirty="0" err="1" smtClean="0"/>
                        <a:t>læringsstrategier</a:t>
                      </a:r>
                      <a:r>
                        <a:rPr lang="nn-NO" sz="1100" dirty="0" smtClean="0"/>
                        <a:t> og tilpasse opplæring, utdanningsleiing(2år) + 30 </a:t>
                      </a:r>
                      <a:r>
                        <a:rPr lang="nn-NO" sz="1100" dirty="0" err="1" smtClean="0"/>
                        <a:t>stp</a:t>
                      </a:r>
                      <a:r>
                        <a:rPr lang="nn-NO" sz="1100" dirty="0" smtClean="0"/>
                        <a:t> til(har berre siste året igjen </a:t>
                      </a:r>
                      <a:r>
                        <a:rPr lang="nn-NO" sz="1100" dirty="0" err="1" smtClean="0"/>
                        <a:t>avfør</a:t>
                      </a:r>
                      <a:r>
                        <a:rPr lang="nn-NO" sz="1100" dirty="0" smtClean="0"/>
                        <a:t> eg har master i organisasjon og leiing)</a:t>
                      </a:r>
                      <a:endParaRPr lang="nn-NO" sz="1100" dirty="0"/>
                    </a:p>
                  </a:txBody>
                  <a:tcPr marL="109445" marR="109445" marT="50398" marB="50398"/>
                </a:tc>
              </a:tr>
              <a:tr h="604774">
                <a:tc>
                  <a:txBody>
                    <a:bodyPr/>
                    <a:lstStyle/>
                    <a:p>
                      <a:pPr>
                        <a:defRPr sz="1000" b="0"/>
                      </a:pPr>
                      <a:r>
                        <a:rPr lang="nn-NO" sz="1100" dirty="0" smtClean="0"/>
                        <a:t>Engelsk grunnfag nettbasert Trondheim 60 studiepoeng, Engelsk mellomfag, 30 </a:t>
                      </a:r>
                      <a:r>
                        <a:rPr lang="nn-NO" sz="1100" dirty="0" err="1" smtClean="0"/>
                        <a:t>studiepoeng,York</a:t>
                      </a:r>
                      <a:r>
                        <a:rPr lang="nn-NO" sz="1100" dirty="0" smtClean="0"/>
                        <a:t> ( budde der) klasseleiing v/ Sogndal heile kollegiet 15 studiepoeng, Engelsk master UIB over 4 år nettbasert og nokre samlingar i Bergen. matematikk  30 studiepoeng nettbasert og </a:t>
                      </a:r>
                      <a:r>
                        <a:rPr lang="nn-NO" sz="1100" dirty="0" err="1" smtClean="0"/>
                        <a:t>samlinger</a:t>
                      </a:r>
                      <a:r>
                        <a:rPr lang="nn-NO" sz="1100" dirty="0" smtClean="0"/>
                        <a:t> i Volda</a:t>
                      </a:r>
                      <a:endParaRPr lang="nn-NO" sz="1100" dirty="0"/>
                    </a:p>
                  </a:txBody>
                  <a:tcPr marL="109445" marR="109445" marT="50398" marB="50398"/>
                </a:tc>
              </a:tr>
            </a:tbl>
          </a:graphicData>
        </a:graphic>
      </p:graphicFrame>
    </p:spTree>
    <p:extLst>
      <p:ext uri="{BB962C8B-B14F-4D97-AF65-F5344CB8AC3E}">
        <p14:creationId xmlns:p14="http://schemas.microsoft.com/office/powerpoint/2010/main" val="418793435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USR_Name%&lt;/value&gt;&#10;    &lt;postfix&gt;, &lt;/postfix&gt;&#10;  &lt;/element&gt;&#10;  &lt;element&gt;&#10;    &lt;prefix&gt;&lt;/prefix&gt;&#10;    &lt;value&gt;%SD_FLD_DocumentDate%&lt;/value&gt;&#10;    &lt;postfix&gt;&lt;/postfix&gt;&#10;  &lt;/element&gt;&#10;&lt;/content&g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8.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9.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heme/theme1.xml><?xml version="1.0" encoding="utf-8"?>
<a:theme xmlns:a="http://schemas.openxmlformats.org/drawingml/2006/main" name="Blank">
  <a:themeElements>
    <a:clrScheme name="Deloitte">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blank.potx" id="{6DCA963D-77F7-4054-AC78-0E1F2CE4976E}" vid="{B5D5E35F-C1F4-465B-AC48-05CD85757A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1100</TotalTime>
  <Words>4020</Words>
  <Application>Microsoft Office PowerPoint</Application>
  <PresentationFormat>Egendefinert</PresentationFormat>
  <Paragraphs>535</Paragraphs>
  <Slides>63</Slides>
  <Notes>62</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63</vt:i4>
      </vt:variant>
    </vt:vector>
  </HeadingPairs>
  <TitlesOfParts>
    <vt:vector size="65" baseType="lpstr">
      <vt:lpstr>Blank</vt:lpstr>
      <vt:lpstr>think-cell Slide</vt:lpstr>
      <vt:lpstr>Undersøking for lærar  Arbeidsplassbasert GLU-master</vt:lpstr>
      <vt:lpstr>Innhald </vt:lpstr>
      <vt:lpstr>Kor mange års erfaring har du som lærar?</vt:lpstr>
      <vt:lpstr>Kor mange års erfaring har du som lærar?</vt:lpstr>
      <vt:lpstr>Kva slags lærarutdanning har du?</vt:lpstr>
      <vt:lpstr>Kva slags lærarutdanning har du?</vt:lpstr>
      <vt:lpstr>Har du delteke i etterutdanningsaktivitetar i din karriere som lærar?</vt:lpstr>
      <vt:lpstr>Har du delteke i etterutdanningsaktivitetar i din karriere som lærar?</vt:lpstr>
      <vt:lpstr>Beskriv tema, omfang, organisering i etterutdanningsaktivitetar i din karriere som lærar</vt:lpstr>
      <vt:lpstr>Beskriv tema, omfang, organisering i etterutdanningsaktivitetar i din karriere som lærar</vt:lpstr>
      <vt:lpstr>Beskriv tema, omfang, organisering i etterutdanningsaktivitetar i din karriere som lærar</vt:lpstr>
      <vt:lpstr>Beskriv tema, omfang, organisering i etterutdanningsaktivitetar i din karriere som lærar</vt:lpstr>
      <vt:lpstr>Beskriv tema, omfang, organisering i etterutdanningsaktivitetar i din karriere som lærar</vt:lpstr>
      <vt:lpstr>Beskriv tema, omfang, organisering i etterutdanningsaktivitetar i din karriere som lærar</vt:lpstr>
      <vt:lpstr>Beskriv tema, omfang, organisering i etterutdanningsaktivitetar i din karriere som lærar</vt:lpstr>
      <vt:lpstr>Ver venleg og grunngje kvifor du ikkje har delteke i etterutdanningsaktivitetar</vt:lpstr>
      <vt:lpstr>Har du tatt vidareutdanning (studiepoenggjevande utdanning ved høgskule eller universitet) som lærar?</vt:lpstr>
      <vt:lpstr>Har du tatt vidareutdanning (studiepoenggjevande utdanning ved høgskule eller universitet) som lærar?</vt:lpstr>
      <vt:lpstr>Ver venleg og utdjup kva vidareutdanning (studiepoenggjevande utdanning ved høgskule eller universitet) du har tatt som lærar</vt:lpstr>
      <vt:lpstr>Ver venleg og utdjup kva vidareutdanning (studiepoenggjevande utdanning ved høgskule eller universitet) du har tatt som lærar</vt:lpstr>
      <vt:lpstr>Ver venleg og utdjup kva vidareutdanning (studiepoenggjevande utdanning ved høgskule eller universitet) du har tatt som lærar</vt:lpstr>
      <vt:lpstr>Ver venleg og utdjup kva vidareutdanning (studiepoenggjevande utdanning ved høgskule eller universitet) du har tatt som lærar</vt:lpstr>
      <vt:lpstr>Ver venleg og utdjup kva vidareutdanning (studiepoenggjevande utdanning ved høgskule eller universitet) du har tatt som lærar</vt:lpstr>
      <vt:lpstr>Ver venleg og grunngje kvifor du ikkje tatt vidareutdanning som lærar</vt:lpstr>
      <vt:lpstr>Er du interessert i å ta ei masterutdanning for lærarar? </vt:lpstr>
      <vt:lpstr>Er du interessert i å ta ei masterutdanning for lærarar? </vt:lpstr>
      <vt:lpstr>Ver venleg og grunngje kvifor du ikkje er interessert i å ta masterutdanning</vt:lpstr>
      <vt:lpstr>Kor avgjerande er det å få innpass/ godskrive tidlegare vidareutdanningar for at du skal ta masterutdanning?</vt:lpstr>
      <vt:lpstr>Kor avgjerande er det å få innpass/godskrive tidlegare vidareutdanningar for at du skal ta masterutdanning?</vt:lpstr>
      <vt:lpstr>Kva er mest interessant å ta master med fordjuping i?</vt:lpstr>
      <vt:lpstr>Kor interessant vil det vere for deg å ta ei masterutdanning med fordjuping i..</vt:lpstr>
      <vt:lpstr>Skulefag</vt:lpstr>
      <vt:lpstr>Skulerelevante fag</vt:lpstr>
      <vt:lpstr>Generell skuleutvikling</vt:lpstr>
      <vt:lpstr>Er det andre masterutdanningar du vurderer som interessante?</vt:lpstr>
      <vt:lpstr>Kva legg du i "Arbeidsplassbasert Masterutdanning"?</vt:lpstr>
      <vt:lpstr>Kva legg du i "Arbeidsplassbasert Masterutdanning"?</vt:lpstr>
      <vt:lpstr>Kor aktuelt vil det vere for deg å ta eit masterløp i lag med ein eller fleire av dine kollegaer?</vt:lpstr>
      <vt:lpstr>Kor aktuelt vil det vere for deg å ta eit masterløp i lag med ein eller fleire av dine kollegaer?</vt:lpstr>
      <vt:lpstr>Kva for organiseringsform på ei masterutdanning vil vere bra for deg? </vt:lpstr>
      <vt:lpstr>Kva for organiseringsform på ei masterutdanning vil vere bra for deg? </vt:lpstr>
      <vt:lpstr>Berre nettundervisning</vt:lpstr>
      <vt:lpstr>Kombinasjon av nettundervisning og fysiske samlingar på campus</vt:lpstr>
      <vt:lpstr>Modell med ein undervisningsdag i veka</vt:lpstr>
      <vt:lpstr>Korleis vurderer du ulike utfordringar ved å ta ein master?</vt:lpstr>
      <vt:lpstr>Korleis vurderer du ulike utfordringar ved å ta ein master?</vt:lpstr>
      <vt:lpstr>Familiesituasjon</vt:lpstr>
      <vt:lpstr>Arbeidssituasjon</vt:lpstr>
      <vt:lpstr>Reiseveg og avstand til campus</vt:lpstr>
      <vt:lpstr>Tid til å vere student</vt:lpstr>
      <vt:lpstr>Finne ei masterutdanning som er fagleg interessant og relevant</vt:lpstr>
      <vt:lpstr>Motivasjon</vt:lpstr>
      <vt:lpstr>Støtte frå arbeidsgjevar</vt:lpstr>
      <vt:lpstr>Økonomi</vt:lpstr>
      <vt:lpstr>Er det andre utfordringar ved å ta ein master?</vt:lpstr>
      <vt:lpstr>Kor viktig er desse formene for tilrettelegging frå arbeidsplass / skuleleiar for at du skal kunne ta ei masterutdanning ved sida av arbeid? </vt:lpstr>
      <vt:lpstr>Kor viktig vil desse formene for tilrettelegging frå arbeidsplass / skuleleiar vere for at du skal kunne ta ei masterutdanning ved sida av arbeid? </vt:lpstr>
      <vt:lpstr>At du får nedsett leseplikt/ undervisningstid</vt:lpstr>
      <vt:lpstr>At arbeidsgjevar dekkjer reisekostnader og studieavgifter</vt:lpstr>
      <vt:lpstr>At du kan nytte delar av arbeidstida til arbeid med studiet</vt:lpstr>
      <vt:lpstr>At du kan bruke eigen lærarpraksis som del av eit masterarbeid</vt:lpstr>
      <vt:lpstr>Er det andre former for tilrettelegging frå arbeidsplass / skuleleiar som vil gjere det enklare å ta ei masterutdanning ved sida av arbeid?</vt:lpstr>
      <vt:lpstr>PowerPoint-presentasjon</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Undersøking for skuleleiarar - Arbeidsplassbasert GLU-master</dc:title>
  <dc:creator>Osmundsen, Karen (NO - Bergen)</dc:creator>
  <cp:lastModifiedBy>Solveig Råheim Grønsdal</cp:lastModifiedBy>
  <cp:revision>81</cp:revision>
  <cp:lastPrinted>2014-06-25T02:16:22Z</cp:lastPrinted>
  <dcterms:created xsi:type="dcterms:W3CDTF">2016-12-23T08:24:43Z</dcterms:created>
  <dcterms:modified xsi:type="dcterms:W3CDTF">2017-05-24T08:32:05Z</dcterms:modified>
</cp:coreProperties>
</file>