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sldIdLst>
    <p:sldId id="282" r:id="rId5"/>
    <p:sldId id="1122" r:id="rId6"/>
    <p:sldId id="1123" r:id="rId7"/>
    <p:sldId id="1124" r:id="rId8"/>
    <p:sldId id="1125" r:id="rId9"/>
    <p:sldId id="1121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AF"/>
    <a:srgbClr val="009482"/>
    <a:srgbClr val="FFFFFF"/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2701" autoAdjust="0"/>
  </p:normalViewPr>
  <p:slideViewPr>
    <p:cSldViewPr snapToGrid="0">
      <p:cViewPr>
        <p:scale>
          <a:sx n="33" d="100"/>
          <a:sy n="33" d="100"/>
        </p:scale>
        <p:origin x="1924" y="3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15.06.2022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vl.no" TargetMode="External"/><Relationship Id="rId7" Type="http://schemas.openxmlformats.org/officeDocument/2006/relationships/hyperlink" Target="https://www.youtube.com/H%C3%B8gskulenp%C3%A5VestlandetHV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linkedin.com/school/hogskulen-pa-vestlandet/" TargetMode="External"/><Relationship Id="rId5" Type="http://schemas.openxmlformats.org/officeDocument/2006/relationships/hyperlink" Target="https://twitter.com/hvl_no" TargetMode="External"/><Relationship Id="rId4" Type="http://schemas.openxmlformats.org/officeDocument/2006/relationships/hyperlink" Target="https://www.instagram.com/hvl.no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b-NO" sz="1000"/>
            </a:b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96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Svar på forventning fra styret da IPR-regelverket ble vedtatt i 2021 (Styresak 55/21)</a:t>
            </a:r>
          </a:p>
          <a:p>
            <a:r>
              <a:rPr lang="nb-NO" dirty="0"/>
              <a:t>Første orientering til styret siden 2019 (17/19)</a:t>
            </a:r>
          </a:p>
          <a:p>
            <a:r>
              <a:rPr lang="nb-NO" dirty="0"/>
              <a:t>Forskingsbasert innovasjon: innovasjoner som springer ut fra forskningsarbeidet til ansatte ved HVL</a:t>
            </a:r>
          </a:p>
          <a:p>
            <a:r>
              <a:rPr lang="nb-NO" dirty="0"/>
              <a:t>Inndelt i 3 deler:</a:t>
            </a: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4357"/>
              </a:solidFill>
              <a:effectLst/>
              <a:uLnTx/>
              <a:uFillTx/>
              <a:latin typeface="Arial"/>
            </a:endParaRP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126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Kommersialisering: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Vekst i antall ideer i 2018 og 2019, deretter fallende.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Først og fremst pandemien som årsak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Økning i antall patentsøknader siden 2018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Hovedtyngden av ideer meldt inn ved campus Bergen.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fleste ideer med opphav fra FIN, men også innmeldte ideer fra FLKI og FHS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Uutnyttet potensial for idefangst. Foreslåtte og gjennomførte tiltak: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Innovasjonsseminar sammen med kommersialiseringsaktører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Møter mellom instituttledelse, forskergrupper og/eller enkeltforskere og kommersialiseringsaktører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 for ideutvikling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865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Eksternfinansiering: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Konkrete eksempler på innvilgede innovasjonsprosjekter ved HVL i 2021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Ikke uttømmende liste – viser her til separat styresak om eksternfinansiering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God spredning i innovasjonsprosjekter ved HVL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Langt fra alt handler om kommersialisering.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Tjenesteinnovasjon, sosial innovasjon, innovasjon i offentlig sektor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Viser også innvilgede kommersialiseringsprosjekter fra 2018-2021</a:t>
            </a: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Springer ut fra ideer som er nevnt i del 1</a:t>
            </a: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Finansiert av NFR</a:t>
            </a: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Søknader i samarbeid med kommersialiseringsaktør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4619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 for ideutvikling: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 for forskingsbaserte innovasjonsprosjekter i tidlig fase. Retter seg mot alle ansatte (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inkl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ph.d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-studenter) og bachelor/masterstudenter ved HVL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Proof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concept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»: behov for å teste at en ide, konsept, metode, teori etc. fungerer, er gjennomførbar og har praktisk potensial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Prosjektstørrelse: 30-100 000 NOK per studentprosjekt, 100-500 000 for ansatte (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inkl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ph.d.studenter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Totalpott: 1,5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NOK i 2022.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Søknadsfrist 6. juni. Totalt 18 søknader, inkludert 3 studentprosjekter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Ekstern evalueringskomite vurderer søknadene.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Tilslagsliste klar i slutten av juni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FBA"/>
              </a:buClr>
              <a:buSzTx/>
              <a:buFont typeface=".AppleSystemUIFont" charset="-120"/>
              <a:buChar char="›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43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Ny utlysning i 2023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587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" y="9525"/>
            <a:ext cx="3398838" cy="191135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https://www.facebook.com/hvl.no</a:t>
            </a:r>
            <a:endParaRPr lang="nb-NO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Instagram: 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https://www.instagram.com/hvl.no</a:t>
            </a:r>
            <a:endParaRPr lang="nb-NO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https://twitter.com/hvl_no</a:t>
            </a:r>
            <a:endParaRPr lang="nb-NO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LinkedIn: 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https://www.linkedin.com/school/hogskulen-pa-vestlandet/</a:t>
            </a:r>
            <a:endParaRPr lang="nb-NO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https://www.youtube.com/H%C3%B8gskulenp%C3%A5VestlandetHVL</a:t>
            </a:r>
            <a:endParaRPr lang="nb-NO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670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1622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to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5214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976" y="1354730"/>
            <a:ext cx="10926000" cy="50580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238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0" name="Plassholder for bunntekst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79976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9619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75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3967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442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22056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spalte blå fokusfelt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ssholder for bilde 39">
            <a:extLst>
              <a:ext uri="{FF2B5EF4-FFF2-40B4-BE49-F238E27FC236}">
                <a16:creationId xmlns:a16="http://schemas.microsoft.com/office/drawing/2014/main" id="{7D7A7C5E-3A34-458C-A73F-708C592BAC3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9800" y="1649783"/>
            <a:ext cx="1909763" cy="2205943"/>
          </a:xfrm>
          <a:custGeom>
            <a:avLst/>
            <a:gdLst>
              <a:gd name="connsiteX0" fmla="*/ 954991 w 1909763"/>
              <a:gd name="connsiteY0" fmla="*/ 0 h 2205943"/>
              <a:gd name="connsiteX1" fmla="*/ 1909763 w 1909763"/>
              <a:gd name="connsiteY1" fmla="*/ 551271 h 2205943"/>
              <a:gd name="connsiteX2" fmla="*/ 1909763 w 1909763"/>
              <a:gd name="connsiteY2" fmla="*/ 1654672 h 2205943"/>
              <a:gd name="connsiteX3" fmla="*/ 954991 w 1909763"/>
              <a:gd name="connsiteY3" fmla="*/ 2205943 h 2205943"/>
              <a:gd name="connsiteX4" fmla="*/ 0 w 1909763"/>
              <a:gd name="connsiteY4" fmla="*/ 1654545 h 2205943"/>
              <a:gd name="connsiteX5" fmla="*/ 0 w 1909763"/>
              <a:gd name="connsiteY5" fmla="*/ 551398 h 22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3" h="2205943">
                <a:moveTo>
                  <a:pt x="954991" y="0"/>
                </a:moveTo>
                <a:lnTo>
                  <a:pt x="1909763" y="551271"/>
                </a:lnTo>
                <a:lnTo>
                  <a:pt x="1909763" y="1654672"/>
                </a:lnTo>
                <a:lnTo>
                  <a:pt x="954991" y="2205943"/>
                </a:lnTo>
                <a:lnTo>
                  <a:pt x="0" y="1654545"/>
                </a:lnTo>
                <a:lnTo>
                  <a:pt x="0" y="5513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nb-NO"/>
          </a:p>
        </p:txBody>
      </p:sp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FDCA8A7-DBDC-4932-9E8D-FAD81293B316}"/>
              </a:ext>
            </a:extLst>
          </p:cNvPr>
          <p:cNvSpPr/>
          <p:nvPr userDrawn="1"/>
        </p:nvSpPr>
        <p:spPr>
          <a:xfrm>
            <a:off x="-3913" y="4099389"/>
            <a:ext cx="12192000" cy="2756665"/>
          </a:xfrm>
          <a:prstGeom prst="rect">
            <a:avLst/>
          </a:prstGeom>
          <a:solidFill>
            <a:srgbClr val="009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029FCA96-7E64-4B52-BBBB-D3C861225962}"/>
              </a:ext>
            </a:extLst>
          </p:cNvPr>
          <p:cNvSpPr>
            <a:spLocks noGrp="1"/>
          </p:cNvSpPr>
          <p:nvPr userDrawn="1"/>
        </p:nvSpPr>
        <p:spPr>
          <a:xfrm>
            <a:off x="11738087" y="6400069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nb-NO"/>
            </a:defPPr>
            <a:lvl1pPr marL="0" algn="ctr" defTabSz="914400" rtl="0" eaLnBrk="1" latinLnBrk="0" hangingPunct="1">
              <a:defRPr sz="10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74FB5AA-5B3A-4EAD-9213-63995A700862}"/>
              </a:ext>
            </a:extLst>
          </p:cNvPr>
          <p:cNvSpPr/>
          <p:nvPr userDrawn="1"/>
        </p:nvSpPr>
        <p:spPr>
          <a:xfrm rot="2700000">
            <a:off x="1643593" y="3888097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68D5E61-E5AF-43DC-B206-BFB779BED7BA}"/>
              </a:ext>
            </a:extLst>
          </p:cNvPr>
          <p:cNvSpPr/>
          <p:nvPr userDrawn="1"/>
        </p:nvSpPr>
        <p:spPr>
          <a:xfrm rot="2700000">
            <a:off x="4444547" y="3896367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D7F5611-50E6-4A28-94F1-718920A514A2}"/>
              </a:ext>
            </a:extLst>
          </p:cNvPr>
          <p:cNvSpPr/>
          <p:nvPr userDrawn="1"/>
        </p:nvSpPr>
        <p:spPr>
          <a:xfrm rot="2700000">
            <a:off x="7245501" y="3888096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115F517-474C-417F-A9C9-1BBC8031373D}"/>
              </a:ext>
            </a:extLst>
          </p:cNvPr>
          <p:cNvSpPr/>
          <p:nvPr userDrawn="1"/>
        </p:nvSpPr>
        <p:spPr>
          <a:xfrm rot="2700000">
            <a:off x="10046456" y="3905323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EA17B9E-ECD2-45D7-82A4-A62B8458CE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9580" y="4479707"/>
            <a:ext cx="1778000" cy="968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6">
            <a:extLst>
              <a:ext uri="{FF2B5EF4-FFF2-40B4-BE49-F238E27FC236}">
                <a16:creationId xmlns:a16="http://schemas.microsoft.com/office/drawing/2014/main" id="{25A29E50-E978-44FE-8CEB-F196D7730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9582" y="4479707"/>
            <a:ext cx="1778000" cy="968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6">
            <a:extLst>
              <a:ext uri="{FF2B5EF4-FFF2-40B4-BE49-F238E27FC236}">
                <a16:creationId xmlns:a16="http://schemas.microsoft.com/office/drawing/2014/main" id="{8D4577E7-545F-4371-889F-E62555D804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49581" y="4479707"/>
            <a:ext cx="1778000" cy="968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lassholder for tekst 6">
            <a:extLst>
              <a:ext uri="{FF2B5EF4-FFF2-40B4-BE49-F238E27FC236}">
                <a16:creationId xmlns:a16="http://schemas.microsoft.com/office/drawing/2014/main" id="{D9A6870C-C704-4753-A1A9-A166E0536B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9582" y="4479707"/>
            <a:ext cx="1778000" cy="968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4" name="Plassholder for bilde 43">
            <a:extLst>
              <a:ext uri="{FF2B5EF4-FFF2-40B4-BE49-F238E27FC236}">
                <a16:creationId xmlns:a16="http://schemas.microsoft.com/office/drawing/2014/main" id="{9CDF4A43-B8E9-4386-A812-A9A066727D5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27767" y="1649783"/>
            <a:ext cx="1909763" cy="2205943"/>
          </a:xfrm>
          <a:custGeom>
            <a:avLst/>
            <a:gdLst>
              <a:gd name="connsiteX0" fmla="*/ 954991 w 1909763"/>
              <a:gd name="connsiteY0" fmla="*/ 0 h 2205943"/>
              <a:gd name="connsiteX1" fmla="*/ 1909763 w 1909763"/>
              <a:gd name="connsiteY1" fmla="*/ 551271 h 2205943"/>
              <a:gd name="connsiteX2" fmla="*/ 1909763 w 1909763"/>
              <a:gd name="connsiteY2" fmla="*/ 1654672 h 2205943"/>
              <a:gd name="connsiteX3" fmla="*/ 954991 w 1909763"/>
              <a:gd name="connsiteY3" fmla="*/ 2205943 h 2205943"/>
              <a:gd name="connsiteX4" fmla="*/ 0 w 1909763"/>
              <a:gd name="connsiteY4" fmla="*/ 1654545 h 2205943"/>
              <a:gd name="connsiteX5" fmla="*/ 0 w 1909763"/>
              <a:gd name="connsiteY5" fmla="*/ 551398 h 22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3" h="2205943">
                <a:moveTo>
                  <a:pt x="954991" y="0"/>
                </a:moveTo>
                <a:lnTo>
                  <a:pt x="1909763" y="551271"/>
                </a:lnTo>
                <a:lnTo>
                  <a:pt x="1909763" y="1654672"/>
                </a:lnTo>
                <a:lnTo>
                  <a:pt x="954991" y="2205943"/>
                </a:lnTo>
                <a:lnTo>
                  <a:pt x="0" y="1654545"/>
                </a:lnTo>
                <a:lnTo>
                  <a:pt x="0" y="5513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nb-NO"/>
          </a:p>
        </p:txBody>
      </p:sp>
      <p:sp>
        <p:nvSpPr>
          <p:cNvPr id="45" name="Plassholder for bilde 44">
            <a:extLst>
              <a:ext uri="{FF2B5EF4-FFF2-40B4-BE49-F238E27FC236}">
                <a16:creationId xmlns:a16="http://schemas.microsoft.com/office/drawing/2014/main" id="{5B1351DB-1584-4322-AD1D-2DA93870A3F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03700" y="1649783"/>
            <a:ext cx="1909763" cy="2205943"/>
          </a:xfrm>
          <a:custGeom>
            <a:avLst/>
            <a:gdLst>
              <a:gd name="connsiteX0" fmla="*/ 954991 w 1909763"/>
              <a:gd name="connsiteY0" fmla="*/ 0 h 2205943"/>
              <a:gd name="connsiteX1" fmla="*/ 1909763 w 1909763"/>
              <a:gd name="connsiteY1" fmla="*/ 551271 h 2205943"/>
              <a:gd name="connsiteX2" fmla="*/ 1909763 w 1909763"/>
              <a:gd name="connsiteY2" fmla="*/ 1654672 h 2205943"/>
              <a:gd name="connsiteX3" fmla="*/ 954991 w 1909763"/>
              <a:gd name="connsiteY3" fmla="*/ 2205943 h 2205943"/>
              <a:gd name="connsiteX4" fmla="*/ 0 w 1909763"/>
              <a:gd name="connsiteY4" fmla="*/ 1654545 h 2205943"/>
              <a:gd name="connsiteX5" fmla="*/ 0 w 1909763"/>
              <a:gd name="connsiteY5" fmla="*/ 551398 h 22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3" h="2205943">
                <a:moveTo>
                  <a:pt x="954991" y="0"/>
                </a:moveTo>
                <a:lnTo>
                  <a:pt x="1909763" y="551271"/>
                </a:lnTo>
                <a:lnTo>
                  <a:pt x="1909763" y="1654672"/>
                </a:lnTo>
                <a:lnTo>
                  <a:pt x="954991" y="2205943"/>
                </a:lnTo>
                <a:lnTo>
                  <a:pt x="0" y="1654545"/>
                </a:lnTo>
                <a:lnTo>
                  <a:pt x="0" y="5513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nb-NO"/>
          </a:p>
        </p:txBody>
      </p:sp>
      <p:sp>
        <p:nvSpPr>
          <p:cNvPr id="46" name="Plassholder for bilde 45">
            <a:extLst>
              <a:ext uri="{FF2B5EF4-FFF2-40B4-BE49-F238E27FC236}">
                <a16:creationId xmlns:a16="http://schemas.microsoft.com/office/drawing/2014/main" id="{1C6D9DE1-376B-4CB9-8944-F65386340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15734" y="1649783"/>
            <a:ext cx="1909763" cy="2205943"/>
          </a:xfrm>
          <a:custGeom>
            <a:avLst/>
            <a:gdLst>
              <a:gd name="connsiteX0" fmla="*/ 954991 w 1909763"/>
              <a:gd name="connsiteY0" fmla="*/ 0 h 2205943"/>
              <a:gd name="connsiteX1" fmla="*/ 1909763 w 1909763"/>
              <a:gd name="connsiteY1" fmla="*/ 551271 h 2205943"/>
              <a:gd name="connsiteX2" fmla="*/ 1909763 w 1909763"/>
              <a:gd name="connsiteY2" fmla="*/ 1654672 h 2205943"/>
              <a:gd name="connsiteX3" fmla="*/ 954991 w 1909763"/>
              <a:gd name="connsiteY3" fmla="*/ 2205943 h 2205943"/>
              <a:gd name="connsiteX4" fmla="*/ 0 w 1909763"/>
              <a:gd name="connsiteY4" fmla="*/ 1654545 h 2205943"/>
              <a:gd name="connsiteX5" fmla="*/ 0 w 1909763"/>
              <a:gd name="connsiteY5" fmla="*/ 551398 h 22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3" h="2205943">
                <a:moveTo>
                  <a:pt x="954991" y="0"/>
                </a:moveTo>
                <a:lnTo>
                  <a:pt x="1909763" y="551271"/>
                </a:lnTo>
                <a:lnTo>
                  <a:pt x="1909763" y="1654672"/>
                </a:lnTo>
                <a:lnTo>
                  <a:pt x="954991" y="2205943"/>
                </a:lnTo>
                <a:lnTo>
                  <a:pt x="0" y="1654545"/>
                </a:lnTo>
                <a:lnTo>
                  <a:pt x="0" y="5513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2159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spalte blå fokusfelt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ssholder for bilde 39">
            <a:extLst>
              <a:ext uri="{FF2B5EF4-FFF2-40B4-BE49-F238E27FC236}">
                <a16:creationId xmlns:a16="http://schemas.microsoft.com/office/drawing/2014/main" id="{7D7A7C5E-3A34-458C-A73F-708C592BAC3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9800" y="1649783"/>
            <a:ext cx="1909763" cy="2205943"/>
          </a:xfrm>
          <a:custGeom>
            <a:avLst/>
            <a:gdLst>
              <a:gd name="connsiteX0" fmla="*/ 954991 w 1909763"/>
              <a:gd name="connsiteY0" fmla="*/ 0 h 2205943"/>
              <a:gd name="connsiteX1" fmla="*/ 1909763 w 1909763"/>
              <a:gd name="connsiteY1" fmla="*/ 551271 h 2205943"/>
              <a:gd name="connsiteX2" fmla="*/ 1909763 w 1909763"/>
              <a:gd name="connsiteY2" fmla="*/ 1654672 h 2205943"/>
              <a:gd name="connsiteX3" fmla="*/ 954991 w 1909763"/>
              <a:gd name="connsiteY3" fmla="*/ 2205943 h 2205943"/>
              <a:gd name="connsiteX4" fmla="*/ 0 w 1909763"/>
              <a:gd name="connsiteY4" fmla="*/ 1654545 h 2205943"/>
              <a:gd name="connsiteX5" fmla="*/ 0 w 1909763"/>
              <a:gd name="connsiteY5" fmla="*/ 551398 h 22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3" h="2205943">
                <a:moveTo>
                  <a:pt x="954991" y="0"/>
                </a:moveTo>
                <a:lnTo>
                  <a:pt x="1909763" y="551271"/>
                </a:lnTo>
                <a:lnTo>
                  <a:pt x="1909763" y="1654672"/>
                </a:lnTo>
                <a:lnTo>
                  <a:pt x="954991" y="2205943"/>
                </a:lnTo>
                <a:lnTo>
                  <a:pt x="0" y="1654545"/>
                </a:lnTo>
                <a:lnTo>
                  <a:pt x="0" y="5513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nb-NO"/>
          </a:p>
        </p:txBody>
      </p:sp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FDCA8A7-DBDC-4932-9E8D-FAD81293B316}"/>
              </a:ext>
            </a:extLst>
          </p:cNvPr>
          <p:cNvSpPr/>
          <p:nvPr userDrawn="1"/>
        </p:nvSpPr>
        <p:spPr>
          <a:xfrm>
            <a:off x="-3913" y="4099389"/>
            <a:ext cx="12192000" cy="2756665"/>
          </a:xfrm>
          <a:prstGeom prst="rect">
            <a:avLst/>
          </a:prstGeom>
          <a:solidFill>
            <a:srgbClr val="008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029FCA96-7E64-4B52-BBBB-D3C861225962}"/>
              </a:ext>
            </a:extLst>
          </p:cNvPr>
          <p:cNvSpPr>
            <a:spLocks noGrp="1"/>
          </p:cNvSpPr>
          <p:nvPr userDrawn="1"/>
        </p:nvSpPr>
        <p:spPr>
          <a:xfrm>
            <a:off x="11738087" y="6400069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nb-NO"/>
            </a:defPPr>
            <a:lvl1pPr marL="0" algn="ctr" defTabSz="914400" rtl="0" eaLnBrk="1" latinLnBrk="0" hangingPunct="1">
              <a:defRPr sz="10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74FB5AA-5B3A-4EAD-9213-63995A700862}"/>
              </a:ext>
            </a:extLst>
          </p:cNvPr>
          <p:cNvSpPr/>
          <p:nvPr userDrawn="1"/>
        </p:nvSpPr>
        <p:spPr>
          <a:xfrm rot="2700000">
            <a:off x="1643593" y="3888097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68D5E61-E5AF-43DC-B206-BFB779BED7BA}"/>
              </a:ext>
            </a:extLst>
          </p:cNvPr>
          <p:cNvSpPr/>
          <p:nvPr userDrawn="1"/>
        </p:nvSpPr>
        <p:spPr>
          <a:xfrm rot="2700000">
            <a:off x="4444547" y="3896367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D7F5611-50E6-4A28-94F1-718920A514A2}"/>
              </a:ext>
            </a:extLst>
          </p:cNvPr>
          <p:cNvSpPr/>
          <p:nvPr userDrawn="1"/>
        </p:nvSpPr>
        <p:spPr>
          <a:xfrm rot="2700000">
            <a:off x="7245501" y="3888096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115F517-474C-417F-A9C9-1BBC8031373D}"/>
              </a:ext>
            </a:extLst>
          </p:cNvPr>
          <p:cNvSpPr/>
          <p:nvPr userDrawn="1"/>
        </p:nvSpPr>
        <p:spPr>
          <a:xfrm rot="2700000">
            <a:off x="10046456" y="3905323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EA17B9E-ECD2-45D7-82A4-A62B8458CE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9580" y="4479707"/>
            <a:ext cx="1778000" cy="968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6">
            <a:extLst>
              <a:ext uri="{FF2B5EF4-FFF2-40B4-BE49-F238E27FC236}">
                <a16:creationId xmlns:a16="http://schemas.microsoft.com/office/drawing/2014/main" id="{25A29E50-E978-44FE-8CEB-F196D7730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9582" y="4479707"/>
            <a:ext cx="1778000" cy="968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6">
            <a:extLst>
              <a:ext uri="{FF2B5EF4-FFF2-40B4-BE49-F238E27FC236}">
                <a16:creationId xmlns:a16="http://schemas.microsoft.com/office/drawing/2014/main" id="{8D4577E7-545F-4371-889F-E62555D804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49581" y="4479707"/>
            <a:ext cx="1778000" cy="968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lassholder for tekst 6">
            <a:extLst>
              <a:ext uri="{FF2B5EF4-FFF2-40B4-BE49-F238E27FC236}">
                <a16:creationId xmlns:a16="http://schemas.microsoft.com/office/drawing/2014/main" id="{D9A6870C-C704-4753-A1A9-A166E0536B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9582" y="4479707"/>
            <a:ext cx="1778000" cy="968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4" name="Plassholder for bilde 43">
            <a:extLst>
              <a:ext uri="{FF2B5EF4-FFF2-40B4-BE49-F238E27FC236}">
                <a16:creationId xmlns:a16="http://schemas.microsoft.com/office/drawing/2014/main" id="{9CDF4A43-B8E9-4386-A812-A9A066727D5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27767" y="1649783"/>
            <a:ext cx="1909763" cy="2205943"/>
          </a:xfrm>
          <a:custGeom>
            <a:avLst/>
            <a:gdLst>
              <a:gd name="connsiteX0" fmla="*/ 954991 w 1909763"/>
              <a:gd name="connsiteY0" fmla="*/ 0 h 2205943"/>
              <a:gd name="connsiteX1" fmla="*/ 1909763 w 1909763"/>
              <a:gd name="connsiteY1" fmla="*/ 551271 h 2205943"/>
              <a:gd name="connsiteX2" fmla="*/ 1909763 w 1909763"/>
              <a:gd name="connsiteY2" fmla="*/ 1654672 h 2205943"/>
              <a:gd name="connsiteX3" fmla="*/ 954991 w 1909763"/>
              <a:gd name="connsiteY3" fmla="*/ 2205943 h 2205943"/>
              <a:gd name="connsiteX4" fmla="*/ 0 w 1909763"/>
              <a:gd name="connsiteY4" fmla="*/ 1654545 h 2205943"/>
              <a:gd name="connsiteX5" fmla="*/ 0 w 1909763"/>
              <a:gd name="connsiteY5" fmla="*/ 551398 h 22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3" h="2205943">
                <a:moveTo>
                  <a:pt x="954991" y="0"/>
                </a:moveTo>
                <a:lnTo>
                  <a:pt x="1909763" y="551271"/>
                </a:lnTo>
                <a:lnTo>
                  <a:pt x="1909763" y="1654672"/>
                </a:lnTo>
                <a:lnTo>
                  <a:pt x="954991" y="2205943"/>
                </a:lnTo>
                <a:lnTo>
                  <a:pt x="0" y="1654545"/>
                </a:lnTo>
                <a:lnTo>
                  <a:pt x="0" y="5513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nb-NO"/>
          </a:p>
        </p:txBody>
      </p:sp>
      <p:sp>
        <p:nvSpPr>
          <p:cNvPr id="45" name="Plassholder for bilde 44">
            <a:extLst>
              <a:ext uri="{FF2B5EF4-FFF2-40B4-BE49-F238E27FC236}">
                <a16:creationId xmlns:a16="http://schemas.microsoft.com/office/drawing/2014/main" id="{5B1351DB-1584-4322-AD1D-2DA93870A3F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03700" y="1649783"/>
            <a:ext cx="1909763" cy="2205943"/>
          </a:xfrm>
          <a:custGeom>
            <a:avLst/>
            <a:gdLst>
              <a:gd name="connsiteX0" fmla="*/ 954991 w 1909763"/>
              <a:gd name="connsiteY0" fmla="*/ 0 h 2205943"/>
              <a:gd name="connsiteX1" fmla="*/ 1909763 w 1909763"/>
              <a:gd name="connsiteY1" fmla="*/ 551271 h 2205943"/>
              <a:gd name="connsiteX2" fmla="*/ 1909763 w 1909763"/>
              <a:gd name="connsiteY2" fmla="*/ 1654672 h 2205943"/>
              <a:gd name="connsiteX3" fmla="*/ 954991 w 1909763"/>
              <a:gd name="connsiteY3" fmla="*/ 2205943 h 2205943"/>
              <a:gd name="connsiteX4" fmla="*/ 0 w 1909763"/>
              <a:gd name="connsiteY4" fmla="*/ 1654545 h 2205943"/>
              <a:gd name="connsiteX5" fmla="*/ 0 w 1909763"/>
              <a:gd name="connsiteY5" fmla="*/ 551398 h 22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3" h="2205943">
                <a:moveTo>
                  <a:pt x="954991" y="0"/>
                </a:moveTo>
                <a:lnTo>
                  <a:pt x="1909763" y="551271"/>
                </a:lnTo>
                <a:lnTo>
                  <a:pt x="1909763" y="1654672"/>
                </a:lnTo>
                <a:lnTo>
                  <a:pt x="954991" y="2205943"/>
                </a:lnTo>
                <a:lnTo>
                  <a:pt x="0" y="1654545"/>
                </a:lnTo>
                <a:lnTo>
                  <a:pt x="0" y="5513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nb-NO"/>
          </a:p>
        </p:txBody>
      </p:sp>
      <p:sp>
        <p:nvSpPr>
          <p:cNvPr id="46" name="Plassholder for bilde 45">
            <a:extLst>
              <a:ext uri="{FF2B5EF4-FFF2-40B4-BE49-F238E27FC236}">
                <a16:creationId xmlns:a16="http://schemas.microsoft.com/office/drawing/2014/main" id="{1C6D9DE1-376B-4CB9-8944-F65386340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15734" y="1649783"/>
            <a:ext cx="1909763" cy="2205943"/>
          </a:xfrm>
          <a:custGeom>
            <a:avLst/>
            <a:gdLst>
              <a:gd name="connsiteX0" fmla="*/ 954991 w 1909763"/>
              <a:gd name="connsiteY0" fmla="*/ 0 h 2205943"/>
              <a:gd name="connsiteX1" fmla="*/ 1909763 w 1909763"/>
              <a:gd name="connsiteY1" fmla="*/ 551271 h 2205943"/>
              <a:gd name="connsiteX2" fmla="*/ 1909763 w 1909763"/>
              <a:gd name="connsiteY2" fmla="*/ 1654672 h 2205943"/>
              <a:gd name="connsiteX3" fmla="*/ 954991 w 1909763"/>
              <a:gd name="connsiteY3" fmla="*/ 2205943 h 2205943"/>
              <a:gd name="connsiteX4" fmla="*/ 0 w 1909763"/>
              <a:gd name="connsiteY4" fmla="*/ 1654545 h 2205943"/>
              <a:gd name="connsiteX5" fmla="*/ 0 w 1909763"/>
              <a:gd name="connsiteY5" fmla="*/ 551398 h 22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3" h="2205943">
                <a:moveTo>
                  <a:pt x="954991" y="0"/>
                </a:moveTo>
                <a:lnTo>
                  <a:pt x="1909763" y="551271"/>
                </a:lnTo>
                <a:lnTo>
                  <a:pt x="1909763" y="1654672"/>
                </a:lnTo>
                <a:lnTo>
                  <a:pt x="954991" y="2205943"/>
                </a:lnTo>
                <a:lnTo>
                  <a:pt x="0" y="1654545"/>
                </a:lnTo>
                <a:lnTo>
                  <a:pt x="0" y="5513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823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spalte blå fokusfelt ett fok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FDCA8A7-DBDC-4932-9E8D-FAD81293B316}"/>
              </a:ext>
            </a:extLst>
          </p:cNvPr>
          <p:cNvSpPr/>
          <p:nvPr userDrawn="1"/>
        </p:nvSpPr>
        <p:spPr>
          <a:xfrm>
            <a:off x="-3913" y="4093404"/>
            <a:ext cx="12192000" cy="2756665"/>
          </a:xfrm>
          <a:prstGeom prst="rect">
            <a:avLst/>
          </a:prstGeom>
          <a:solidFill>
            <a:srgbClr val="009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029FCA96-7E64-4B52-BBBB-D3C861225962}"/>
              </a:ext>
            </a:extLst>
          </p:cNvPr>
          <p:cNvSpPr>
            <a:spLocks noGrp="1"/>
          </p:cNvSpPr>
          <p:nvPr userDrawn="1"/>
        </p:nvSpPr>
        <p:spPr>
          <a:xfrm>
            <a:off x="11738087" y="6400069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nb-NO"/>
            </a:defPPr>
            <a:lvl1pPr marL="0" algn="ctr" defTabSz="914400" rtl="0" eaLnBrk="1" latinLnBrk="0" hangingPunct="1">
              <a:defRPr sz="10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74FB5AA-5B3A-4EAD-9213-63995A700862}"/>
              </a:ext>
            </a:extLst>
          </p:cNvPr>
          <p:cNvSpPr/>
          <p:nvPr userDrawn="1"/>
        </p:nvSpPr>
        <p:spPr>
          <a:xfrm rot="2700000">
            <a:off x="1643593" y="3888097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EA17B9E-ECD2-45D7-82A4-A62B8458CE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4778" y="4983503"/>
            <a:ext cx="10796396" cy="968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7" name="Plassholder for innhold 2">
            <a:extLst>
              <a:ext uri="{FF2B5EF4-FFF2-40B4-BE49-F238E27FC236}">
                <a16:creationId xmlns:a16="http://schemas.microsoft.com/office/drawing/2014/main" id="{6BFBACE1-C0F2-4FB9-AC7A-2304E5973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76" y="1354730"/>
            <a:ext cx="5462637" cy="2744659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DF5504D8-1490-43DE-A101-64406EB19B0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2571" y="1354730"/>
            <a:ext cx="5462637" cy="2744659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7897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290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spalte blå fokusfelt ett fok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FDCA8A7-DBDC-4932-9E8D-FAD81293B316}"/>
              </a:ext>
            </a:extLst>
          </p:cNvPr>
          <p:cNvSpPr/>
          <p:nvPr userDrawn="1"/>
        </p:nvSpPr>
        <p:spPr>
          <a:xfrm>
            <a:off x="-3913" y="4093404"/>
            <a:ext cx="12192000" cy="2756665"/>
          </a:xfrm>
          <a:prstGeom prst="rect">
            <a:avLst/>
          </a:prstGeom>
          <a:solidFill>
            <a:srgbClr val="008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029FCA96-7E64-4B52-BBBB-D3C861225962}"/>
              </a:ext>
            </a:extLst>
          </p:cNvPr>
          <p:cNvSpPr>
            <a:spLocks noGrp="1"/>
          </p:cNvSpPr>
          <p:nvPr userDrawn="1"/>
        </p:nvSpPr>
        <p:spPr>
          <a:xfrm>
            <a:off x="11738087" y="6400069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nb-NO"/>
            </a:defPPr>
            <a:lvl1pPr marL="0" algn="ctr" defTabSz="914400" rtl="0" eaLnBrk="1" latinLnBrk="0" hangingPunct="1">
              <a:defRPr sz="10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74FB5AA-5B3A-4EAD-9213-63995A700862}"/>
              </a:ext>
            </a:extLst>
          </p:cNvPr>
          <p:cNvSpPr/>
          <p:nvPr userDrawn="1"/>
        </p:nvSpPr>
        <p:spPr>
          <a:xfrm rot="2700000">
            <a:off x="1643593" y="3888097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EA17B9E-ECD2-45D7-82A4-A62B8458CE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4778" y="4983503"/>
            <a:ext cx="10796396" cy="968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7" name="Plassholder for innhold 2">
            <a:extLst>
              <a:ext uri="{FF2B5EF4-FFF2-40B4-BE49-F238E27FC236}">
                <a16:creationId xmlns:a16="http://schemas.microsoft.com/office/drawing/2014/main" id="{6BFBACE1-C0F2-4FB9-AC7A-2304E5973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76" y="1354730"/>
            <a:ext cx="5462637" cy="2744659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DF5504D8-1490-43DE-A101-64406EB19B0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2571" y="1354730"/>
            <a:ext cx="5462637" cy="2744659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00075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killeside mørk - to liggende bilder og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504093"/>
            <a:ext cx="5760000" cy="5339862"/>
          </a:xfrm>
        </p:spPr>
        <p:txBody>
          <a:bodyPr lIns="0" tIns="0" rIns="0" bIns="0" anchor="ctr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9791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killeside mørk - to liggende bilder og tekst">
    <p:bg>
      <p:bgPr>
        <a:solidFill>
          <a:srgbClr val="008A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504093"/>
            <a:ext cx="5760000" cy="5339862"/>
          </a:xfrm>
        </p:spPr>
        <p:txBody>
          <a:bodyPr lIns="0" tIns="0" rIns="0" bIns="0" anchor="ctr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70872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killeside mørk - to liggende bilder og tek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504093"/>
            <a:ext cx="5760000" cy="5339862"/>
          </a:xfrm>
        </p:spPr>
        <p:txBody>
          <a:bodyPr lIns="0" tIns="0" rIns="0" bIns="0" anchor="ctr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66206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8064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96494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58552"/>
            <a:ext cx="1092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427" y="1361080"/>
            <a:ext cx="1092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 marL="342900" indent="-342900">
              <a:lnSpc>
                <a:spcPct val="100000"/>
              </a:lnSpc>
              <a:buFont typeface=".AppleSystemUIFont" charset="-120"/>
              <a:buChar char="›"/>
              <a:defRPr sz="2000"/>
            </a:lvl1pPr>
            <a:lvl2pPr marL="6858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2pPr>
            <a:lvl3pPr marL="11430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3pPr>
            <a:lvl4pPr marL="16002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4pPr>
            <a:lvl5pPr marL="20574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5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0594" y="1352959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480905" y="1351536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62845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91935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6472438" y="1361941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20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2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8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1110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3414" y="-1"/>
            <a:ext cx="10926000" cy="135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1859" y="1349999"/>
            <a:ext cx="10927084" cy="50560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2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3" r:id="rId3"/>
    <p:sldLayoutId id="2147483674" r:id="rId4"/>
    <p:sldLayoutId id="2147483650" r:id="rId5"/>
    <p:sldLayoutId id="2147483664" r:id="rId6"/>
    <p:sldLayoutId id="2147483671" r:id="rId7"/>
    <p:sldLayoutId id="2147483667" r:id="rId8"/>
    <p:sldLayoutId id="2147483672" r:id="rId9"/>
    <p:sldLayoutId id="2147483670" r:id="rId10"/>
    <p:sldLayoutId id="2147483665" r:id="rId11"/>
    <p:sldLayoutId id="2147483666" r:id="rId12"/>
    <p:sldLayoutId id="2147483655" r:id="rId13"/>
    <p:sldLayoutId id="2147483661" r:id="rId14"/>
    <p:sldLayoutId id="2147483668" r:id="rId15"/>
    <p:sldLayoutId id="2147483675" r:id="rId16"/>
    <p:sldLayoutId id="2147483679" r:id="rId17"/>
    <p:sldLayoutId id="2147483680" r:id="rId18"/>
    <p:sldLayoutId id="2147483681" r:id="rId19"/>
    <p:sldLayoutId id="2147483682" r:id="rId20"/>
    <p:sldLayoutId id="2147483685" r:id="rId21"/>
    <p:sldLayoutId id="2147483683" r:id="rId22"/>
    <p:sldLayoutId id="2147483684" r:id="rId2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46820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0" y="1523"/>
            <a:ext cx="4007626" cy="1774209"/>
          </a:xfrm>
          <a:prstGeom prst="rect">
            <a:avLst/>
          </a:prstGeom>
        </p:spPr>
      </p:pic>
      <p:sp>
        <p:nvSpPr>
          <p:cNvPr id="16" name="Tittel 15"/>
          <p:cNvSpPr>
            <a:spLocks noGrp="1"/>
          </p:cNvSpPr>
          <p:nvPr>
            <p:ph type="ctrTitle"/>
          </p:nvPr>
        </p:nvSpPr>
        <p:spPr>
          <a:xfrm>
            <a:off x="928152" y="2780679"/>
            <a:ext cx="5040000" cy="1258529"/>
          </a:xfrm>
        </p:spPr>
        <p:txBody>
          <a:bodyPr>
            <a:normAutofit fontScale="90000"/>
          </a:bodyPr>
          <a:lstStyle/>
          <a:p>
            <a:br>
              <a:rPr lang="nn-NO" sz="3300" dirty="0"/>
            </a:br>
            <a:br>
              <a:rPr lang="nn-NO" sz="3300" dirty="0"/>
            </a:br>
            <a:br>
              <a:rPr lang="nn-NO" sz="3300" dirty="0"/>
            </a:br>
            <a:br>
              <a:rPr lang="nn-NO" sz="3300" dirty="0"/>
            </a:br>
            <a:br>
              <a:rPr lang="nn-NO" sz="3300" dirty="0"/>
            </a:br>
            <a:r>
              <a:rPr lang="nn-NO" sz="3300" dirty="0" err="1"/>
              <a:t>Årlig</a:t>
            </a:r>
            <a:r>
              <a:rPr lang="nn-NO" sz="3300" dirty="0"/>
              <a:t> rapportering til Høgskulestyret om forskingsbasert innovasjon - 2022</a:t>
            </a:r>
            <a:endParaRPr lang="nb-NO" sz="2200" dirty="0"/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0"/>
          </p:nvPr>
        </p:nvSpPr>
        <p:spPr>
          <a:xfrm>
            <a:off x="928152" y="4540554"/>
            <a:ext cx="5040000" cy="908050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r>
              <a:rPr lang="nb-NO" sz="2000" dirty="0">
                <a:solidFill>
                  <a:schemeClr val="bg1"/>
                </a:solidFill>
                <a:latin typeface="Georgia"/>
              </a:rPr>
              <a:t>Gro Anita Fonnes Flaten</a:t>
            </a:r>
          </a:p>
          <a:p>
            <a:r>
              <a:rPr lang="nb-NO" sz="2000" dirty="0">
                <a:solidFill>
                  <a:schemeClr val="bg1"/>
                </a:solidFill>
                <a:latin typeface="Georgia"/>
              </a:rPr>
              <a:t>Prorektor for forsking	</a:t>
            </a:r>
          </a:p>
          <a:p>
            <a:r>
              <a:rPr lang="nb-NO" sz="2000" dirty="0">
                <a:solidFill>
                  <a:schemeClr val="bg1"/>
                </a:solidFill>
                <a:latin typeface="Georgia"/>
              </a:rPr>
              <a:t>Høgskulestyremøte 04/2022 – 16. juni, Førde</a:t>
            </a:r>
            <a:br>
              <a:rPr lang="nb-NO" sz="2000" dirty="0">
                <a:solidFill>
                  <a:schemeClr val="bg1"/>
                </a:solidFill>
                <a:latin typeface="Georgia"/>
              </a:rPr>
            </a:br>
            <a:endParaRPr lang="nb-NO" sz="2000" dirty="0">
              <a:solidFill>
                <a:schemeClr val="bg1"/>
              </a:solidFill>
              <a:latin typeface="Georgia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007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5E35E9-0524-488C-A627-7035FF67B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Årlig rapportering til Høgskulestyret om forskingsbasert innovasjon - 2022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66B1CE-D3E2-4489-B3D7-A0878CB3F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27" y="1556426"/>
            <a:ext cx="10926000" cy="4862654"/>
          </a:xfrm>
        </p:spPr>
        <p:txBody>
          <a:bodyPr/>
          <a:lstStyle/>
          <a:p>
            <a:pPr lvl="1"/>
            <a:endParaRPr lang="nb-NO" b="1" dirty="0"/>
          </a:p>
          <a:p>
            <a:pPr lvl="1"/>
            <a:endParaRPr lang="nb-NO" b="1" dirty="0"/>
          </a:p>
          <a:p>
            <a:pPr lvl="1"/>
            <a:r>
              <a:rPr lang="nb-NO" b="1" dirty="0"/>
              <a:t>Kommersialisering av forskning:</a:t>
            </a:r>
            <a:r>
              <a:rPr lang="nb-NO" dirty="0"/>
              <a:t> oversikt over innmeldte forretningsideer, patentsøknader </a:t>
            </a:r>
            <a:r>
              <a:rPr lang="nb-NO" dirty="0" err="1"/>
              <a:t>etc</a:t>
            </a:r>
            <a:r>
              <a:rPr lang="nb-NO" dirty="0"/>
              <a:t> i perioden 2018-2021 </a:t>
            </a:r>
          </a:p>
          <a:p>
            <a:pPr lvl="1"/>
            <a:r>
              <a:rPr lang="nb-NO" b="1" dirty="0"/>
              <a:t>Eksternfinansierte innovasjonsprosjekter:</a:t>
            </a:r>
            <a:r>
              <a:rPr lang="nb-NO" dirty="0"/>
              <a:t> konkrete eksempler på eksternfinansierte innovasjonsprosjekter som fikk tilslag i 2021 (NFR, RFF, EØS osv.), samt kommersialiseringsprosjekt med utspring fra ideene i del 1</a:t>
            </a:r>
          </a:p>
          <a:p>
            <a:pPr lvl="1"/>
            <a:r>
              <a:rPr lang="nb-NO" b="1" dirty="0"/>
              <a:t>Program for ideutvikling ved HVL:</a:t>
            </a:r>
            <a:r>
              <a:rPr lang="nb-NO" dirty="0"/>
              <a:t> Høgskolens program for forskingsbaserte innovasjonsprosjekter i tidlig fase. Åpent for alle ansatte og studenter på HVL.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02C6E5-2C56-45CF-9B50-7F8330F31F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BFE3E5A-1399-4DA7-8AD0-B6FDA2C250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822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31F2123-FD3F-44CC-BC35-EC8A0EFE54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875" y="156334"/>
            <a:ext cx="11420475" cy="619132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6088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B1D709B2-A77C-A0D8-011F-7D9C06C962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5252673" cy="450000"/>
          </a:xfrm>
        </p:spPr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70D0B26-EC7C-4A45-830F-A6CC955AAB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FFBB0E60-0779-81A1-E8A3-47009229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12C36F9F-B83C-42BF-A651-B1E92B0C4233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6479976" y="2116158"/>
            <a:ext cx="5256000" cy="3521521"/>
          </a:xfrm>
          <a:prstGeom prst="rect">
            <a:avLst/>
          </a:prstGeom>
          <a:noFill/>
        </p:spPr>
      </p:pic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68C1A8F2-D716-44F7-B326-B88DB37E3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9625" y="1867863"/>
            <a:ext cx="5256213" cy="4027148"/>
          </a:xfrm>
        </p:spPr>
      </p:pic>
    </p:spTree>
    <p:extLst>
      <p:ext uri="{BB962C8B-B14F-4D97-AF65-F5344CB8AC3E}">
        <p14:creationId xmlns:p14="http://schemas.microsoft.com/office/powerpoint/2010/main" val="142459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innhold 6">
            <a:extLst>
              <a:ext uri="{FF2B5EF4-FFF2-40B4-BE49-F238E27FC236}">
                <a16:creationId xmlns:a16="http://schemas.microsoft.com/office/drawing/2014/main" id="{F4CECE36-015F-45F1-9BA3-FCBB86A3D6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1451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B3F445F-2601-4EBD-8DA4-25E6FE9FA0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68" y="6086215"/>
            <a:ext cx="368888" cy="360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3C418C5-75AA-4241-82C1-78A43ECBD6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54" y="6095740"/>
            <a:ext cx="355557" cy="36000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EF0B099-BA60-44DA-A77B-9BEA59C5C9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1370" y="6124219"/>
            <a:ext cx="377441" cy="31937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A442B323-F83D-4BD4-98FF-C9EF802F896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8714" y="6077494"/>
            <a:ext cx="377442" cy="377442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76554DC5-2D25-41D3-848E-9A20D8F3635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9553" y="6141903"/>
            <a:ext cx="377441" cy="248623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D71A389-26FD-9742-847B-BA4D21A0ECC0}"/>
              </a:ext>
            </a:extLst>
          </p:cNvPr>
          <p:cNvSpPr txBox="1"/>
          <p:nvPr/>
        </p:nvSpPr>
        <p:spPr>
          <a:xfrm>
            <a:off x="2568416" y="5392796"/>
            <a:ext cx="977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Takk for </a:t>
            </a:r>
            <a:r>
              <a:rPr lang="nb-NO" sz="2800" dirty="0" err="1"/>
              <a:t>merksemda</a:t>
            </a:r>
            <a:r>
              <a:rPr lang="nb-NO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VL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AFFC4F78F58F4EA9E9CC2A19CF4398" ma:contentTypeVersion="13" ma:contentTypeDescription="Opprett et nytt dokument." ma:contentTypeScope="" ma:versionID="20f05c3624d34f43af4789a92d6a8be2">
  <xsd:schema xmlns:xsd="http://www.w3.org/2001/XMLSchema" xmlns:xs="http://www.w3.org/2001/XMLSchema" xmlns:p="http://schemas.microsoft.com/office/2006/metadata/properties" xmlns:ns2="fa75e9d1-45da-4a2a-9964-396ebe24c187" xmlns:ns3="e4c062a4-c69b-499f-84f4-74c24a2ae4c2" targetNamespace="http://schemas.microsoft.com/office/2006/metadata/properties" ma:root="true" ma:fieldsID="c94033454cb5a82f513a24ddcd2b891f" ns2:_="" ns3:_="">
    <xsd:import namespace="fa75e9d1-45da-4a2a-9964-396ebe24c187"/>
    <xsd:import namespace="e4c062a4-c69b-499f-84f4-74c24a2ae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5e9d1-45da-4a2a-9964-396ebe24c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62a4-c69b-499f-84f4-74c24a2ae4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789A7-CC38-4D85-8E57-05C60D3BBAC3}">
  <ds:schemaRefs>
    <ds:schemaRef ds:uri="http://purl.org/dc/elements/1.1/"/>
    <ds:schemaRef ds:uri="http://schemas.microsoft.com/office/2006/metadata/properties"/>
    <ds:schemaRef ds:uri="8286e461-ffac-45ec-ab36-0a90584e186a"/>
    <ds:schemaRef ds:uri="http://purl.org/dc/terms/"/>
    <ds:schemaRef ds:uri="http://schemas.openxmlformats.org/package/2006/metadata/core-properties"/>
    <ds:schemaRef ds:uri="b024a6c2-79fd-41d1-89ac-1c0409dca34e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01D4B5-1337-4E0B-991E-575CF1C4F3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24DDC1-D0CC-4D69-BF73-D2439FDF96F6}"/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271</TotalTime>
  <Words>494</Words>
  <Application>Microsoft Office PowerPoint</Application>
  <PresentationFormat>Widescreen</PresentationFormat>
  <Paragraphs>59</Paragraphs>
  <Slides>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.AppleSystemUIFont</vt:lpstr>
      <vt:lpstr>Arial</vt:lpstr>
      <vt:lpstr>Calibri</vt:lpstr>
      <vt:lpstr>Georgia</vt:lpstr>
      <vt:lpstr>HVL</vt:lpstr>
      <vt:lpstr>     Årlig rapportering til Høgskulestyret om forskingsbasert innovasjon - 2022</vt:lpstr>
      <vt:lpstr>Årlig rapportering til Høgskulestyret om forskingsbasert innovasjon - 2022</vt:lpstr>
      <vt:lpstr>PowerPoint-presentasjon</vt:lpstr>
      <vt:lpstr>PowerPoint-presentasjon</vt:lpstr>
      <vt:lpstr>PowerPoint-presentasjon</vt:lpstr>
      <vt:lpstr>PowerPoint-presentasjon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Gro Anita Fonnes Flaten</cp:lastModifiedBy>
  <cp:revision>13</cp:revision>
  <dcterms:created xsi:type="dcterms:W3CDTF">2016-11-30T08:20:17Z</dcterms:created>
  <dcterms:modified xsi:type="dcterms:W3CDTF">2022-06-15T12:03:56Z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0x010100856AEEB812EAEA4DBCE55BABAB4ADDB3</vt:lpwstr>
  </property>
</Properties>
</file>