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sldIdLst>
    <p:sldId id="285" r:id="rId5"/>
    <p:sldId id="283" r:id="rId6"/>
    <p:sldId id="287" r:id="rId7"/>
    <p:sldId id="291" r:id="rId8"/>
    <p:sldId id="295" r:id="rId9"/>
    <p:sldId id="293" r:id="rId10"/>
    <p:sldId id="281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3232DB-07C1-827C-79AA-54470E0C85D8}" name="Solveig Råheim Grønsdal" initials="SG" userId="S::srg@hvl.no::0566de8f-2f20-4681-979d-94a8df986b4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t Schulstad Wasa" initials="MSW" lastIdx="1" clrIdx="0">
    <p:extLst>
      <p:ext uri="{19B8F6BF-5375-455C-9EA6-DF929625EA0E}">
        <p15:presenceInfo xmlns:p15="http://schemas.microsoft.com/office/powerpoint/2012/main" userId="Marit Schulstad Wa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A6E4"/>
    <a:srgbClr val="6D2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5DC1FD-5706-3C1B-CFE1-FCE5B646CCCF}" v="64" dt="2022-06-14T16:37:05.119"/>
    <p1510:client id="{595B0821-D457-44C9-B236-9C7EA8EB0525}" v="6" dt="2022-06-14T15:48:36.890"/>
    <p1510:client id="{5AB44588-107A-4699-95CA-D8C11E1E8963}" v="2" dt="2022-06-14T16:23:35.441"/>
    <p1510:client id="{A92092DA-79F9-4156-95D5-45BB9EF5DC47}" v="2382" dt="2022-06-15T11:27:41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144" autoAdjust="0"/>
  </p:normalViewPr>
  <p:slideViewPr>
    <p:cSldViewPr snapToGrid="0">
      <p:cViewPr varScale="1">
        <p:scale>
          <a:sx n="128" d="100"/>
          <a:sy n="128" d="100"/>
        </p:scale>
        <p:origin x="145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45283-168F-8940-A073-B2FF66BC4C5E}" type="datetimeFigureOut">
              <a:rPr lang="nb-NO" smtClean="0"/>
              <a:t>15.06.2022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4BF77-11FD-8E4D-B223-FC6B75E0C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198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Halvvegs i perioden for handlingsplanen for internasjonalisering</a:t>
            </a:r>
          </a:p>
          <a:p>
            <a:endParaRPr lang="nn-NO" dirty="0"/>
          </a:p>
          <a:p>
            <a:r>
              <a:rPr lang="nn-NO" dirty="0"/>
              <a:t>Signal frå våre eigarar – EU-strategiane, Panorama, stortingsmelding om internasjonal studentmobilitet, etatsstyring/tildelingsbrev </a:t>
            </a:r>
            <a:endParaRPr lang="nb-NO" dirty="0"/>
          </a:p>
          <a:p>
            <a:r>
              <a:rPr lang="nn-NO" dirty="0"/>
              <a:t>Viktig for at HVL skal realisere sine mål innan utdanning og forsking og regionalt samarbeid</a:t>
            </a:r>
            <a:endParaRPr lang="nb-NO" dirty="0"/>
          </a:p>
          <a:p>
            <a:r>
              <a:rPr lang="nn-NO" dirty="0"/>
              <a:t>HVL sin strategi – internasjonalisering eit satsingsområde «HVL skal ta ein internasjonal posisjon, og jobbe målretta for utdanning og FoU-aktivitet av høg internasjonal  kvalitet.»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619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Fakulteta, ALU, OUD, AK, ASAL, HR, Biblioteket, AFII har blitt inviterte til å </a:t>
            </a:r>
            <a:r>
              <a:rPr lang="nb-NO" dirty="0" err="1"/>
              <a:t>spele</a:t>
            </a:r>
            <a:r>
              <a:rPr lang="nb-NO" dirty="0"/>
              <a:t> inn til prosessen</a:t>
            </a:r>
          </a:p>
          <a:p>
            <a:r>
              <a:rPr lang="nb-NO" dirty="0">
                <a:cs typeface="Calibri"/>
              </a:rPr>
              <a:t>- dialogmøte med fakulteta og med </a:t>
            </a:r>
            <a:r>
              <a:rPr lang="nb-NO" dirty="0" err="1">
                <a:cs typeface="Calibri"/>
              </a:rPr>
              <a:t>adm</a:t>
            </a:r>
            <a:r>
              <a:rPr lang="nb-NO" dirty="0">
                <a:cs typeface="Calibri"/>
              </a:rPr>
              <a:t> </a:t>
            </a:r>
            <a:r>
              <a:rPr lang="nb-NO" dirty="0" err="1">
                <a:cs typeface="Calibri"/>
              </a:rPr>
              <a:t>avdelingar</a:t>
            </a:r>
            <a:r>
              <a:rPr lang="nb-NO" dirty="0">
                <a:cs typeface="Calibri"/>
              </a:rPr>
              <a:t> som </a:t>
            </a:r>
            <a:r>
              <a:rPr lang="nb-NO" dirty="0" err="1">
                <a:cs typeface="Calibri"/>
              </a:rPr>
              <a:t>ynskte</a:t>
            </a:r>
            <a:r>
              <a:rPr lang="nb-NO" dirty="0">
                <a:cs typeface="Calibri"/>
              </a:rPr>
              <a:t> det</a:t>
            </a:r>
          </a:p>
          <a:p>
            <a:r>
              <a:rPr lang="nb-NO" dirty="0">
                <a:cs typeface="Calibri"/>
              </a:rPr>
              <a:t>-viktig  å løfte fram </a:t>
            </a:r>
            <a:r>
              <a:rPr lang="nb-NO" dirty="0" err="1">
                <a:cs typeface="Calibri"/>
              </a:rPr>
              <a:t>erfaringar</a:t>
            </a:r>
            <a:r>
              <a:rPr lang="nb-NO" dirty="0">
                <a:cs typeface="Calibri"/>
              </a:rPr>
              <a:t> og stemmer </a:t>
            </a:r>
            <a:r>
              <a:rPr lang="nb-NO" dirty="0" err="1">
                <a:cs typeface="Calibri"/>
              </a:rPr>
              <a:t>frå</a:t>
            </a:r>
            <a:r>
              <a:rPr lang="nb-NO" dirty="0">
                <a:cs typeface="Calibri"/>
              </a:rPr>
              <a:t> heile </a:t>
            </a:r>
            <a:r>
              <a:rPr lang="nb-NO" dirty="0" err="1">
                <a:cs typeface="Calibri"/>
              </a:rPr>
              <a:t>organsiasjonen</a:t>
            </a:r>
          </a:p>
          <a:p>
            <a:r>
              <a:rPr lang="nb-NO" dirty="0">
                <a:cs typeface="Calibri"/>
              </a:rPr>
              <a:t>-prosessen er viktig i seg sjølv for det </a:t>
            </a:r>
            <a:r>
              <a:rPr lang="nb-NO" dirty="0" err="1">
                <a:cs typeface="Calibri"/>
              </a:rPr>
              <a:t>vidare</a:t>
            </a:r>
            <a:r>
              <a:rPr lang="nb-NO" dirty="0">
                <a:cs typeface="Calibri"/>
              </a:rPr>
              <a:t> arbeidet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681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n-NO" dirty="0"/>
              <a:t>Framgang på mange nivå – både på fakulteta og i fellesadministrasjon</a:t>
            </a:r>
            <a:endParaRPr lang="en-US" dirty="0"/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n-NO" dirty="0"/>
              <a:t>Auka og strategisk bruk av internasjonale nettverk</a:t>
            </a:r>
            <a:endParaRPr lang="en-US" dirty="0"/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n-NO" dirty="0"/>
              <a:t>Etablert stipendordning for stipendiatar</a:t>
            </a:r>
            <a:endParaRPr lang="en-US" dirty="0"/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n-NO" dirty="0"/>
              <a:t>Intern kartlegging av kapasitet og ressursar</a:t>
            </a:r>
            <a:endParaRPr lang="en-US" dirty="0"/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n-NO" dirty="0"/>
              <a:t>Positiv trend i 2022 for både søknadar og tildelingar i Horisont Europa og Erasmus+ programmet</a:t>
            </a:r>
            <a:endParaRPr lang="en-US" dirty="0"/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nn-NO" dirty="0"/>
              <a:t>Løft på internasjonale rangeringar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nn-NO" dirty="0"/>
          </a:p>
          <a:p>
            <a:pPr marL="0" indent="0">
              <a:spcBef>
                <a:spcPts val="1000"/>
              </a:spcBef>
              <a:buFont typeface="Arial"/>
              <a:buNone/>
            </a:pPr>
            <a:r>
              <a:rPr lang="nn-NO" dirty="0"/>
              <a:t>Til opplysning: Ein del av bileta relaterer til eksempla i saka.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2993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Gradvis </a:t>
            </a:r>
            <a:r>
              <a:rPr lang="nb-NO" dirty="0" err="1"/>
              <a:t>auke</a:t>
            </a:r>
            <a:r>
              <a:rPr lang="nb-NO" dirty="0"/>
              <a:t> i </a:t>
            </a:r>
            <a:r>
              <a:rPr lang="nb-NO" dirty="0" err="1"/>
              <a:t>utgåande</a:t>
            </a:r>
            <a:r>
              <a:rPr lang="nb-NO" dirty="0"/>
              <a:t> mobilitet til Europa</a:t>
            </a:r>
          </a:p>
          <a:p>
            <a:pPr lvl="1"/>
            <a:r>
              <a:rPr lang="nb-NO" dirty="0"/>
              <a:t>Digitalisering av søknadsprosessen for utveksling</a:t>
            </a:r>
          </a:p>
          <a:p>
            <a:pPr lvl="1"/>
            <a:r>
              <a:rPr lang="nb-NO" dirty="0" err="1"/>
              <a:t>Auka</a:t>
            </a:r>
            <a:r>
              <a:rPr lang="nb-NO" dirty="0"/>
              <a:t> fokus på promotering av Erasmus+ som </a:t>
            </a:r>
            <a:r>
              <a:rPr lang="nb-NO" dirty="0" err="1"/>
              <a:t>føretrekt</a:t>
            </a:r>
            <a:r>
              <a:rPr lang="nb-NO" dirty="0"/>
              <a:t> destinasjon</a:t>
            </a:r>
          </a:p>
          <a:p>
            <a:pPr lvl="1"/>
            <a:endParaRPr lang="nb-NO" dirty="0"/>
          </a:p>
          <a:p>
            <a:r>
              <a:rPr lang="nb-NO" dirty="0" err="1"/>
              <a:t>Auka</a:t>
            </a:r>
            <a:r>
              <a:rPr lang="nb-NO" dirty="0"/>
              <a:t> fokus på Internasjonalisering heime og virtuell utveksling – COIL</a:t>
            </a:r>
          </a:p>
          <a:p>
            <a:endParaRPr lang="nb-NO" dirty="0"/>
          </a:p>
          <a:p>
            <a:r>
              <a:rPr lang="nb-NO" dirty="0"/>
              <a:t>Styrka </a:t>
            </a:r>
            <a:r>
              <a:rPr lang="nb-NO" dirty="0" err="1"/>
              <a:t>moglegheiten</a:t>
            </a:r>
            <a:r>
              <a:rPr lang="nb-NO" dirty="0"/>
              <a:t> for samhandling via digitale flater (mellom anna gjennom app-utviklinga)</a:t>
            </a:r>
          </a:p>
          <a:p>
            <a:endParaRPr lang="nb-NO" dirty="0"/>
          </a:p>
          <a:p>
            <a:r>
              <a:rPr lang="nb-NO" dirty="0"/>
              <a:t>Oppretta Global Lounge og fokus på internasjonalt inkluderende campus</a:t>
            </a:r>
          </a:p>
          <a:p>
            <a:endParaRPr lang="nb-NO" dirty="0"/>
          </a:p>
          <a:p>
            <a:r>
              <a:rPr lang="nb-NO" dirty="0" err="1"/>
              <a:t>Studietilbod</a:t>
            </a:r>
            <a:r>
              <a:rPr lang="nb-NO" dirty="0"/>
              <a:t> og tal på </a:t>
            </a:r>
            <a:r>
              <a:rPr lang="nb-NO" dirty="0" err="1"/>
              <a:t>innreisande</a:t>
            </a:r>
            <a:r>
              <a:rPr lang="nb-NO" dirty="0"/>
              <a:t> </a:t>
            </a:r>
            <a:r>
              <a:rPr lang="nb-NO" dirty="0" err="1"/>
              <a:t>utvekslingsstudentar</a:t>
            </a:r>
            <a:r>
              <a:rPr lang="nb-NO" dirty="0"/>
              <a:t> </a:t>
            </a:r>
            <a:r>
              <a:rPr lang="nb-NO" dirty="0" err="1"/>
              <a:t>varierar</a:t>
            </a:r>
            <a:r>
              <a:rPr lang="nb-NO" dirty="0"/>
              <a:t> </a:t>
            </a:r>
            <a:r>
              <a:rPr lang="nb-NO" dirty="0" err="1"/>
              <a:t>ein</a:t>
            </a:r>
            <a:r>
              <a:rPr lang="nb-NO" dirty="0"/>
              <a:t> del </a:t>
            </a:r>
            <a:r>
              <a:rPr lang="nb-NO" dirty="0" err="1"/>
              <a:t>frå</a:t>
            </a:r>
            <a:r>
              <a:rPr lang="nb-NO" dirty="0"/>
              <a:t> campus til campus – kjem tilbake til dette med integrasjon i slide 6</a:t>
            </a:r>
          </a:p>
          <a:p>
            <a:endParaRPr lang="nb-NO" dirty="0"/>
          </a:p>
          <a:p>
            <a:r>
              <a:rPr lang="nb-NO" dirty="0"/>
              <a:t>Høge </a:t>
            </a:r>
            <a:r>
              <a:rPr lang="nb-NO" dirty="0" err="1"/>
              <a:t>søkjartall</a:t>
            </a:r>
            <a:r>
              <a:rPr lang="nb-NO" dirty="0"/>
              <a:t> (haust 2022) på </a:t>
            </a:r>
            <a:r>
              <a:rPr lang="nb-NO" dirty="0" err="1"/>
              <a:t>dei</a:t>
            </a:r>
            <a:r>
              <a:rPr lang="nb-NO" dirty="0"/>
              <a:t> internasjonale gradsstudia</a:t>
            </a:r>
          </a:p>
          <a:p>
            <a:endParaRPr lang="nb-NO" dirty="0"/>
          </a:p>
          <a:p>
            <a:r>
              <a:rPr lang="nb-NO" dirty="0"/>
              <a:t>Starta arbeidet med å </a:t>
            </a:r>
            <a:r>
              <a:rPr lang="nb-NO" dirty="0" err="1"/>
              <a:t>implementera</a:t>
            </a:r>
            <a:r>
              <a:rPr lang="nb-NO" dirty="0"/>
              <a:t> Charter and Code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125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b="1" dirty="0"/>
              <a:t>Strategisk innretning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Det bør vere ein klar strategisk satsing på internasjonalt samarbeid gjennom heile HVL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Sjå på </a:t>
            </a:r>
            <a:r>
              <a:rPr lang="nn-NO" b="1" dirty="0"/>
              <a:t>ressursutfordringane i fakulteta og i fellesadministrasjonen </a:t>
            </a:r>
            <a:r>
              <a:rPr lang="nn-NO" dirty="0" err="1"/>
              <a:t>jf</a:t>
            </a:r>
            <a:r>
              <a:rPr lang="nn-NO" dirty="0"/>
              <a:t> kartlegginga som vart gjennomført. Kva bør/kan HVL gjere for å rigge seg enda betre til?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b="1" dirty="0"/>
              <a:t>Kvalitetssystem </a:t>
            </a:r>
            <a:r>
              <a:rPr lang="nn-NO" b="0" dirty="0"/>
              <a:t>for internasjonalisering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Forankre i studieplanar, kvalitetssystem og leiing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indent="0">
              <a:buNone/>
            </a:pPr>
            <a:r>
              <a:rPr lang="nn-NO" b="1" dirty="0"/>
              <a:t>Samspel og synergiar</a:t>
            </a:r>
          </a:p>
          <a:p>
            <a:r>
              <a:rPr lang="nn-NO" dirty="0"/>
              <a:t>-mellom verkemidla </a:t>
            </a:r>
          </a:p>
          <a:p>
            <a:r>
              <a:rPr lang="nn-NO" dirty="0"/>
              <a:t>-mellom forsking og utdanning </a:t>
            </a:r>
          </a:p>
          <a:p>
            <a:r>
              <a:rPr lang="nn-NO" dirty="0"/>
              <a:t>-internasjonale nettverk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-tilsettutveksling, nettverk og studentutveksling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b="1" dirty="0"/>
              <a:t>Tilbodet til </a:t>
            </a:r>
            <a:r>
              <a:rPr lang="nn-NO" b="1" dirty="0" err="1"/>
              <a:t>innreisande</a:t>
            </a:r>
            <a:r>
              <a:rPr lang="nn-NO" b="1" dirty="0"/>
              <a:t> studentar</a:t>
            </a:r>
          </a:p>
          <a:p>
            <a:r>
              <a:rPr lang="nb-NO" u="sng" dirty="0"/>
              <a:t>- </a:t>
            </a:r>
            <a:r>
              <a:rPr lang="nb-NO" u="sng" dirty="0" err="1"/>
              <a:t>Semesterpakkar</a:t>
            </a:r>
            <a:r>
              <a:rPr lang="nb-NO" dirty="0"/>
              <a:t> fordrar bevisst integrering av </a:t>
            </a:r>
            <a:r>
              <a:rPr lang="nb-NO" dirty="0" err="1"/>
              <a:t>studentane</a:t>
            </a:r>
            <a:r>
              <a:rPr lang="nb-NO" dirty="0"/>
              <a:t> for å unngå at </a:t>
            </a:r>
            <a:r>
              <a:rPr lang="nb-NO" dirty="0" err="1"/>
              <a:t>dei</a:t>
            </a:r>
            <a:r>
              <a:rPr lang="nb-NO" dirty="0"/>
              <a:t> </a:t>
            </a:r>
            <a:r>
              <a:rPr lang="nb-NO" dirty="0" err="1"/>
              <a:t>berre</a:t>
            </a:r>
            <a:r>
              <a:rPr lang="nb-NO" dirty="0"/>
              <a:t> omgås </a:t>
            </a:r>
            <a:r>
              <a:rPr lang="nb-NO" dirty="0" err="1"/>
              <a:t>kvarandre</a:t>
            </a:r>
            <a:r>
              <a:rPr lang="nb-NO" dirty="0"/>
              <a:t> og for at </a:t>
            </a:r>
            <a:r>
              <a:rPr lang="nb-NO" dirty="0" err="1"/>
              <a:t>dei</a:t>
            </a:r>
            <a:r>
              <a:rPr lang="nb-NO" dirty="0"/>
              <a:t> norske </a:t>
            </a:r>
            <a:r>
              <a:rPr lang="nb-NO" dirty="0" err="1"/>
              <a:t>studentane</a:t>
            </a:r>
            <a:r>
              <a:rPr lang="nb-NO" dirty="0"/>
              <a:t> på campus får glede av </a:t>
            </a:r>
            <a:r>
              <a:rPr lang="nb-NO" dirty="0" err="1"/>
              <a:t>ein</a:t>
            </a:r>
            <a:r>
              <a:rPr lang="nb-NO" dirty="0"/>
              <a:t> internasjonal </a:t>
            </a:r>
            <a:r>
              <a:rPr lang="nb-NO" dirty="0" err="1"/>
              <a:t>kvardag</a:t>
            </a:r>
            <a:r>
              <a:rPr lang="nb-NO" dirty="0"/>
              <a:t>.</a:t>
            </a:r>
          </a:p>
          <a:p>
            <a:r>
              <a:rPr lang="nb-NO" b="0" dirty="0"/>
              <a:t>- </a:t>
            </a:r>
            <a:r>
              <a:rPr lang="nb-NO" b="0" u="sng" dirty="0"/>
              <a:t>Norskkurs</a:t>
            </a:r>
            <a:r>
              <a:rPr lang="nb-NO" b="1" dirty="0"/>
              <a:t> </a:t>
            </a:r>
            <a:r>
              <a:rPr lang="nb-NO" dirty="0"/>
              <a:t>er etterspurt av alle som har spilt inn til rapporten. Både for </a:t>
            </a:r>
            <a:r>
              <a:rPr lang="nb-NO" dirty="0" err="1"/>
              <a:t>utvekslingsstudentar</a:t>
            </a:r>
            <a:r>
              <a:rPr lang="nb-NO" dirty="0"/>
              <a:t>, </a:t>
            </a:r>
            <a:r>
              <a:rPr lang="nb-NO" dirty="0" err="1"/>
              <a:t>heilgradsstudentar</a:t>
            </a:r>
            <a:r>
              <a:rPr lang="nb-NO" dirty="0"/>
              <a:t> og internasjonalt tilsette ved HVL. Bidrar til integrasjon og </a:t>
            </a:r>
            <a:r>
              <a:rPr lang="nb-NO" dirty="0" err="1"/>
              <a:t>mangfald</a:t>
            </a:r>
            <a:r>
              <a:rPr lang="nb-NO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- </a:t>
            </a:r>
            <a:r>
              <a:rPr lang="nn-NO" u="sng" dirty="0"/>
              <a:t>Marknadsføring</a:t>
            </a:r>
            <a:r>
              <a:rPr lang="nn-NO" dirty="0"/>
              <a:t> har semesterprogram og internasjonale studieprogram er viktig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  <a:p>
            <a:endParaRPr lang="nn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350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016223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to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52147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976" y="1354730"/>
            <a:ext cx="10926000" cy="5058000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2388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0" name="Plassholder for bunntekst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1" name="Plassholder for lysbildenumm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047" y="1352020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2"/>
          </p:nvPr>
        </p:nvSpPr>
        <p:spPr>
          <a:xfrm>
            <a:off x="6479976" y="1347919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9619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758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39673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ly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74426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mø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822056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347400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2904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980648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347400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96494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2602" y="1363946"/>
            <a:ext cx="1092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58552"/>
            <a:ext cx="1092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361080"/>
            <a:ext cx="1092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342900" indent="-342900">
              <a:lnSpc>
                <a:spcPct val="100000"/>
              </a:lnSpc>
              <a:buFont typeface=".AppleSystemUIFont" charset="-120"/>
              <a:buChar char="›"/>
              <a:defRPr sz="2000"/>
            </a:lvl1pPr>
            <a:lvl2pPr marL="6858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2pPr>
            <a:lvl3pPr marL="11430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3pPr>
            <a:lvl4pPr marL="16002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4pPr>
            <a:lvl5pPr marL="20574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52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0594" y="1352959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6480905" y="1351536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62845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2127" y="1364110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2"/>
          </p:nvPr>
        </p:nvSpPr>
        <p:spPr>
          <a:xfrm>
            <a:off x="6491935" y="1347919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defRPr sz="2000"/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17" name="Rett linje 16"/>
          <p:cNvCxnSpPr/>
          <p:nvPr userDrawn="1"/>
        </p:nvCxnSpPr>
        <p:spPr>
          <a:xfrm>
            <a:off x="6472438" y="1361941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bunn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205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6252000" y="5495"/>
            <a:ext cx="5940000" cy="6852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823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6252000" y="5495"/>
            <a:ext cx="5940000" cy="6852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8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1110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03414" y="-1"/>
            <a:ext cx="10926000" cy="135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1859" y="1349999"/>
            <a:ext cx="10927084" cy="50560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811950" y="6408000"/>
            <a:ext cx="5252673" cy="45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0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725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3" r:id="rId3"/>
    <p:sldLayoutId id="2147483674" r:id="rId4"/>
    <p:sldLayoutId id="2147483650" r:id="rId5"/>
    <p:sldLayoutId id="2147483664" r:id="rId6"/>
    <p:sldLayoutId id="2147483671" r:id="rId7"/>
    <p:sldLayoutId id="2147483667" r:id="rId8"/>
    <p:sldLayoutId id="2147483672" r:id="rId9"/>
    <p:sldLayoutId id="2147483670" r:id="rId10"/>
    <p:sldLayoutId id="2147483665" r:id="rId11"/>
    <p:sldLayoutId id="2147483666" r:id="rId12"/>
    <p:sldLayoutId id="2147483655" r:id="rId13"/>
    <p:sldLayoutId id="2147483661" r:id="rId14"/>
    <p:sldLayoutId id="2147483668" r:id="rId15"/>
    <p:sldLayoutId id="2147483675" r:id="rId1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4.jpe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5" Type="http://schemas.openxmlformats.org/officeDocument/2006/relationships/image" Target="../media/image36.png"/><Relationship Id="rId10" Type="http://schemas.openxmlformats.org/officeDocument/2006/relationships/image" Target="../media/image31.jpg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C1CFDB63-479B-4535-9F9F-E5FE5D188D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7" name="Bilde 6" descr="Et bilde som inneholder paraply, skilt&#10;&#10;Automatisk generert beskrivelse">
            <a:extLst>
              <a:ext uri="{FF2B5EF4-FFF2-40B4-BE49-F238E27FC236}">
                <a16:creationId xmlns:a16="http://schemas.microsoft.com/office/drawing/2014/main" id="{3CB28FE3-0561-4E60-AF41-960300974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3A9C2B6A-EEF5-4F90-BA4D-4C1E87BBF5BA}"/>
              </a:ext>
            </a:extLst>
          </p:cNvPr>
          <p:cNvSpPr txBox="1"/>
          <p:nvPr/>
        </p:nvSpPr>
        <p:spPr>
          <a:xfrm>
            <a:off x="6501469" y="1108536"/>
            <a:ext cx="527667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3600">
                <a:solidFill>
                  <a:schemeClr val="bg1"/>
                </a:solidFill>
              </a:rPr>
              <a:t>Handlingsplan Internasjonalisering</a:t>
            </a:r>
          </a:p>
          <a:p>
            <a:r>
              <a:rPr lang="nb-NO">
                <a:solidFill>
                  <a:schemeClr val="bg1"/>
                </a:solidFill>
              </a:rPr>
              <a:t>Statusrapport, 16.06.22</a:t>
            </a:r>
            <a:endParaRPr lang="nb-NO">
              <a:solidFill>
                <a:schemeClr val="bg1"/>
              </a:solidFill>
              <a:cs typeface="Arial"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1179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ADCDBD07-45C1-4E57-AADC-0D08CED8C3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pic>
        <p:nvPicPr>
          <p:cNvPr id="9" name="Bilde 8" descr="Et bilde som inneholder klokke, skilt&#10;&#10;Automatisk generert beskrivelse">
            <a:extLst>
              <a:ext uri="{FF2B5EF4-FFF2-40B4-BE49-F238E27FC236}">
                <a16:creationId xmlns:a16="http://schemas.microsoft.com/office/drawing/2014/main" id="{C7077302-AB25-4FAC-A44A-BB53A1582E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55" r="-1109"/>
          <a:stretch/>
        </p:blipFill>
        <p:spPr>
          <a:xfrm>
            <a:off x="0" y="5097723"/>
            <a:ext cx="1115878" cy="84106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075A0B8-CE51-49FD-9FBB-069CF5BF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901" y="-2081"/>
            <a:ext cx="10926000" cy="1350000"/>
          </a:xfrm>
        </p:spPr>
        <p:txBody>
          <a:bodyPr/>
          <a:lstStyle/>
          <a:p>
            <a:r>
              <a:rPr lang="nn-NO" dirty="0"/>
              <a:t>Kvifor er internasjonaliseringsarbeidet viktig?</a:t>
            </a: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09FCAED-E9AE-40C2-A578-DD581A69E0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03829E-2872-4F1F-9292-5E3DE38E6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2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4215F30-8346-44EF-A1DD-994C03E17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9786" y="6085117"/>
            <a:ext cx="1300528" cy="655228"/>
          </a:xfrm>
          <a:prstGeom prst="rect">
            <a:avLst/>
          </a:prstGeom>
        </p:spPr>
      </p:pic>
      <p:pic>
        <p:nvPicPr>
          <p:cNvPr id="11" name="Bilde 10" descr="Et bilde som inneholder mat, lys&#10;&#10;Automatisk generert beskrivelse">
            <a:extLst>
              <a:ext uri="{FF2B5EF4-FFF2-40B4-BE49-F238E27FC236}">
                <a16:creationId xmlns:a16="http://schemas.microsoft.com/office/drawing/2014/main" id="{9FC3C404-435B-4CD8-97DE-7BAB85527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0379" y="290949"/>
            <a:ext cx="993089" cy="90946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1C9B59D-4B5C-4DB5-A84C-70E40002D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01020">
            <a:off x="1587594" y="2187468"/>
            <a:ext cx="2215225" cy="312944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71ACCF9E-B606-483A-A6AC-84BDF978BD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004" y="334433"/>
            <a:ext cx="606487" cy="681537"/>
          </a:xfrm>
          <a:prstGeom prst="rect">
            <a:avLst/>
          </a:prstGeom>
        </p:spPr>
      </p:pic>
      <p:pic>
        <p:nvPicPr>
          <p:cNvPr id="13" name="Bilde 12" descr="Et bilde som inneholder kart&#10;&#10;Automatisk generert beskrivelse">
            <a:extLst>
              <a:ext uri="{FF2B5EF4-FFF2-40B4-BE49-F238E27FC236}">
                <a16:creationId xmlns:a16="http://schemas.microsoft.com/office/drawing/2014/main" id="{674451E9-07BF-4F39-82C7-119125E120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37083">
            <a:off x="8779673" y="2192977"/>
            <a:ext cx="2207589" cy="313108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EE7DD78E-6235-4FA2-9FF4-27156D3DEA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10761">
            <a:off x="3059289" y="1827987"/>
            <a:ext cx="2207591" cy="3131085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A0BDA371-36FC-4C66-A0A9-9120F98BBD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08518">
            <a:off x="7006087" y="1827986"/>
            <a:ext cx="2200000" cy="313108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87E8E510-CA21-4DC9-8655-AF3209B037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52981" y="1682960"/>
            <a:ext cx="2207589" cy="312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5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ADCDBD07-45C1-4E57-AADC-0D08CED8C3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-2081"/>
            <a:ext cx="12191998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075A0B8-CE51-49FD-9FBB-069CF5BF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677" y="-2081"/>
            <a:ext cx="10926000" cy="1350000"/>
          </a:xfrm>
        </p:spPr>
        <p:txBody>
          <a:bodyPr/>
          <a:lstStyle/>
          <a:p>
            <a:r>
              <a:rPr lang="nn-NO" dirty="0"/>
              <a:t>Prosessen fram mot statusrapport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0FA839-6508-4487-B8DC-BA4CC7A6A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n-NO" dirty="0"/>
              <a:t> </a:t>
            </a:r>
            <a:endParaRPr lang="nb-NO" dirty="0"/>
          </a:p>
          <a:p>
            <a:r>
              <a:rPr lang="nn-NO" dirty="0"/>
              <a:t>Brei prosess for å få innspel til statusrapporten</a:t>
            </a:r>
          </a:p>
          <a:p>
            <a:pPr lvl="1"/>
            <a:r>
              <a:rPr lang="nn-NO" dirty="0"/>
              <a:t>syne utviklingsarbeid i heile organisasjonen</a:t>
            </a:r>
          </a:p>
          <a:p>
            <a:pPr lvl="1"/>
            <a:endParaRPr lang="nb-NO" dirty="0"/>
          </a:p>
          <a:p>
            <a:r>
              <a:rPr lang="nn-NO" dirty="0"/>
              <a:t>Hovudfokus i statusrapporten</a:t>
            </a:r>
          </a:p>
          <a:p>
            <a:pPr lvl="1"/>
            <a:r>
              <a:rPr lang="nn-NO" dirty="0"/>
              <a:t>er HVL i ferd med å ta ein internasjonal posisjon?</a:t>
            </a:r>
            <a:endParaRPr lang="nb-NO" dirty="0"/>
          </a:p>
          <a:p>
            <a:pPr lvl="1"/>
            <a:r>
              <a:rPr lang="nn-NO" dirty="0"/>
              <a:t>medverkar HVL til mangfald og til å utdanne verdsborgarar?</a:t>
            </a:r>
          </a:p>
          <a:p>
            <a:pPr marL="457200" lvl="1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09FCAED-E9AE-40C2-A578-DD581A69E0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03829E-2872-4F1F-9292-5E3DE38E6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3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4215F30-8346-44EF-A1DD-994C03E17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9786" y="6085117"/>
            <a:ext cx="1300528" cy="655228"/>
          </a:xfrm>
          <a:prstGeom prst="rect">
            <a:avLst/>
          </a:prstGeom>
        </p:spPr>
      </p:pic>
      <p:pic>
        <p:nvPicPr>
          <p:cNvPr id="11" name="Bilde 10" descr="Et bilde som inneholder mat, lys&#10;&#10;Automatisk generert beskrivelse">
            <a:extLst>
              <a:ext uri="{FF2B5EF4-FFF2-40B4-BE49-F238E27FC236}">
                <a16:creationId xmlns:a16="http://schemas.microsoft.com/office/drawing/2014/main" id="{9FC3C404-435B-4CD8-97DE-7BAB85527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0379" y="290949"/>
            <a:ext cx="993089" cy="90946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2650E6C1-7DFE-4EAD-8902-1EACFF0F3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38" y="288941"/>
            <a:ext cx="606487" cy="68153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A2F5B444-8CC9-42CC-B829-3DB27AD763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2886" y="4512833"/>
            <a:ext cx="939890" cy="936725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3975BFF5-BBB7-4F8D-929C-6C9D51DC9D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9533" y="4503960"/>
            <a:ext cx="939890" cy="936725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D91F00C9-EB08-4A79-AB14-C14DDBED55F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30902" y="4512832"/>
            <a:ext cx="930988" cy="927853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79934467-7F83-4F4C-991C-A8F575F570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6246" y="1499914"/>
            <a:ext cx="1662372" cy="2479977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cxnSp>
        <p:nvCxnSpPr>
          <p:cNvPr id="52" name="Kobling: vinkel 51">
            <a:extLst>
              <a:ext uri="{FF2B5EF4-FFF2-40B4-BE49-F238E27FC236}">
                <a16:creationId xmlns:a16="http://schemas.microsoft.com/office/drawing/2014/main" id="{F4462ACF-8D48-41BC-ACD3-ACF66F7331BE}"/>
              </a:ext>
            </a:extLst>
          </p:cNvPr>
          <p:cNvCxnSpPr>
            <a:cxnSpLocks/>
            <a:stCxn id="17" idx="0"/>
            <a:endCxn id="33" idx="1"/>
          </p:cNvCxnSpPr>
          <p:nvPr/>
        </p:nvCxnSpPr>
        <p:spPr>
          <a:xfrm rot="5400000" flipH="1" flipV="1">
            <a:off x="7938073" y="3404661"/>
            <a:ext cx="1772930" cy="44341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Kobling: vinkel 54">
            <a:extLst>
              <a:ext uri="{FF2B5EF4-FFF2-40B4-BE49-F238E27FC236}">
                <a16:creationId xmlns:a16="http://schemas.microsoft.com/office/drawing/2014/main" id="{5D40E97C-F9F0-4208-BF96-9015AE97DAE8}"/>
              </a:ext>
            </a:extLst>
          </p:cNvPr>
          <p:cNvCxnSpPr>
            <a:cxnSpLocks/>
            <a:stCxn id="20" idx="0"/>
            <a:endCxn id="33" idx="3"/>
          </p:cNvCxnSpPr>
          <p:nvPr/>
        </p:nvCxnSpPr>
        <p:spPr>
          <a:xfrm rot="16200000" flipV="1">
            <a:off x="10066043" y="3382479"/>
            <a:ext cx="1772929" cy="48777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287FED01-EBF8-4997-A5FF-2D7BE4DBAF4D}"/>
              </a:ext>
            </a:extLst>
          </p:cNvPr>
          <p:cNvCxnSpPr>
            <a:cxnSpLocks/>
            <a:stCxn id="16" idx="0"/>
            <a:endCxn id="33" idx="2"/>
          </p:cNvCxnSpPr>
          <p:nvPr/>
        </p:nvCxnSpPr>
        <p:spPr>
          <a:xfrm flipH="1" flipV="1">
            <a:off x="9877432" y="3979891"/>
            <a:ext cx="469187" cy="530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ett pilkobling 63">
            <a:extLst>
              <a:ext uri="{FF2B5EF4-FFF2-40B4-BE49-F238E27FC236}">
                <a16:creationId xmlns:a16="http://schemas.microsoft.com/office/drawing/2014/main" id="{BF17DEBB-8478-4E30-A1B2-DF47C56C4378}"/>
              </a:ext>
            </a:extLst>
          </p:cNvPr>
          <p:cNvCxnSpPr>
            <a:cxnSpLocks/>
            <a:stCxn id="18" idx="0"/>
            <a:endCxn id="33" idx="2"/>
          </p:cNvCxnSpPr>
          <p:nvPr/>
        </p:nvCxnSpPr>
        <p:spPr>
          <a:xfrm flipV="1">
            <a:off x="9469478" y="3979891"/>
            <a:ext cx="407954" cy="524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e 15">
            <a:extLst>
              <a:ext uri="{FF2B5EF4-FFF2-40B4-BE49-F238E27FC236}">
                <a16:creationId xmlns:a16="http://schemas.microsoft.com/office/drawing/2014/main" id="{8994BA2F-1892-43C8-80D9-4BD3204BD3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4522" y="4510225"/>
            <a:ext cx="924194" cy="924194"/>
          </a:xfrm>
          <a:prstGeom prst="rect">
            <a:avLst/>
          </a:prstGeom>
        </p:spPr>
      </p:pic>
      <p:pic>
        <p:nvPicPr>
          <p:cNvPr id="40" name="Bilde 39" descr="Et bilde som inneholder klokke, skilt&#10;&#10;Automatisk generert beskrivelse">
            <a:extLst>
              <a:ext uri="{FF2B5EF4-FFF2-40B4-BE49-F238E27FC236}">
                <a16:creationId xmlns:a16="http://schemas.microsoft.com/office/drawing/2014/main" id="{8FB6552A-DA5F-4F04-9FFC-5D01BE0C989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955" r="-1109"/>
          <a:stretch/>
        </p:blipFill>
        <p:spPr>
          <a:xfrm>
            <a:off x="1" y="5042441"/>
            <a:ext cx="1115878" cy="84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ADCDBD07-45C1-4E57-AADC-0D08CED8C3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075A0B8-CE51-49FD-9FBB-069CF5BF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119" y="-2081"/>
            <a:ext cx="10926000" cy="1350000"/>
          </a:xfrm>
        </p:spPr>
        <p:txBody>
          <a:bodyPr/>
          <a:lstStyle/>
          <a:p>
            <a:r>
              <a:rPr lang="nn-NO"/>
              <a:t>HVL skal ta ein internasjonal posisjon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0FA839-6508-4487-B8DC-BA4CC7A6A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endParaRPr lang="nn-NO"/>
          </a:p>
          <a:p>
            <a:endParaRPr lang="nn-NO">
              <a:cs typeface="Arial"/>
            </a:endParaRPr>
          </a:p>
          <a:p>
            <a:pPr marL="0" indent="0">
              <a:buNone/>
            </a:pPr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03829E-2872-4F1F-9292-5E3DE38E6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4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4215F30-8346-44EF-A1DD-994C03E17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9786" y="6085117"/>
            <a:ext cx="1300528" cy="655228"/>
          </a:xfrm>
          <a:prstGeom prst="rect">
            <a:avLst/>
          </a:prstGeom>
        </p:spPr>
      </p:pic>
      <p:pic>
        <p:nvPicPr>
          <p:cNvPr id="11" name="Bilde 10" descr="Et bilde som inneholder mat, lys&#10;&#10;Automatisk generert beskrivelse">
            <a:extLst>
              <a:ext uri="{FF2B5EF4-FFF2-40B4-BE49-F238E27FC236}">
                <a16:creationId xmlns:a16="http://schemas.microsoft.com/office/drawing/2014/main" id="{9FC3C404-435B-4CD8-97DE-7BAB85527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0379" y="290949"/>
            <a:ext cx="993089" cy="90946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7786B10D-1E37-4295-8811-8E9A6B4BC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20" y="367339"/>
            <a:ext cx="606487" cy="681537"/>
          </a:xfrm>
          <a:prstGeom prst="rect">
            <a:avLst/>
          </a:prstGeom>
        </p:spPr>
      </p:pic>
      <p:pic>
        <p:nvPicPr>
          <p:cNvPr id="13" name="Bilde 12" descr="Et bilde som inneholder klokke, skilt&#10;&#10;Automatisk generert beskrivelse">
            <a:extLst>
              <a:ext uri="{FF2B5EF4-FFF2-40B4-BE49-F238E27FC236}">
                <a16:creationId xmlns:a16="http://schemas.microsoft.com/office/drawing/2014/main" id="{20823837-BE86-474D-96B9-F8FD94CFE1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955" r="-1109"/>
          <a:stretch/>
        </p:blipFill>
        <p:spPr>
          <a:xfrm>
            <a:off x="1" y="5042441"/>
            <a:ext cx="1115878" cy="84106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B81EE532-697D-4747-B963-34E15E3DD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0634" y="3504312"/>
            <a:ext cx="2534975" cy="1194878"/>
          </a:xfrm>
          <a:prstGeom prst="rect">
            <a:avLst/>
          </a:prstGeom>
        </p:spPr>
      </p:pic>
      <p:pic>
        <p:nvPicPr>
          <p:cNvPr id="16" name="Bilde 15" descr="Et bilde som inneholder tekst&#10;&#10;Automatisk generert beskrivelse">
            <a:extLst>
              <a:ext uri="{FF2B5EF4-FFF2-40B4-BE49-F238E27FC236}">
                <a16:creationId xmlns:a16="http://schemas.microsoft.com/office/drawing/2014/main" id="{88776506-D98E-4BF0-97A9-824BF47262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0909" y="5110261"/>
            <a:ext cx="2463644" cy="769888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844940AC-A0B6-4BE9-9A5A-0E8E41F7AB8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80" t="5170" r="1997" b="22033"/>
          <a:stretch/>
        </p:blipFill>
        <p:spPr>
          <a:xfrm>
            <a:off x="1498550" y="3426091"/>
            <a:ext cx="3569578" cy="2457415"/>
          </a:xfrm>
          <a:prstGeom prst="rect">
            <a:avLst/>
          </a:prstGeom>
        </p:spPr>
      </p:pic>
      <p:pic>
        <p:nvPicPr>
          <p:cNvPr id="7" name="Bilde 8" descr="Et bilde som inneholder tekst, innendørs, person, skjermbilde&#10;&#10;Automatisk generert beskrivelse">
            <a:extLst>
              <a:ext uri="{FF2B5EF4-FFF2-40B4-BE49-F238E27FC236}">
                <a16:creationId xmlns:a16="http://schemas.microsoft.com/office/drawing/2014/main" id="{12938C68-E386-0A9F-E959-5F38BA85A36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221" t="18752" r="988"/>
          <a:stretch/>
        </p:blipFill>
        <p:spPr>
          <a:xfrm>
            <a:off x="1501111" y="1226240"/>
            <a:ext cx="2655167" cy="2158684"/>
          </a:xfrm>
          <a:prstGeom prst="rect">
            <a:avLst/>
          </a:prstGeom>
        </p:spPr>
      </p:pic>
      <p:pic>
        <p:nvPicPr>
          <p:cNvPr id="19" name="Bilde 18" descr="Et bilde som inneholder tekst, gress, grønn, plante&#10;&#10;Automatisk generert beskrivelse">
            <a:extLst>
              <a:ext uri="{FF2B5EF4-FFF2-40B4-BE49-F238E27FC236}">
                <a16:creationId xmlns:a16="http://schemas.microsoft.com/office/drawing/2014/main" id="{A80A6B8A-6180-4962-B692-B195FEE7A5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31975" y="1217664"/>
            <a:ext cx="1533021" cy="1969753"/>
          </a:xfrm>
          <a:prstGeom prst="rect">
            <a:avLst/>
          </a:prstGeom>
        </p:spPr>
      </p:pic>
      <p:pic>
        <p:nvPicPr>
          <p:cNvPr id="21" name="Bilde 20" descr="Et bilde som inneholder tekst, person, hannkjønn&#10;&#10;Automatisk generert beskrivelse">
            <a:extLst>
              <a:ext uri="{FF2B5EF4-FFF2-40B4-BE49-F238E27FC236}">
                <a16:creationId xmlns:a16="http://schemas.microsoft.com/office/drawing/2014/main" id="{F2A5C0BE-DF46-41F6-B048-51536ABEC5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15818" y="2075885"/>
            <a:ext cx="1965417" cy="1105191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73E69D08-2563-4928-A6BE-0DBAC44EE96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39221"/>
          <a:stretch/>
        </p:blipFill>
        <p:spPr>
          <a:xfrm>
            <a:off x="5915818" y="1216889"/>
            <a:ext cx="1979791" cy="573884"/>
          </a:xfrm>
          <a:prstGeom prst="rect">
            <a:avLst/>
          </a:prstGeom>
        </p:spPr>
      </p:pic>
      <p:pic>
        <p:nvPicPr>
          <p:cNvPr id="25" name="Bilde 24" descr="Et bilde som inneholder tekst&#10;&#10;Automatisk generert beskrivelse">
            <a:extLst>
              <a:ext uri="{FF2B5EF4-FFF2-40B4-BE49-F238E27FC236}">
                <a16:creationId xmlns:a16="http://schemas.microsoft.com/office/drawing/2014/main" id="{163D413F-E9F4-4021-A8F9-A5720840B2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12758" y="5271050"/>
            <a:ext cx="1647783" cy="464439"/>
          </a:xfrm>
          <a:prstGeom prst="rect">
            <a:avLst/>
          </a:prstGeom>
        </p:spPr>
      </p:pic>
      <p:pic>
        <p:nvPicPr>
          <p:cNvPr id="27" name="Bilde 26" descr="Et bilde som inneholder tekst&#10;&#10;Automatisk generert beskrivelse">
            <a:extLst>
              <a:ext uri="{FF2B5EF4-FFF2-40B4-BE49-F238E27FC236}">
                <a16:creationId xmlns:a16="http://schemas.microsoft.com/office/drawing/2014/main" id="{D6234D67-B210-42E4-9CCF-E886026AC8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8950" y="3837018"/>
            <a:ext cx="1589271" cy="1051193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49BF2996-B170-41E0-B5D8-E9164FE00F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12660" y="1227225"/>
            <a:ext cx="1575561" cy="230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34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ADCDBD07-45C1-4E57-AADC-0D08CED8C3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pic>
        <p:nvPicPr>
          <p:cNvPr id="9" name="Bilde 8" descr="Et bilde som inneholder klokke, skilt&#10;&#10;Automatisk generert beskrivelse">
            <a:extLst>
              <a:ext uri="{FF2B5EF4-FFF2-40B4-BE49-F238E27FC236}">
                <a16:creationId xmlns:a16="http://schemas.microsoft.com/office/drawing/2014/main" id="{C7077302-AB25-4FAC-A44A-BB53A1582E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55" r="-1109"/>
          <a:stretch/>
        </p:blipFill>
        <p:spPr>
          <a:xfrm>
            <a:off x="1" y="5042441"/>
            <a:ext cx="1115878" cy="84106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075A0B8-CE51-49FD-9FBB-069CF5BF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901" y="-2081"/>
            <a:ext cx="10926000" cy="1350000"/>
          </a:xfrm>
        </p:spPr>
        <p:txBody>
          <a:bodyPr/>
          <a:lstStyle/>
          <a:p>
            <a:r>
              <a:rPr lang="nn-NO"/>
              <a:t>Mangfald og verdsborgarar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0FA839-6508-4487-B8DC-BA4CC7A6A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09FCAED-E9AE-40C2-A578-DD581A69E0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03829E-2872-4F1F-9292-5E3DE38E6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5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4215F30-8346-44EF-A1DD-994C03E17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9786" y="6085117"/>
            <a:ext cx="1300528" cy="655228"/>
          </a:xfrm>
          <a:prstGeom prst="rect">
            <a:avLst/>
          </a:prstGeom>
        </p:spPr>
      </p:pic>
      <p:pic>
        <p:nvPicPr>
          <p:cNvPr id="11" name="Bilde 10" descr="Et bilde som inneholder mat, lys&#10;&#10;Automatisk generert beskrivelse">
            <a:extLst>
              <a:ext uri="{FF2B5EF4-FFF2-40B4-BE49-F238E27FC236}">
                <a16:creationId xmlns:a16="http://schemas.microsoft.com/office/drawing/2014/main" id="{9FC3C404-435B-4CD8-97DE-7BAB85527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0379" y="290949"/>
            <a:ext cx="993089" cy="90946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A5B29C9-5A70-4CE0-A7E7-6FE5474F8A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123" y="334433"/>
            <a:ext cx="606487" cy="681537"/>
          </a:xfrm>
          <a:prstGeom prst="rect">
            <a:avLst/>
          </a:prstGeom>
        </p:spPr>
      </p:pic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5C1F7E5B-3B2B-4B4E-95AF-520FA417D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7448" y="3891915"/>
            <a:ext cx="2433864" cy="1960802"/>
          </a:xfrm>
          <a:prstGeom prst="rect">
            <a:avLst/>
          </a:prstGeom>
        </p:spPr>
      </p:pic>
      <p:pic>
        <p:nvPicPr>
          <p:cNvPr id="13" name="Bilde 12" descr="Et bilde som inneholder tekst, visittkort&#10;&#10;Automatisk generert beskrivelse">
            <a:extLst>
              <a:ext uri="{FF2B5EF4-FFF2-40B4-BE49-F238E27FC236}">
                <a16:creationId xmlns:a16="http://schemas.microsoft.com/office/drawing/2014/main" id="{8EBFD33C-181D-4556-ADC0-6A4C65DA33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130" y="3143704"/>
            <a:ext cx="1300528" cy="2916899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9509F814-1545-4252-8D67-06E387CC83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446" b="11603"/>
          <a:stretch/>
        </p:blipFill>
        <p:spPr>
          <a:xfrm>
            <a:off x="3054413" y="3161487"/>
            <a:ext cx="1712337" cy="3008865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E9A7D220-437F-4B73-91F0-10AA090FEB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5832" y="1200409"/>
            <a:ext cx="2433864" cy="2053260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6D8603EE-A91B-474B-8F8C-F5361DD01C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8452" y="1200409"/>
            <a:ext cx="2808681" cy="1817111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0C7B39F0-DEB8-42D3-B4FD-BCC923D93E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16398" y="1200409"/>
            <a:ext cx="2433863" cy="2629283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3650783B-F7EC-49BF-970E-226B75F0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1865" y="4530992"/>
            <a:ext cx="2079605" cy="1379204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E0DC212B-028A-4753-963D-B983B4AF78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6398" y="3915846"/>
            <a:ext cx="2485047" cy="33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29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ADCDBD07-45C1-4E57-AADC-0D08CED8C3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803" y="-2081"/>
            <a:ext cx="12191998" cy="6857999"/>
          </a:xfrm>
          <a:prstGeom prst="rect">
            <a:avLst/>
          </a:prstGeom>
          <a:gradFill flip="none" rotWithShape="1">
            <a:gsLst>
              <a:gs pos="3000">
                <a:srgbClr val="00AFBA">
                  <a:shade val="90000"/>
                  <a:hueOff val="41785"/>
                  <a:satOff val="-14915"/>
                  <a:lumOff val="8890"/>
                  <a:shade val="67500"/>
                  <a:satMod val="115000"/>
                </a:srgbClr>
              </a:gs>
              <a:gs pos="100000">
                <a:srgbClr val="97DF9A">
                  <a:lumMod val="60000"/>
                  <a:lumOff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075A0B8-CE51-49FD-9FBB-069CF5BF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016" y="-2081"/>
            <a:ext cx="10478960" cy="1360160"/>
          </a:xfrm>
        </p:spPr>
        <p:txBody>
          <a:bodyPr/>
          <a:lstStyle/>
          <a:p>
            <a:r>
              <a:rPr lang="nn-NO" dirty="0"/>
              <a:t>Framover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03829E-2872-4F1F-9292-5E3DE38E6E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6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4215F30-8346-44EF-A1DD-994C03E17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9786" y="6085117"/>
            <a:ext cx="1300528" cy="655228"/>
          </a:xfrm>
          <a:prstGeom prst="rect">
            <a:avLst/>
          </a:prstGeom>
        </p:spPr>
      </p:pic>
      <p:pic>
        <p:nvPicPr>
          <p:cNvPr id="11" name="Bilde 10" descr="Et bilde som inneholder mat, lys&#10;&#10;Automatisk generert beskrivelse">
            <a:extLst>
              <a:ext uri="{FF2B5EF4-FFF2-40B4-BE49-F238E27FC236}">
                <a16:creationId xmlns:a16="http://schemas.microsoft.com/office/drawing/2014/main" id="{9FC3C404-435B-4CD8-97DE-7BAB85527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0379" y="290949"/>
            <a:ext cx="993089" cy="90946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9D81B145-1E85-4A35-B623-F60C79256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80" y="336859"/>
            <a:ext cx="606487" cy="681537"/>
          </a:xfrm>
          <a:prstGeom prst="rect">
            <a:avLst/>
          </a:prstGeom>
        </p:spPr>
      </p:pic>
      <p:pic>
        <p:nvPicPr>
          <p:cNvPr id="14" name="Bilde 13" descr="Et bilde som inneholder klokke, skilt&#10;&#10;Automatisk generert beskrivelse">
            <a:extLst>
              <a:ext uri="{FF2B5EF4-FFF2-40B4-BE49-F238E27FC236}">
                <a16:creationId xmlns:a16="http://schemas.microsoft.com/office/drawing/2014/main" id="{8584C6EA-1674-415F-BE69-DA3F2D2ED4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955" r="-1109"/>
          <a:stretch/>
        </p:blipFill>
        <p:spPr>
          <a:xfrm>
            <a:off x="1" y="5042441"/>
            <a:ext cx="1115878" cy="841065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97754E56-1AD1-42CC-BB70-AD240F4CC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132" y="2253090"/>
            <a:ext cx="2040306" cy="2292785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1D30A5E2-3982-4F60-BA38-3FD0919F47F9}"/>
              </a:ext>
            </a:extLst>
          </p:cNvPr>
          <p:cNvSpPr/>
          <p:nvPr/>
        </p:nvSpPr>
        <p:spPr>
          <a:xfrm>
            <a:off x="6786479" y="2626275"/>
            <a:ext cx="1750741" cy="1784195"/>
          </a:xfrm>
          <a:prstGeom prst="ellipse">
            <a:avLst/>
          </a:prstGeom>
          <a:solidFill>
            <a:srgbClr val="97DF9A">
              <a:lumMod val="60000"/>
              <a:lumOff val="40000"/>
            </a:srgbClr>
          </a:solidFill>
          <a:ln w="12700" cap="flat" cmpd="sng" algn="ctr">
            <a:solidFill>
              <a:srgbClr val="97DF9A"/>
            </a:solidFill>
            <a:prstDash val="solid"/>
            <a:miter lim="800000"/>
          </a:ln>
          <a:effectLst/>
        </p:spPr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dirty="0">
                <a:solidFill>
                  <a:schemeClr val="bg1"/>
                </a:solidFill>
                <a:latin typeface="Arial"/>
              </a:rPr>
              <a:t>Kvalitets-system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85245E6-1148-45D6-AA1C-FC45F04485EB}"/>
              </a:ext>
            </a:extLst>
          </p:cNvPr>
          <p:cNvSpPr/>
          <p:nvPr/>
        </p:nvSpPr>
        <p:spPr>
          <a:xfrm>
            <a:off x="4464914" y="4846859"/>
            <a:ext cx="1750741" cy="1784195"/>
          </a:xfrm>
          <a:prstGeom prst="ellipse">
            <a:avLst/>
          </a:prstGeom>
          <a:solidFill>
            <a:srgbClr val="97DF9A">
              <a:lumMod val="60000"/>
              <a:lumOff val="40000"/>
            </a:srgbClr>
          </a:solidFill>
          <a:ln w="12700" cap="flat" cmpd="sng" algn="ctr">
            <a:solidFill>
              <a:srgbClr val="97DF9A"/>
            </a:solidFill>
            <a:prstDash val="solid"/>
            <a:miter lim="800000"/>
          </a:ln>
          <a:effectLst/>
        </p:spPr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dirty="0" err="1">
                <a:solidFill>
                  <a:schemeClr val="bg1"/>
                </a:solidFill>
                <a:latin typeface="Arial"/>
              </a:rPr>
              <a:t>Samspel</a:t>
            </a:r>
            <a:r>
              <a:rPr lang="nb-NO" dirty="0">
                <a:solidFill>
                  <a:schemeClr val="bg1"/>
                </a:solidFill>
                <a:latin typeface="Arial"/>
              </a:rPr>
              <a:t> og </a:t>
            </a:r>
            <a:r>
              <a:rPr lang="nb-NO" dirty="0" err="1">
                <a:solidFill>
                  <a:schemeClr val="bg1"/>
                </a:solidFill>
                <a:latin typeface="Arial"/>
              </a:rPr>
              <a:t>synergiar</a:t>
            </a:r>
            <a:endParaRPr lang="nb-NO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6588F73-FA6C-4AA2-AB09-BE225EA31339}"/>
              </a:ext>
            </a:extLst>
          </p:cNvPr>
          <p:cNvSpPr/>
          <p:nvPr/>
        </p:nvSpPr>
        <p:spPr>
          <a:xfrm>
            <a:off x="4459896" y="130975"/>
            <a:ext cx="1750741" cy="1784195"/>
          </a:xfrm>
          <a:prstGeom prst="ellipse">
            <a:avLst/>
          </a:prstGeom>
          <a:solidFill>
            <a:srgbClr val="97DF9A">
              <a:lumMod val="60000"/>
              <a:lumOff val="40000"/>
            </a:srgbClr>
          </a:solidFill>
          <a:ln w="12700" cap="flat" cmpd="sng" algn="ctr">
            <a:solidFill>
              <a:srgbClr val="97DF9A"/>
            </a:solidFill>
            <a:prstDash val="solid"/>
            <a:miter lim="800000"/>
          </a:ln>
          <a:effectLst/>
        </p:spPr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dirty="0">
                <a:solidFill>
                  <a:schemeClr val="bg1"/>
                </a:solidFill>
                <a:latin typeface="Arial"/>
              </a:rPr>
              <a:t>Strategisk innretning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8E7E469-A9B6-45B7-9E6B-F73E66C1DB94}"/>
              </a:ext>
            </a:extLst>
          </p:cNvPr>
          <p:cNvSpPr/>
          <p:nvPr/>
        </p:nvSpPr>
        <p:spPr>
          <a:xfrm>
            <a:off x="2097371" y="2621164"/>
            <a:ext cx="1750741" cy="1784195"/>
          </a:xfrm>
          <a:prstGeom prst="ellipse">
            <a:avLst/>
          </a:prstGeom>
          <a:solidFill>
            <a:srgbClr val="97DF9A">
              <a:lumMod val="60000"/>
              <a:lumOff val="40000"/>
            </a:srgbClr>
          </a:solidFill>
          <a:ln w="12700" cap="flat" cmpd="sng" algn="ctr">
            <a:solidFill>
              <a:srgbClr val="97DF9A"/>
            </a:solidFill>
            <a:prstDash val="solid"/>
            <a:miter lim="800000"/>
          </a:ln>
          <a:effectLst/>
        </p:spPr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dirty="0" err="1">
                <a:solidFill>
                  <a:schemeClr val="bg1"/>
                </a:solidFill>
              </a:rPr>
              <a:t>Tilbodet</a:t>
            </a:r>
            <a:r>
              <a:rPr lang="nb-NO" dirty="0">
                <a:solidFill>
                  <a:schemeClr val="bg1"/>
                </a:solidFill>
              </a:rPr>
              <a:t> til </a:t>
            </a:r>
            <a:r>
              <a:rPr lang="nb-NO" dirty="0" err="1">
                <a:solidFill>
                  <a:schemeClr val="bg1"/>
                </a:solidFill>
              </a:rPr>
              <a:t>innreisande</a:t>
            </a:r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dirty="0" err="1">
                <a:solidFill>
                  <a:schemeClr val="bg1"/>
                </a:solidFill>
              </a:rPr>
              <a:t>studentar</a:t>
            </a:r>
            <a:endParaRPr lang="nb-NO" dirty="0">
              <a:solidFill>
                <a:schemeClr val="bg1"/>
              </a:solidFill>
            </a:endParaRPr>
          </a:p>
        </p:txBody>
      </p: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3128DF99-5762-42E8-863B-7C0F67EB618C}"/>
              </a:ext>
            </a:extLst>
          </p:cNvPr>
          <p:cNvGrpSpPr/>
          <p:nvPr/>
        </p:nvGrpSpPr>
        <p:grpSpPr>
          <a:xfrm>
            <a:off x="5060509" y="1969064"/>
            <a:ext cx="546928" cy="316720"/>
            <a:chOff x="4049443" y="1640592"/>
            <a:chExt cx="546928" cy="168870"/>
          </a:xfrm>
        </p:grpSpPr>
        <p:sp>
          <p:nvSpPr>
            <p:cNvPr id="34" name="Pil: høyre 33">
              <a:extLst>
                <a:ext uri="{FF2B5EF4-FFF2-40B4-BE49-F238E27FC236}">
                  <a16:creationId xmlns:a16="http://schemas.microsoft.com/office/drawing/2014/main" id="{3059B731-34C3-4E27-A497-4FC4565177A2}"/>
                </a:ext>
              </a:extLst>
            </p:cNvPr>
            <p:cNvSpPr/>
            <p:nvPr/>
          </p:nvSpPr>
          <p:spPr>
            <a:xfrm rot="5334402">
              <a:off x="4238472" y="1451563"/>
              <a:ext cx="168870" cy="546928"/>
            </a:xfrm>
            <a:prstGeom prst="rightArrow">
              <a:avLst>
                <a:gd name="adj1" fmla="val 60000"/>
                <a:gd name="adj2" fmla="val 50000"/>
              </a:avLst>
            </a:prstGeom>
            <a:gradFill flip="none" rotWithShape="0">
              <a:gsLst>
                <a:gs pos="3000">
                  <a:srgbClr val="00AFBA">
                    <a:shade val="90000"/>
                    <a:hueOff val="41785"/>
                    <a:satOff val="-14915"/>
                    <a:lumOff val="8890"/>
                    <a:shade val="67500"/>
                    <a:satMod val="115000"/>
                  </a:srgb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5" name="Pil: høyre 4">
              <a:extLst>
                <a:ext uri="{FF2B5EF4-FFF2-40B4-BE49-F238E27FC236}">
                  <a16:creationId xmlns:a16="http://schemas.microsoft.com/office/drawing/2014/main" id="{60F05DC8-3910-48A0-88DA-39934D320505}"/>
                </a:ext>
              </a:extLst>
            </p:cNvPr>
            <p:cNvSpPr txBox="1"/>
            <p:nvPr/>
          </p:nvSpPr>
          <p:spPr>
            <a:xfrm rot="16134402">
              <a:off x="4263319" y="1535623"/>
              <a:ext cx="118209" cy="3281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b-NO" sz="2400" kern="1200">
                <a:solidFill>
                  <a:srgbClr val="515151">
                    <a:hueOff val="0"/>
                    <a:satOff val="0"/>
                    <a:lumOff val="0"/>
                    <a:alphaOff val="0"/>
                  </a:srgbClr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Pil: høyre 29">
            <a:extLst>
              <a:ext uri="{FF2B5EF4-FFF2-40B4-BE49-F238E27FC236}">
                <a16:creationId xmlns:a16="http://schemas.microsoft.com/office/drawing/2014/main" id="{5DF6DBFB-6DAA-4F8E-ABBD-AC9995642394}"/>
              </a:ext>
            </a:extLst>
          </p:cNvPr>
          <p:cNvSpPr/>
          <p:nvPr/>
        </p:nvSpPr>
        <p:spPr>
          <a:xfrm rot="10752231">
            <a:off x="6294383" y="3152791"/>
            <a:ext cx="366819" cy="555574"/>
          </a:xfrm>
          <a:prstGeom prst="rightArrow">
            <a:avLst>
              <a:gd name="adj1" fmla="val 60000"/>
              <a:gd name="adj2" fmla="val 50000"/>
            </a:avLst>
          </a:prstGeom>
          <a:gradFill flip="none" rotWithShape="1">
            <a:gsLst>
              <a:gs pos="3000">
                <a:srgbClr val="00AFBA">
                  <a:shade val="90000"/>
                  <a:hueOff val="41785"/>
                  <a:satOff val="-14915"/>
                  <a:lumOff val="8890"/>
                  <a:shade val="67500"/>
                  <a:satMod val="115000"/>
                </a:srgbClr>
              </a:gs>
              <a:gs pos="100000">
                <a:srgbClr val="97DF9A">
                  <a:lumMod val="60000"/>
                  <a:lumOff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8" name="Pil: høyre 27">
            <a:extLst>
              <a:ext uri="{FF2B5EF4-FFF2-40B4-BE49-F238E27FC236}">
                <a16:creationId xmlns:a16="http://schemas.microsoft.com/office/drawing/2014/main" id="{D2D81F87-BE9A-4CF2-A8D4-9793B6EBFF4F}"/>
              </a:ext>
            </a:extLst>
          </p:cNvPr>
          <p:cNvSpPr/>
          <p:nvPr/>
        </p:nvSpPr>
        <p:spPr>
          <a:xfrm rot="16136696">
            <a:off x="5177763" y="4331546"/>
            <a:ext cx="325041" cy="547065"/>
          </a:xfrm>
          <a:prstGeom prst="rightArrow">
            <a:avLst>
              <a:gd name="adj1" fmla="val 60000"/>
              <a:gd name="adj2" fmla="val 50000"/>
            </a:avLst>
          </a:prstGeom>
          <a:gradFill flip="none" rotWithShape="1">
            <a:gsLst>
              <a:gs pos="3000">
                <a:srgbClr val="00AFBA">
                  <a:shade val="90000"/>
                  <a:hueOff val="41785"/>
                  <a:satOff val="-14915"/>
                  <a:lumOff val="8890"/>
                  <a:shade val="67500"/>
                  <a:satMod val="115000"/>
                </a:srgbClr>
              </a:gs>
              <a:gs pos="100000">
                <a:srgbClr val="97DF9A">
                  <a:lumMod val="60000"/>
                  <a:lumOff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6" name="Pil: høyre 25">
            <a:extLst>
              <a:ext uri="{FF2B5EF4-FFF2-40B4-BE49-F238E27FC236}">
                <a16:creationId xmlns:a16="http://schemas.microsoft.com/office/drawing/2014/main" id="{566D27DC-3C67-43A3-AC0B-11FEC4068208}"/>
              </a:ext>
            </a:extLst>
          </p:cNvPr>
          <p:cNvSpPr/>
          <p:nvPr/>
        </p:nvSpPr>
        <p:spPr>
          <a:xfrm>
            <a:off x="3983345" y="3157894"/>
            <a:ext cx="336213" cy="546928"/>
          </a:xfrm>
          <a:prstGeom prst="rightArrow">
            <a:avLst>
              <a:gd name="adj1" fmla="val 60000"/>
              <a:gd name="adj2" fmla="val 50000"/>
            </a:avLst>
          </a:prstGeom>
          <a:gradFill flip="none" rotWithShape="1">
            <a:gsLst>
              <a:gs pos="3000">
                <a:srgbClr val="00AFBA">
                  <a:shade val="90000"/>
                  <a:hueOff val="41785"/>
                  <a:satOff val="-14915"/>
                  <a:lumOff val="8890"/>
                  <a:shade val="67500"/>
                  <a:satMod val="115000"/>
                </a:srgbClr>
              </a:gs>
              <a:gs pos="100000">
                <a:srgbClr val="97DF9A">
                  <a:lumMod val="60000"/>
                  <a:lumOff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10333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5533516"/>
      </p:ext>
    </p:extLst>
  </p:cSld>
  <p:clrMapOvr>
    <a:masterClrMapping/>
  </p:clrMapOvr>
</p:sld>
</file>

<file path=ppt/theme/theme1.xml><?xml version="1.0" encoding="utf-8"?>
<a:theme xmlns:a="http://schemas.openxmlformats.org/drawingml/2006/main" name="HVL">
  <a:themeElements>
    <a:clrScheme name="HVL">
      <a:dk1>
        <a:srgbClr val="515151"/>
      </a:dk1>
      <a:lt1>
        <a:srgbClr val="FFFFFF"/>
      </a:lt1>
      <a:dk2>
        <a:srgbClr val="004357"/>
      </a:dk2>
      <a:lt2>
        <a:srgbClr val="C9D5DA"/>
      </a:lt2>
      <a:accent1>
        <a:srgbClr val="00AFBA"/>
      </a:accent1>
      <a:accent2>
        <a:srgbClr val="97DF9A"/>
      </a:accent2>
      <a:accent3>
        <a:srgbClr val="EB6852"/>
      </a:accent3>
      <a:accent4>
        <a:srgbClr val="F9DE45"/>
      </a:accent4>
      <a:accent5>
        <a:srgbClr val="64D0DF"/>
      </a:accent5>
      <a:accent6>
        <a:srgbClr val="6D2439"/>
      </a:accent6>
      <a:hlink>
        <a:srgbClr val="008AAF"/>
      </a:hlink>
      <a:folHlink>
        <a:srgbClr val="00948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VL_ppt_mal_oppdatert" id="{34A3C5B7-7DCF-A541-AE3D-AB30F07D0F84}" vid="{252C16CA-3E9D-B540-84BD-D5E99CBB698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CAFFC4F78F58F4EA9E9CC2A19CF4398" ma:contentTypeVersion="13" ma:contentTypeDescription="Opprett et nytt dokument." ma:contentTypeScope="" ma:versionID="20f05c3624d34f43af4789a92d6a8be2">
  <xsd:schema xmlns:xsd="http://www.w3.org/2001/XMLSchema" xmlns:xs="http://www.w3.org/2001/XMLSchema" xmlns:p="http://schemas.microsoft.com/office/2006/metadata/properties" xmlns:ns2="fa75e9d1-45da-4a2a-9964-396ebe24c187" xmlns:ns3="e4c062a4-c69b-499f-84f4-74c24a2ae4c2" targetNamespace="http://schemas.microsoft.com/office/2006/metadata/properties" ma:root="true" ma:fieldsID="c94033454cb5a82f513a24ddcd2b891f" ns2:_="" ns3:_="">
    <xsd:import namespace="fa75e9d1-45da-4a2a-9964-396ebe24c187"/>
    <xsd:import namespace="e4c062a4-c69b-499f-84f4-74c24a2ae4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75e9d1-45da-4a2a-9964-396ebe24c1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c062a4-c69b-499f-84f4-74c24a2ae4c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0D04C9-6718-4090-923C-3592C2BADF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01454D-F910-4BEB-982C-20C32ABA0430}">
  <ds:schemaRefs>
    <ds:schemaRef ds:uri="http://schemas.microsoft.com/office/2006/metadata/properties"/>
    <ds:schemaRef ds:uri="http://schemas.microsoft.com/office/infopath/2007/PartnerControls"/>
    <ds:schemaRef ds:uri="82861d20-1a01-4901-9fd7-ca75dcac90e1"/>
    <ds:schemaRef ds:uri="567036c1-50ea-4cd1-a67a-ece905ab4e61"/>
  </ds:schemaRefs>
</ds:datastoreItem>
</file>

<file path=customXml/itemProps3.xml><?xml version="1.0" encoding="utf-8"?>
<ds:datastoreItem xmlns:ds="http://schemas.openxmlformats.org/officeDocument/2006/customXml" ds:itemID="{ED790B4D-203A-4551-8340-75A3D8E775A5}"/>
</file>

<file path=docProps/app.xml><?xml version="1.0" encoding="utf-8"?>
<Properties xmlns="http://schemas.openxmlformats.org/officeDocument/2006/extended-properties" xmlns:vt="http://schemas.openxmlformats.org/officeDocument/2006/docPropsVTypes">
  <Template>HVL_ppt_mal</Template>
  <TotalTime>98</TotalTime>
  <Words>507</Words>
  <Application>Microsoft Office PowerPoint</Application>
  <PresentationFormat>Widescreen</PresentationFormat>
  <Paragraphs>87</Paragraphs>
  <Slides>7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.AppleSystemUIFont</vt:lpstr>
      <vt:lpstr>Arial</vt:lpstr>
      <vt:lpstr>Calibri</vt:lpstr>
      <vt:lpstr>Georgia</vt:lpstr>
      <vt:lpstr>HVL</vt:lpstr>
      <vt:lpstr>PowerPoint-presentasjon</vt:lpstr>
      <vt:lpstr>Kvifor er internasjonaliseringsarbeidet viktig?</vt:lpstr>
      <vt:lpstr>Prosessen fram mot statusrapport</vt:lpstr>
      <vt:lpstr>HVL skal ta ein internasjonal posisjon</vt:lpstr>
      <vt:lpstr>Mangfald og verdsborgarar</vt:lpstr>
      <vt:lpstr>Framover</vt:lpstr>
      <vt:lpstr>PowerPoint-presentasjon</vt:lpstr>
    </vt:vector>
  </TitlesOfParts>
  <Company>Hogskolen i Bergen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Kamilla Hedvig Halvorsen Myklebust</dc:creator>
  <cp:lastModifiedBy>Marit Schulstad Wasa</cp:lastModifiedBy>
  <cp:revision>77</cp:revision>
  <dcterms:created xsi:type="dcterms:W3CDTF">2016-11-30T08:20:17Z</dcterms:created>
  <dcterms:modified xsi:type="dcterms:W3CDTF">2022-06-15T11:31:59Z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0x0101008CAFFC4F78F58F4EA9E9CC2A19CF4398</vt:lpwstr>
  </property>
  <property fmtid="{D5CDD505-2E9C-101B-9397-08002B2CF9AE}" pid="3" name="MediaServiceImageTags">
    <vt:lpwstr/>
  </property>
</Properties>
</file>