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4217" r:id="rId5"/>
    <p:sldId id="4179" r:id="rId6"/>
    <p:sldId id="4171" r:id="rId7"/>
    <p:sldId id="4182" r:id="rId8"/>
    <p:sldId id="4218" r:id="rId9"/>
    <p:sldId id="2437" r:id="rId10"/>
    <p:sldId id="4173" r:id="rId11"/>
    <p:sldId id="4176" r:id="rId12"/>
    <p:sldId id="4225" r:id="rId13"/>
    <p:sldId id="4224" r:id="rId14"/>
    <p:sldId id="4228" r:id="rId15"/>
    <p:sldId id="4230" r:id="rId16"/>
    <p:sldId id="4216" r:id="rId17"/>
    <p:sldId id="4223" r:id="rId18"/>
    <p:sldId id="444" r:id="rId19"/>
    <p:sldId id="2434" r:id="rId20"/>
    <p:sldId id="1013" r:id="rId21"/>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BA"/>
    <a:srgbClr val="004357"/>
    <a:srgbClr val="242F34"/>
    <a:srgbClr val="006368"/>
    <a:srgbClr val="6D2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65BD6D-47C2-490C-A9E5-FE96944A755A}" v="47" dt="2022-06-15T23:11:09.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59329" autoAdjust="0"/>
  </p:normalViewPr>
  <p:slideViewPr>
    <p:cSldViewPr snapToGrid="0">
      <p:cViewPr varScale="1">
        <p:scale>
          <a:sx n="59" d="100"/>
          <a:sy n="59" d="100"/>
        </p:scale>
        <p:origin x="1440" y="3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hvl365.sharepoint.com/sites/LivlanglringiHVL/Delte%20dokumenter/Saker%20til%20TL,%20UU,%20styret/Styresak%2016.6.%20Livslang%20l&#230;ring%20-%20samla%20oversyn%20over%20desentralisert%20og%20fleksibel%20utdanning%20i%20HVL%202022-2023/Bakgrunnsinfo%20FS%20og%20opptak/Oversikt%20over%20desentralisert%20og"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hvl365.sharepoint.com/sites/LivlanglringiHVL/Delte%20dokumenter/Saker%20til%20TL,%20UU,%20styret/Styresak%2016.6.%20Livslang%20l&#230;ring%20-%20samla%20oversyn%20over%20desentralisert%20og%20fleksibel%20utdanning%20i%20HVL%202022-2023/Bakgrunnsinfo%20FS%20og%20opptak/Oversikt%20over%20desentralisert%20og"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'Ark12'!$D$1</c:f>
              <c:strCache>
                <c:ptCount val="1"/>
                <c:pt idx="0">
                  <c:v>Andel studieprogram - Desentralisert undervisning, deltid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'Ark12'!$A$2:$C$8</c:f>
              <c:multiLvlStrCache>
                <c:ptCount val="7"/>
                <c:lvl>
                  <c:pt idx="0">
                    <c:v>HVL total</c:v>
                  </c:pt>
                  <c:pt idx="1">
                    <c:v>HVL total</c:v>
                  </c:pt>
                  <c:pt idx="2">
                    <c:v>HVL total</c:v>
                  </c:pt>
                  <c:pt idx="3">
                    <c:v>HVL total</c:v>
                  </c:pt>
                  <c:pt idx="4">
                    <c:v>HVL total</c:v>
                  </c:pt>
                  <c:pt idx="5">
                    <c:v>HVL total</c:v>
                  </c:pt>
                  <c:pt idx="6">
                    <c:v>HVL total</c:v>
                  </c:pt>
                </c:lvl>
                <c:lvl>
                  <c:pt idx="0">
                    <c:v>VÅR</c:v>
                  </c:pt>
                  <c:pt idx="1">
                    <c:v>HØST</c:v>
                  </c:pt>
                  <c:pt idx="2">
                    <c:v>VÅR</c:v>
                  </c:pt>
                  <c:pt idx="3">
                    <c:v>HØST</c:v>
                  </c:pt>
                  <c:pt idx="4">
                    <c:v>VÅR</c:v>
                  </c:pt>
                  <c:pt idx="5">
                    <c:v>HØST</c:v>
                  </c:pt>
                  <c:pt idx="6">
                    <c:v>VÅR</c:v>
                  </c:pt>
                </c:lvl>
                <c:lvl>
                  <c:pt idx="0">
                    <c:v>2019</c:v>
                  </c:pt>
                  <c:pt idx="1">
                    <c:v>2019</c:v>
                  </c:pt>
                  <c:pt idx="2">
                    <c:v>2020</c:v>
                  </c:pt>
                  <c:pt idx="3">
                    <c:v>2020</c:v>
                  </c:pt>
                  <c:pt idx="4">
                    <c:v>2021</c:v>
                  </c:pt>
                  <c:pt idx="5">
                    <c:v>2021</c:v>
                  </c:pt>
                  <c:pt idx="6">
                    <c:v>2022</c:v>
                  </c:pt>
                </c:lvl>
              </c:multiLvlStrCache>
            </c:multiLvlStrRef>
          </c:cat>
          <c:val>
            <c:numRef>
              <c:f>'Ark12'!$D$2:$D$8</c:f>
              <c:numCache>
                <c:formatCode>0.0\ %</c:formatCode>
                <c:ptCount val="7"/>
                <c:pt idx="0">
                  <c:v>2.86E-2</c:v>
                </c:pt>
                <c:pt idx="1">
                  <c:v>2.0299999999999999E-2</c:v>
                </c:pt>
                <c:pt idx="2">
                  <c:v>2.0899999999999998E-2</c:v>
                </c:pt>
                <c:pt idx="3">
                  <c:v>2.3099999999999999E-2</c:v>
                </c:pt>
                <c:pt idx="4">
                  <c:v>1.83E-2</c:v>
                </c:pt>
                <c:pt idx="5">
                  <c:v>2.93E-2</c:v>
                </c:pt>
                <c:pt idx="6">
                  <c:v>3.2000000000000001E-2</c:v>
                </c:pt>
              </c:numCache>
            </c:numRef>
          </c:val>
          <c:smooth val="0"/>
          <c:extLst>
            <c:ext xmlns:c16="http://schemas.microsoft.com/office/drawing/2014/chart" uri="{C3380CC4-5D6E-409C-BE32-E72D297353CC}">
              <c16:uniqueId val="{00000000-9725-4D02-9A5E-0E15596F7C20}"/>
            </c:ext>
          </c:extLst>
        </c:ser>
        <c:ser>
          <c:idx val="1"/>
          <c:order val="1"/>
          <c:tx>
            <c:strRef>
              <c:f>'Ark12'!$E$1</c:f>
              <c:strCache>
                <c:ptCount val="1"/>
                <c:pt idx="0">
                  <c:v>Andel studieprogram - Nettbasert undervisning (med eller uten samlinger), heltid/deltid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1977163111021377E-2"/>
                  <c:y val="-2.5672805098145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25-4D02-9A5E-0E15596F7C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'Ark12'!$A$2:$C$8</c:f>
              <c:multiLvlStrCache>
                <c:ptCount val="7"/>
                <c:lvl>
                  <c:pt idx="0">
                    <c:v>HVL total</c:v>
                  </c:pt>
                  <c:pt idx="1">
                    <c:v>HVL total</c:v>
                  </c:pt>
                  <c:pt idx="2">
                    <c:v>HVL total</c:v>
                  </c:pt>
                  <c:pt idx="3">
                    <c:v>HVL total</c:v>
                  </c:pt>
                  <c:pt idx="4">
                    <c:v>HVL total</c:v>
                  </c:pt>
                  <c:pt idx="5">
                    <c:v>HVL total</c:v>
                  </c:pt>
                  <c:pt idx="6">
                    <c:v>HVL total</c:v>
                  </c:pt>
                </c:lvl>
                <c:lvl>
                  <c:pt idx="0">
                    <c:v>VÅR</c:v>
                  </c:pt>
                  <c:pt idx="1">
                    <c:v>HØST</c:v>
                  </c:pt>
                  <c:pt idx="2">
                    <c:v>VÅR</c:v>
                  </c:pt>
                  <c:pt idx="3">
                    <c:v>HØST</c:v>
                  </c:pt>
                  <c:pt idx="4">
                    <c:v>VÅR</c:v>
                  </c:pt>
                  <c:pt idx="5">
                    <c:v>HØST</c:v>
                  </c:pt>
                  <c:pt idx="6">
                    <c:v>VÅR</c:v>
                  </c:pt>
                </c:lvl>
                <c:lvl>
                  <c:pt idx="0">
                    <c:v>2019</c:v>
                  </c:pt>
                  <c:pt idx="1">
                    <c:v>2019</c:v>
                  </c:pt>
                  <c:pt idx="2">
                    <c:v>2020</c:v>
                  </c:pt>
                  <c:pt idx="3">
                    <c:v>2020</c:v>
                  </c:pt>
                  <c:pt idx="4">
                    <c:v>2021</c:v>
                  </c:pt>
                  <c:pt idx="5">
                    <c:v>2021</c:v>
                  </c:pt>
                  <c:pt idx="6">
                    <c:v>2022</c:v>
                  </c:pt>
                </c:lvl>
              </c:multiLvlStrCache>
            </c:multiLvlStrRef>
          </c:cat>
          <c:val>
            <c:numRef>
              <c:f>'Ark12'!$E$2:$E$8</c:f>
              <c:numCache>
                <c:formatCode>0.0\ %</c:formatCode>
                <c:ptCount val="7"/>
                <c:pt idx="0">
                  <c:v>1.7100000000000001E-2</c:v>
                </c:pt>
                <c:pt idx="1">
                  <c:v>2.0299999999999999E-2</c:v>
                </c:pt>
                <c:pt idx="2">
                  <c:v>2.0899999999999998E-2</c:v>
                </c:pt>
                <c:pt idx="3">
                  <c:v>5.0900000000000001E-2</c:v>
                </c:pt>
                <c:pt idx="4">
                  <c:v>6.3899999999999998E-2</c:v>
                </c:pt>
                <c:pt idx="5">
                  <c:v>0.11359999999999999</c:v>
                </c:pt>
                <c:pt idx="6">
                  <c:v>0.11599999999999999</c:v>
                </c:pt>
              </c:numCache>
            </c:numRef>
          </c:val>
          <c:smooth val="0"/>
          <c:extLst>
            <c:ext xmlns:c16="http://schemas.microsoft.com/office/drawing/2014/chart" uri="{C3380CC4-5D6E-409C-BE32-E72D297353CC}">
              <c16:uniqueId val="{00000002-9725-4D02-9A5E-0E15596F7C20}"/>
            </c:ext>
          </c:extLst>
        </c:ser>
        <c:ser>
          <c:idx val="2"/>
          <c:order val="2"/>
          <c:tx>
            <c:strRef>
              <c:f>'Ark12'!$F$1</c:f>
              <c:strCache>
                <c:ptCount val="1"/>
                <c:pt idx="0">
                  <c:v>Andel studieprogram - Undervisning ved institusjonen, deltid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'Ark12'!$A$2:$C$8</c:f>
              <c:multiLvlStrCache>
                <c:ptCount val="7"/>
                <c:lvl>
                  <c:pt idx="0">
                    <c:v>HVL total</c:v>
                  </c:pt>
                  <c:pt idx="1">
                    <c:v>HVL total</c:v>
                  </c:pt>
                  <c:pt idx="2">
                    <c:v>HVL total</c:v>
                  </c:pt>
                  <c:pt idx="3">
                    <c:v>HVL total</c:v>
                  </c:pt>
                  <c:pt idx="4">
                    <c:v>HVL total</c:v>
                  </c:pt>
                  <c:pt idx="5">
                    <c:v>HVL total</c:v>
                  </c:pt>
                  <c:pt idx="6">
                    <c:v>HVL total</c:v>
                  </c:pt>
                </c:lvl>
                <c:lvl>
                  <c:pt idx="0">
                    <c:v>VÅR</c:v>
                  </c:pt>
                  <c:pt idx="1">
                    <c:v>HØST</c:v>
                  </c:pt>
                  <c:pt idx="2">
                    <c:v>VÅR</c:v>
                  </c:pt>
                  <c:pt idx="3">
                    <c:v>HØST</c:v>
                  </c:pt>
                  <c:pt idx="4">
                    <c:v>VÅR</c:v>
                  </c:pt>
                  <c:pt idx="5">
                    <c:v>HØST</c:v>
                  </c:pt>
                  <c:pt idx="6">
                    <c:v>VÅR</c:v>
                  </c:pt>
                </c:lvl>
                <c:lvl>
                  <c:pt idx="0">
                    <c:v>2019</c:v>
                  </c:pt>
                  <c:pt idx="1">
                    <c:v>2019</c:v>
                  </c:pt>
                  <c:pt idx="2">
                    <c:v>2020</c:v>
                  </c:pt>
                  <c:pt idx="3">
                    <c:v>2020</c:v>
                  </c:pt>
                  <c:pt idx="4">
                    <c:v>2021</c:v>
                  </c:pt>
                  <c:pt idx="5">
                    <c:v>2021</c:v>
                  </c:pt>
                  <c:pt idx="6">
                    <c:v>2022</c:v>
                  </c:pt>
                </c:lvl>
              </c:multiLvlStrCache>
            </c:multiLvlStrRef>
          </c:cat>
          <c:val>
            <c:numRef>
              <c:f>'Ark12'!$F$2:$F$8</c:f>
              <c:numCache>
                <c:formatCode>0.0\ %</c:formatCode>
                <c:ptCount val="7"/>
                <c:pt idx="0">
                  <c:v>0.29139999999999999</c:v>
                </c:pt>
                <c:pt idx="1">
                  <c:v>0.30459999999999998</c:v>
                </c:pt>
                <c:pt idx="2">
                  <c:v>0.30370000000000003</c:v>
                </c:pt>
                <c:pt idx="3">
                  <c:v>0.31480000000000002</c:v>
                </c:pt>
                <c:pt idx="4">
                  <c:v>0.30590000000000001</c:v>
                </c:pt>
                <c:pt idx="5">
                  <c:v>0.315</c:v>
                </c:pt>
                <c:pt idx="6">
                  <c:v>0.30399999999999999</c:v>
                </c:pt>
              </c:numCache>
            </c:numRef>
          </c:val>
          <c:smooth val="0"/>
          <c:extLst>
            <c:ext xmlns:c16="http://schemas.microsoft.com/office/drawing/2014/chart" uri="{C3380CC4-5D6E-409C-BE32-E72D297353CC}">
              <c16:uniqueId val="{00000003-9725-4D02-9A5E-0E15596F7C20}"/>
            </c:ext>
          </c:extLst>
        </c:ser>
        <c:ser>
          <c:idx val="3"/>
          <c:order val="3"/>
          <c:tx>
            <c:strRef>
              <c:f>'Ark12'!$G$1</c:f>
              <c:strCache>
                <c:ptCount val="1"/>
                <c:pt idx="0">
                  <c:v>Andel studieprogram - Undervisning ved institusjonen, heltid</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'Ark12'!$A$2:$C$8</c:f>
              <c:multiLvlStrCache>
                <c:ptCount val="7"/>
                <c:lvl>
                  <c:pt idx="0">
                    <c:v>HVL total</c:v>
                  </c:pt>
                  <c:pt idx="1">
                    <c:v>HVL total</c:v>
                  </c:pt>
                  <c:pt idx="2">
                    <c:v>HVL total</c:v>
                  </c:pt>
                  <c:pt idx="3">
                    <c:v>HVL total</c:v>
                  </c:pt>
                  <c:pt idx="4">
                    <c:v>HVL total</c:v>
                  </c:pt>
                  <c:pt idx="5">
                    <c:v>HVL total</c:v>
                  </c:pt>
                  <c:pt idx="6">
                    <c:v>HVL total</c:v>
                  </c:pt>
                </c:lvl>
                <c:lvl>
                  <c:pt idx="0">
                    <c:v>VÅR</c:v>
                  </c:pt>
                  <c:pt idx="1">
                    <c:v>HØST</c:v>
                  </c:pt>
                  <c:pt idx="2">
                    <c:v>VÅR</c:v>
                  </c:pt>
                  <c:pt idx="3">
                    <c:v>HØST</c:v>
                  </c:pt>
                  <c:pt idx="4">
                    <c:v>VÅR</c:v>
                  </c:pt>
                  <c:pt idx="5">
                    <c:v>HØST</c:v>
                  </c:pt>
                  <c:pt idx="6">
                    <c:v>VÅR</c:v>
                  </c:pt>
                </c:lvl>
                <c:lvl>
                  <c:pt idx="0">
                    <c:v>2019</c:v>
                  </c:pt>
                  <c:pt idx="1">
                    <c:v>2019</c:v>
                  </c:pt>
                  <c:pt idx="2">
                    <c:v>2020</c:v>
                  </c:pt>
                  <c:pt idx="3">
                    <c:v>2020</c:v>
                  </c:pt>
                  <c:pt idx="4">
                    <c:v>2021</c:v>
                  </c:pt>
                  <c:pt idx="5">
                    <c:v>2021</c:v>
                  </c:pt>
                  <c:pt idx="6">
                    <c:v>2022</c:v>
                  </c:pt>
                </c:lvl>
              </c:multiLvlStrCache>
            </c:multiLvlStrRef>
          </c:cat>
          <c:val>
            <c:numRef>
              <c:f>'Ark12'!$G$2:$G$8</c:f>
              <c:numCache>
                <c:formatCode>0.0\ %</c:formatCode>
                <c:ptCount val="7"/>
                <c:pt idx="0">
                  <c:v>0.66290000000000004</c:v>
                </c:pt>
                <c:pt idx="1">
                  <c:v>0.65480000000000005</c:v>
                </c:pt>
                <c:pt idx="2">
                  <c:v>0.65400000000000003</c:v>
                </c:pt>
                <c:pt idx="3">
                  <c:v>0.61109999999999998</c:v>
                </c:pt>
                <c:pt idx="4">
                  <c:v>0.6119</c:v>
                </c:pt>
                <c:pt idx="5">
                  <c:v>0.54210000000000003</c:v>
                </c:pt>
                <c:pt idx="6">
                  <c:v>0.54800000000000004</c:v>
                </c:pt>
              </c:numCache>
            </c:numRef>
          </c:val>
          <c:smooth val="0"/>
          <c:extLst>
            <c:ext xmlns:c16="http://schemas.microsoft.com/office/drawing/2014/chart" uri="{C3380CC4-5D6E-409C-BE32-E72D297353CC}">
              <c16:uniqueId val="{00000004-9725-4D02-9A5E-0E15596F7C20}"/>
            </c:ext>
          </c:extLst>
        </c:ser>
        <c:dLbls>
          <c:dLblPos val="t"/>
          <c:showLegendKey val="0"/>
          <c:showVal val="1"/>
          <c:showCatName val="0"/>
          <c:showSerName val="0"/>
          <c:showPercent val="0"/>
          <c:showBubbleSize val="0"/>
        </c:dLbls>
        <c:marker val="1"/>
        <c:smooth val="0"/>
        <c:axId val="872454432"/>
        <c:axId val="872449184"/>
      </c:lineChart>
      <c:catAx>
        <c:axId val="87245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72449184"/>
        <c:crosses val="autoZero"/>
        <c:auto val="1"/>
        <c:lblAlgn val="ctr"/>
        <c:lblOffset val="100"/>
        <c:noMultiLvlLbl val="0"/>
      </c:catAx>
      <c:valAx>
        <c:axId val="872449184"/>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7245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11-4EF3-BC2D-7F0ACC3B79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11-4EF3-BC2D-7F0ACC3B79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11-4EF3-BC2D-7F0ACC3B79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11-4EF3-BC2D-7F0ACC3B79C5}"/>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11-4EF3-BC2D-7F0ACC3B79C5}"/>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11-4EF3-BC2D-7F0ACC3B79C5}"/>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11-4EF3-BC2D-7F0ACC3B79C5}"/>
                </c:ext>
              </c:extLst>
            </c:dLbl>
            <c:dLbl>
              <c:idx val="3"/>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2"/>
                      </a:solidFill>
                      <a:latin typeface="+mn-lt"/>
                      <a:ea typeface="+mn-ea"/>
                      <a:cs typeface="+mn-cs"/>
                    </a:defRPr>
                  </a:pPr>
                  <a:endParaRPr lang="nb-NO"/>
                </a:p>
              </c:txPr>
              <c:dLblPos val="bestFit"/>
              <c:showLegendKey val="0"/>
              <c:showVal val="1"/>
              <c:showCatName val="0"/>
              <c:showSerName val="0"/>
              <c:showPercent val="0"/>
              <c:showBubbleSize val="0"/>
              <c:extLst>
                <c:ext xmlns:c15="http://schemas.microsoft.com/office/drawing/2012/chart" uri="{CE6537A1-D6FC-4f65-9D91-7224C49458BB}">
                  <c15:layout>
                    <c:manualLayout>
                      <c:w val="0.14979520187244003"/>
                      <c:h val="0.11173885750156937"/>
                    </c:manualLayout>
                  </c15:layout>
                </c:ext>
                <c:ext xmlns:c16="http://schemas.microsoft.com/office/drawing/2014/chart" uri="{C3380CC4-5D6E-409C-BE32-E72D297353CC}">
                  <c16:uniqueId val="{00000007-AB11-4EF3-BC2D-7F0ACC3B79C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s>
          <c:cat>
            <c:strRef>
              <c:f>'Ark10'!$D$1:$G$1</c:f>
              <c:strCache>
                <c:ptCount val="4"/>
                <c:pt idx="0">
                  <c:v>Antall studieprogram - Desentralisert undervisning, deltid</c:v>
                </c:pt>
                <c:pt idx="1">
                  <c:v>Antall studieprogram - Nettbasert undervisning (med eller uten samlinger), heltid/deltid</c:v>
                </c:pt>
                <c:pt idx="2">
                  <c:v>Antall studieprogram - Undervisning ved institusjonen, deltid</c:v>
                </c:pt>
                <c:pt idx="3">
                  <c:v>Antall studieprogram - Undervisning ved institusjonen, heltid</c:v>
                </c:pt>
              </c:strCache>
            </c:strRef>
          </c:cat>
          <c:val>
            <c:numRef>
              <c:f>'Ark10'!$D$2:$G$2</c:f>
              <c:numCache>
                <c:formatCode>General</c:formatCode>
                <c:ptCount val="4"/>
                <c:pt idx="0">
                  <c:v>8</c:v>
                </c:pt>
                <c:pt idx="1">
                  <c:v>29</c:v>
                </c:pt>
                <c:pt idx="2">
                  <c:v>76</c:v>
                </c:pt>
                <c:pt idx="3">
                  <c:v>137</c:v>
                </c:pt>
              </c:numCache>
            </c:numRef>
          </c:val>
          <c:extLst>
            <c:ext xmlns:c16="http://schemas.microsoft.com/office/drawing/2014/chart" uri="{C3380CC4-5D6E-409C-BE32-E72D297353CC}">
              <c16:uniqueId val="{00000008-AB11-4EF3-BC2D-7F0ACC3B79C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1E-44B8-ACDD-EE616E39C3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1E-44B8-ACDD-EE616E39C3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61E-44B8-ACDD-EE616E39C30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1E-44B8-ACDD-EE616E39C304}"/>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nb-N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'Ark14'!$D$1:$G$1</c:f>
              <c:strCache>
                <c:ptCount val="4"/>
                <c:pt idx="0">
                  <c:v>Antall studenter - Desentralisert undervisning, deltid</c:v>
                </c:pt>
                <c:pt idx="1">
                  <c:v>Antall studenter - Nettbasert undervisning (med eller uten samlinger), heltid/deltid</c:v>
                </c:pt>
                <c:pt idx="2">
                  <c:v>Antall studenter - Undervisning ved institusjonen, deltid</c:v>
                </c:pt>
                <c:pt idx="3">
                  <c:v>Antall studenter - Undervisning ved institusjonen, heltid</c:v>
                </c:pt>
              </c:strCache>
            </c:strRef>
          </c:cat>
          <c:val>
            <c:numRef>
              <c:f>'Ark14'!$D$2:$G$2</c:f>
              <c:numCache>
                <c:formatCode>General</c:formatCode>
                <c:ptCount val="4"/>
                <c:pt idx="0">
                  <c:v>252</c:v>
                </c:pt>
                <c:pt idx="1">
                  <c:v>1425</c:v>
                </c:pt>
                <c:pt idx="2">
                  <c:v>2824</c:v>
                </c:pt>
                <c:pt idx="3">
                  <c:v>11515</c:v>
                </c:pt>
              </c:numCache>
            </c:numRef>
          </c:val>
          <c:extLst>
            <c:ext xmlns:c16="http://schemas.microsoft.com/office/drawing/2014/chart" uri="{C3380CC4-5D6E-409C-BE32-E72D297353CC}">
              <c16:uniqueId val="{00000008-E61E-44B8-ACDD-EE616E39C30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'[Oversikt over desentralisert og fleksibel utdanning i HVL_0405.xlsx]Ark1'!$A$33</c:f>
              <c:strCache>
                <c:ptCount val="1"/>
                <c:pt idx="0">
                  <c:v>FLKI</c:v>
                </c:pt>
              </c:strCache>
            </c:strRef>
          </c:tx>
          <c:spPr>
            <a:solidFill>
              <a:schemeClr val="accent1"/>
            </a:solidFill>
            <a:ln>
              <a:noFill/>
            </a:ln>
            <a:effectLst/>
          </c:spPr>
          <c:invertIfNegative val="0"/>
          <c:cat>
            <c:strRef>
              <c:f>'[Oversikt over desentralisert og fleksibel utdanning i HVL_0405.xlsx]Ark1'!$B$32:$F$32</c:f>
              <c:strCache>
                <c:ptCount val="5"/>
                <c:pt idx="0">
                  <c:v>Sogndal</c:v>
                </c:pt>
                <c:pt idx="1">
                  <c:v>Førde</c:v>
                </c:pt>
                <c:pt idx="2">
                  <c:v>Bergen </c:v>
                </c:pt>
                <c:pt idx="3">
                  <c:v>Stord </c:v>
                </c:pt>
                <c:pt idx="4">
                  <c:v>Haugesund </c:v>
                </c:pt>
              </c:strCache>
            </c:strRef>
          </c:cat>
          <c:val>
            <c:numRef>
              <c:f>'[Oversikt over desentralisert og fleksibel utdanning i HVL_0405.xlsx]Ark1'!$B$33:$F$33</c:f>
              <c:numCache>
                <c:formatCode>General</c:formatCode>
                <c:ptCount val="5"/>
                <c:pt idx="0">
                  <c:v>10</c:v>
                </c:pt>
                <c:pt idx="1">
                  <c:v>0</c:v>
                </c:pt>
                <c:pt idx="2">
                  <c:v>35</c:v>
                </c:pt>
                <c:pt idx="3">
                  <c:v>15</c:v>
                </c:pt>
                <c:pt idx="4">
                  <c:v>1</c:v>
                </c:pt>
              </c:numCache>
            </c:numRef>
          </c:val>
          <c:extLst>
            <c:ext xmlns:c16="http://schemas.microsoft.com/office/drawing/2014/chart" uri="{C3380CC4-5D6E-409C-BE32-E72D297353CC}">
              <c16:uniqueId val="{00000000-F218-4C36-B40B-72CFD36D5B63}"/>
            </c:ext>
          </c:extLst>
        </c:ser>
        <c:ser>
          <c:idx val="1"/>
          <c:order val="1"/>
          <c:tx>
            <c:strRef>
              <c:f>'[Oversikt over desentralisert og fleksibel utdanning i HVL_0405.xlsx]Ark1'!$A$34</c:f>
              <c:strCache>
                <c:ptCount val="1"/>
                <c:pt idx="0">
                  <c:v>FØS</c:v>
                </c:pt>
              </c:strCache>
            </c:strRef>
          </c:tx>
          <c:spPr>
            <a:solidFill>
              <a:schemeClr val="accent2"/>
            </a:solidFill>
            <a:ln>
              <a:noFill/>
            </a:ln>
            <a:effectLst/>
          </c:spPr>
          <c:invertIfNegative val="0"/>
          <c:cat>
            <c:strRef>
              <c:f>'[Oversikt over desentralisert og fleksibel utdanning i HVL_0405.xlsx]Ark1'!$B$32:$F$32</c:f>
              <c:strCache>
                <c:ptCount val="5"/>
                <c:pt idx="0">
                  <c:v>Sogndal</c:v>
                </c:pt>
                <c:pt idx="1">
                  <c:v>Førde</c:v>
                </c:pt>
                <c:pt idx="2">
                  <c:v>Bergen </c:v>
                </c:pt>
                <c:pt idx="3">
                  <c:v>Stord </c:v>
                </c:pt>
                <c:pt idx="4">
                  <c:v>Haugesund </c:v>
                </c:pt>
              </c:strCache>
            </c:strRef>
          </c:cat>
          <c:val>
            <c:numRef>
              <c:f>'[Oversikt over desentralisert og fleksibel utdanning i HVL_0405.xlsx]Ark1'!$B$34:$F$34</c:f>
              <c:numCache>
                <c:formatCode>General</c:formatCode>
                <c:ptCount val="5"/>
                <c:pt idx="0">
                  <c:v>0</c:v>
                </c:pt>
                <c:pt idx="1">
                  <c:v>0</c:v>
                </c:pt>
                <c:pt idx="2">
                  <c:v>13</c:v>
                </c:pt>
                <c:pt idx="3">
                  <c:v>0</c:v>
                </c:pt>
                <c:pt idx="4">
                  <c:v>2</c:v>
                </c:pt>
              </c:numCache>
            </c:numRef>
          </c:val>
          <c:extLst>
            <c:ext xmlns:c16="http://schemas.microsoft.com/office/drawing/2014/chart" uri="{C3380CC4-5D6E-409C-BE32-E72D297353CC}">
              <c16:uniqueId val="{00000001-F218-4C36-B40B-72CFD36D5B63}"/>
            </c:ext>
          </c:extLst>
        </c:ser>
        <c:ser>
          <c:idx val="2"/>
          <c:order val="2"/>
          <c:tx>
            <c:strRef>
              <c:f>'[Oversikt over desentralisert og fleksibel utdanning i HVL_0405.xlsx]Ark1'!$A$35</c:f>
              <c:strCache>
                <c:ptCount val="1"/>
                <c:pt idx="0">
                  <c:v>FIN</c:v>
                </c:pt>
              </c:strCache>
            </c:strRef>
          </c:tx>
          <c:spPr>
            <a:solidFill>
              <a:schemeClr val="accent3"/>
            </a:solidFill>
            <a:ln>
              <a:noFill/>
            </a:ln>
            <a:effectLst/>
          </c:spPr>
          <c:invertIfNegative val="0"/>
          <c:cat>
            <c:strRef>
              <c:f>'[Oversikt over desentralisert og fleksibel utdanning i HVL_0405.xlsx]Ark1'!$B$32:$F$32</c:f>
              <c:strCache>
                <c:ptCount val="5"/>
                <c:pt idx="0">
                  <c:v>Sogndal</c:v>
                </c:pt>
                <c:pt idx="1">
                  <c:v>Førde</c:v>
                </c:pt>
                <c:pt idx="2">
                  <c:v>Bergen </c:v>
                </c:pt>
                <c:pt idx="3">
                  <c:v>Stord </c:v>
                </c:pt>
                <c:pt idx="4">
                  <c:v>Haugesund </c:v>
                </c:pt>
              </c:strCache>
            </c:strRef>
          </c:cat>
          <c:val>
            <c:numRef>
              <c:f>'[Oversikt over desentralisert og fleksibel utdanning i HVL_0405.xlsx]Ark1'!$B$35:$F$35</c:f>
              <c:numCache>
                <c:formatCode>General</c:formatCode>
                <c:ptCount val="5"/>
                <c:pt idx="0">
                  <c:v>3</c:v>
                </c:pt>
                <c:pt idx="1">
                  <c:v>2</c:v>
                </c:pt>
                <c:pt idx="2">
                  <c:v>23</c:v>
                </c:pt>
                <c:pt idx="3">
                  <c:v>1</c:v>
                </c:pt>
                <c:pt idx="4">
                  <c:v>3</c:v>
                </c:pt>
              </c:numCache>
            </c:numRef>
          </c:val>
          <c:extLst>
            <c:ext xmlns:c16="http://schemas.microsoft.com/office/drawing/2014/chart" uri="{C3380CC4-5D6E-409C-BE32-E72D297353CC}">
              <c16:uniqueId val="{00000002-F218-4C36-B40B-72CFD36D5B63}"/>
            </c:ext>
          </c:extLst>
        </c:ser>
        <c:ser>
          <c:idx val="3"/>
          <c:order val="3"/>
          <c:tx>
            <c:strRef>
              <c:f>'[Oversikt over desentralisert og fleksibel utdanning i HVL_0405.xlsx]Ark1'!$A$36</c:f>
              <c:strCache>
                <c:ptCount val="1"/>
                <c:pt idx="0">
                  <c:v>FHS</c:v>
                </c:pt>
              </c:strCache>
            </c:strRef>
          </c:tx>
          <c:spPr>
            <a:solidFill>
              <a:schemeClr val="accent4"/>
            </a:solidFill>
            <a:ln>
              <a:noFill/>
            </a:ln>
            <a:effectLst/>
          </c:spPr>
          <c:invertIfNegative val="0"/>
          <c:cat>
            <c:strRef>
              <c:f>'[Oversikt over desentralisert og fleksibel utdanning i HVL_0405.xlsx]Ark1'!$B$32:$F$32</c:f>
              <c:strCache>
                <c:ptCount val="5"/>
                <c:pt idx="0">
                  <c:v>Sogndal</c:v>
                </c:pt>
                <c:pt idx="1">
                  <c:v>Førde</c:v>
                </c:pt>
                <c:pt idx="2">
                  <c:v>Bergen </c:v>
                </c:pt>
                <c:pt idx="3">
                  <c:v>Stord </c:v>
                </c:pt>
                <c:pt idx="4">
                  <c:v>Haugesund </c:v>
                </c:pt>
              </c:strCache>
            </c:strRef>
          </c:cat>
          <c:val>
            <c:numRef>
              <c:f>'[Oversikt over desentralisert og fleksibel utdanning i HVL_0405.xlsx]Ark1'!$B$36:$F$36</c:f>
              <c:numCache>
                <c:formatCode>General</c:formatCode>
                <c:ptCount val="5"/>
                <c:pt idx="0">
                  <c:v>8</c:v>
                </c:pt>
                <c:pt idx="1">
                  <c:v>11</c:v>
                </c:pt>
                <c:pt idx="2">
                  <c:v>32</c:v>
                </c:pt>
                <c:pt idx="3">
                  <c:v>6</c:v>
                </c:pt>
                <c:pt idx="4">
                  <c:v>11</c:v>
                </c:pt>
              </c:numCache>
            </c:numRef>
          </c:val>
          <c:extLst>
            <c:ext xmlns:c16="http://schemas.microsoft.com/office/drawing/2014/chart" uri="{C3380CC4-5D6E-409C-BE32-E72D297353CC}">
              <c16:uniqueId val="{00000003-F218-4C36-B40B-72CFD36D5B63}"/>
            </c:ext>
          </c:extLst>
        </c:ser>
        <c:dLbls>
          <c:showLegendKey val="0"/>
          <c:showVal val="0"/>
          <c:showCatName val="0"/>
          <c:showSerName val="0"/>
          <c:showPercent val="0"/>
          <c:showBubbleSize val="0"/>
        </c:dLbls>
        <c:gapWidth val="182"/>
        <c:axId val="932026536"/>
        <c:axId val="932030144"/>
      </c:barChart>
      <c:catAx>
        <c:axId val="93202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32030144"/>
        <c:crosses val="autoZero"/>
        <c:auto val="1"/>
        <c:lblAlgn val="ctr"/>
        <c:lblOffset val="100"/>
        <c:noMultiLvlLbl val="0"/>
      </c:catAx>
      <c:valAx>
        <c:axId val="932030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32026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'[Oversikt over desentralisert og fleksibel utdanning i HVL_0405.xlsx]Ark1'!$B$10</c:f>
              <c:strCache>
                <c:ptCount val="1"/>
                <c:pt idx="0">
                  <c:v>undervisning inst &lt;100%</c:v>
                </c:pt>
              </c:strCache>
            </c:strRef>
          </c:tx>
          <c:spPr>
            <a:solidFill>
              <a:schemeClr val="accent1"/>
            </a:solidFill>
            <a:ln>
              <a:noFill/>
            </a:ln>
            <a:effectLst/>
          </c:spPr>
          <c:invertIfNegative val="0"/>
          <c:cat>
            <c:strRef>
              <c:f>'[Oversikt over desentralisert og fleksibel utdanning i HVL_0405.xlsx]Ark1'!$A$11:$A$14</c:f>
              <c:strCache>
                <c:ptCount val="4"/>
                <c:pt idx="0">
                  <c:v>FLKI</c:v>
                </c:pt>
                <c:pt idx="1">
                  <c:v>FØS</c:v>
                </c:pt>
                <c:pt idx="2">
                  <c:v>FIN</c:v>
                </c:pt>
                <c:pt idx="3">
                  <c:v>FHS*</c:v>
                </c:pt>
              </c:strCache>
            </c:strRef>
          </c:cat>
          <c:val>
            <c:numRef>
              <c:f>'[Oversikt over desentralisert og fleksibel utdanning i HVL_0405.xlsx]Ark1'!$B$11:$B$14</c:f>
              <c:numCache>
                <c:formatCode>General</c:formatCode>
                <c:ptCount val="4"/>
                <c:pt idx="0">
                  <c:v>49</c:v>
                </c:pt>
                <c:pt idx="1">
                  <c:v>13</c:v>
                </c:pt>
                <c:pt idx="2">
                  <c:v>11</c:v>
                </c:pt>
                <c:pt idx="3">
                  <c:v>36</c:v>
                </c:pt>
              </c:numCache>
            </c:numRef>
          </c:val>
          <c:extLst>
            <c:ext xmlns:c16="http://schemas.microsoft.com/office/drawing/2014/chart" uri="{C3380CC4-5D6E-409C-BE32-E72D297353CC}">
              <c16:uniqueId val="{00000000-3748-4D9D-B630-9C8AFF4ED18B}"/>
            </c:ext>
          </c:extLst>
        </c:ser>
        <c:ser>
          <c:idx val="1"/>
          <c:order val="1"/>
          <c:tx>
            <c:strRef>
              <c:f>'[Oversikt over desentralisert og fleksibel utdanning i HVL_0405.xlsx]Ark1'!$C$10</c:f>
              <c:strCache>
                <c:ptCount val="1"/>
                <c:pt idx="0">
                  <c:v>nettbasert </c:v>
                </c:pt>
              </c:strCache>
            </c:strRef>
          </c:tx>
          <c:spPr>
            <a:solidFill>
              <a:schemeClr val="accent2"/>
            </a:solidFill>
            <a:ln>
              <a:noFill/>
            </a:ln>
            <a:effectLst/>
          </c:spPr>
          <c:invertIfNegative val="0"/>
          <c:cat>
            <c:strRef>
              <c:f>'[Oversikt over desentralisert og fleksibel utdanning i HVL_0405.xlsx]Ark1'!$A$11:$A$14</c:f>
              <c:strCache>
                <c:ptCount val="4"/>
                <c:pt idx="0">
                  <c:v>FLKI</c:v>
                </c:pt>
                <c:pt idx="1">
                  <c:v>FØS</c:v>
                </c:pt>
                <c:pt idx="2">
                  <c:v>FIN</c:v>
                </c:pt>
                <c:pt idx="3">
                  <c:v>FHS*</c:v>
                </c:pt>
              </c:strCache>
            </c:strRef>
          </c:cat>
          <c:val>
            <c:numRef>
              <c:f>'[Oversikt over desentralisert og fleksibel utdanning i HVL_0405.xlsx]Ark1'!$C$11:$C$14</c:f>
              <c:numCache>
                <c:formatCode>General</c:formatCode>
                <c:ptCount val="4"/>
                <c:pt idx="0">
                  <c:v>12</c:v>
                </c:pt>
                <c:pt idx="1">
                  <c:v>7</c:v>
                </c:pt>
                <c:pt idx="2">
                  <c:v>5</c:v>
                </c:pt>
                <c:pt idx="3">
                  <c:v>3</c:v>
                </c:pt>
              </c:numCache>
            </c:numRef>
          </c:val>
          <c:extLst>
            <c:ext xmlns:c16="http://schemas.microsoft.com/office/drawing/2014/chart" uri="{C3380CC4-5D6E-409C-BE32-E72D297353CC}">
              <c16:uniqueId val="{00000001-3748-4D9D-B630-9C8AFF4ED18B}"/>
            </c:ext>
          </c:extLst>
        </c:ser>
        <c:ser>
          <c:idx val="2"/>
          <c:order val="2"/>
          <c:tx>
            <c:strRef>
              <c:f>'[Oversikt over desentralisert og fleksibel utdanning i HVL_0405.xlsx]Ark1'!$D$10</c:f>
              <c:strCache>
                <c:ptCount val="1"/>
                <c:pt idx="0">
                  <c:v>desentralisert </c:v>
                </c:pt>
              </c:strCache>
            </c:strRef>
          </c:tx>
          <c:spPr>
            <a:solidFill>
              <a:schemeClr val="accent3"/>
            </a:solidFill>
            <a:ln>
              <a:noFill/>
            </a:ln>
            <a:effectLst/>
          </c:spPr>
          <c:invertIfNegative val="0"/>
          <c:cat>
            <c:strRef>
              <c:f>'[Oversikt over desentralisert og fleksibel utdanning i HVL_0405.xlsx]Ark1'!$A$11:$A$14</c:f>
              <c:strCache>
                <c:ptCount val="4"/>
                <c:pt idx="0">
                  <c:v>FLKI</c:v>
                </c:pt>
                <c:pt idx="1">
                  <c:v>FØS</c:v>
                </c:pt>
                <c:pt idx="2">
                  <c:v>FIN</c:v>
                </c:pt>
                <c:pt idx="3">
                  <c:v>FHS*</c:v>
                </c:pt>
              </c:strCache>
            </c:strRef>
          </c:cat>
          <c:val>
            <c:numRef>
              <c:f>'[Oversikt over desentralisert og fleksibel utdanning i HVL_0405.xlsx]Ark1'!$D$11:$D$14</c:f>
              <c:numCache>
                <c:formatCode>General</c:formatCode>
                <c:ptCount val="4"/>
                <c:pt idx="0">
                  <c:v>3</c:v>
                </c:pt>
                <c:pt idx="1">
                  <c:v>8</c:v>
                </c:pt>
                <c:pt idx="2">
                  <c:v>1</c:v>
                </c:pt>
                <c:pt idx="3">
                  <c:v>0</c:v>
                </c:pt>
              </c:numCache>
            </c:numRef>
          </c:val>
          <c:extLst>
            <c:ext xmlns:c16="http://schemas.microsoft.com/office/drawing/2014/chart" uri="{C3380CC4-5D6E-409C-BE32-E72D297353CC}">
              <c16:uniqueId val="{00000002-3748-4D9D-B630-9C8AFF4ED18B}"/>
            </c:ext>
          </c:extLst>
        </c:ser>
        <c:dLbls>
          <c:showLegendKey val="0"/>
          <c:showVal val="0"/>
          <c:showCatName val="0"/>
          <c:showSerName val="0"/>
          <c:showPercent val="0"/>
          <c:showBubbleSize val="0"/>
        </c:dLbls>
        <c:gapWidth val="182"/>
        <c:axId val="871657568"/>
        <c:axId val="871659208"/>
      </c:barChart>
      <c:catAx>
        <c:axId val="871657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71659208"/>
        <c:crosses val="autoZero"/>
        <c:auto val="1"/>
        <c:lblAlgn val="ctr"/>
        <c:lblOffset val="100"/>
        <c:noMultiLvlLbl val="0"/>
      </c:catAx>
      <c:valAx>
        <c:axId val="871659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71657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2:09:20.551"/>
    </inkml:context>
    <inkml:brush xml:id="br0">
      <inkml:brushProperty name="width" value="0.05" units="cm"/>
      <inkml:brushProperty name="height" value="0.05" units="cm"/>
      <inkml:brushProperty name="color" value="#CC0066"/>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1745283-168F-8940-A073-B2FF66BC4C5E}" type="datetimeFigureOut">
              <a:rPr lang="nb-NO" smtClean="0"/>
              <a:t>16.06.2022</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8B4BF77-11FD-8E4D-B223-FC6B75E0C356}" type="slidenum">
              <a:rPr lang="nb-NO" smtClean="0"/>
              <a:t>‹#›</a:t>
            </a:fld>
            <a:endParaRPr lang="nb-NO"/>
          </a:p>
        </p:txBody>
      </p:sp>
    </p:spTree>
    <p:extLst>
      <p:ext uri="{BB962C8B-B14F-4D97-AF65-F5344CB8AC3E}">
        <p14:creationId xmlns:p14="http://schemas.microsoft.com/office/powerpoint/2010/main" val="153198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vl.no" TargetMode="External"/><Relationship Id="rId7" Type="http://schemas.openxmlformats.org/officeDocument/2006/relationships/hyperlink" Target="https://www.youtube.com/H%C3%B8gskulenp%C3%A5VestlandetHV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linkedin.com/school/hogskulen-pa-vestlandet/" TargetMode="External"/><Relationship Id="rId5" Type="http://schemas.openxmlformats.org/officeDocument/2006/relationships/hyperlink" Target="https://twitter.com/hvl_no" TargetMode="External"/><Relationship Id="rId4" Type="http://schemas.openxmlformats.org/officeDocument/2006/relationships/hyperlink" Target="https://www.instagram.com/hvl.no"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000" dirty="0">
                <a:effectLst/>
                <a:latin typeface="+mj-lt"/>
                <a:ea typeface="Cambria" panose="02040503050406030204" pitchFamily="18" charset="0"/>
                <a:cs typeface="Times New Roman" panose="02020603050405020304" pitchFamily="18" charset="0"/>
              </a:rPr>
              <a:t>HVL har som ambisjon å vera den føretrekte samarbeidspartnaren og ha ei kraftfull satsing på livslang læring.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dirty="0">
                <a:effectLst/>
                <a:latin typeface="+mj-lt"/>
                <a:ea typeface="Calibri" panose="020F0502020204030204" pitchFamily="34" charset="0"/>
                <a:cs typeface="Arial" panose="020B0604020202020204" pitchFamily="34" charset="0"/>
              </a:rPr>
              <a:t>I denne saka blir det gitt ei samla oversikt over fleksible studietilbod ved Høgskulen på Vestlandet studieåret 2022-23. </a:t>
            </a:r>
          </a:p>
          <a:p>
            <a:r>
              <a:rPr lang="nb-NO" sz="1200" dirty="0">
                <a:latin typeface="Calibri" panose="020F0502020204030204" pitchFamily="34" charset="0"/>
                <a:cs typeface="Calibri" panose="020F0502020204030204" pitchFamily="34" charset="0"/>
              </a:rPr>
              <a:t>Utgangspunktet var å lage </a:t>
            </a:r>
            <a:r>
              <a:rPr lang="nb-NO" sz="1200" dirty="0" err="1">
                <a:latin typeface="Calibri" panose="020F0502020204030204" pitchFamily="34" charset="0"/>
                <a:cs typeface="Calibri" panose="020F0502020204030204" pitchFamily="34" charset="0"/>
              </a:rPr>
              <a:t>ein</a:t>
            </a:r>
            <a:r>
              <a:rPr lang="nb-NO" sz="1200" dirty="0">
                <a:latin typeface="Calibri" panose="020F0502020204030204" pitchFamily="34" charset="0"/>
                <a:cs typeface="Calibri" panose="020F0502020204030204" pitchFamily="34" charset="0"/>
              </a:rPr>
              <a:t> oversikt over livslang læring – </a:t>
            </a:r>
            <a:r>
              <a:rPr lang="nb-NO" sz="1200" dirty="0" err="1">
                <a:latin typeface="Calibri" panose="020F0502020204030204" pitchFamily="34" charset="0"/>
                <a:cs typeface="Calibri" panose="020F0502020204030204" pitchFamily="34" charset="0"/>
              </a:rPr>
              <a:t>eit</a:t>
            </a:r>
            <a:r>
              <a:rPr lang="nb-NO" sz="1200" dirty="0">
                <a:latin typeface="Calibri" panose="020F0502020204030204" pitchFamily="34" charset="0"/>
                <a:cs typeface="Calibri" panose="020F0502020204030204" pitchFamily="34" charset="0"/>
              </a:rPr>
              <a:t> omgrep som </a:t>
            </a:r>
            <a:r>
              <a:rPr lang="nb-NO" sz="1200" dirty="0" err="1">
                <a:latin typeface="Calibri" panose="020F0502020204030204" pitchFamily="34" charset="0"/>
                <a:cs typeface="Calibri" panose="020F0502020204030204" pitchFamily="34" charset="0"/>
              </a:rPr>
              <a:t>rommar</a:t>
            </a:r>
            <a:r>
              <a:rPr lang="nb-NO" sz="1200" dirty="0">
                <a:latin typeface="Calibri" panose="020F0502020204030204" pitchFamily="34" charset="0"/>
                <a:cs typeface="Calibri" panose="020F0502020204030204" pitchFamily="34" charset="0"/>
              </a:rPr>
              <a:t> ei vid forståing av utdanningsomgrepet, men så vart det nødvendig å jobba </a:t>
            </a:r>
            <a:r>
              <a:rPr lang="nb-NO" sz="1200" dirty="0" err="1">
                <a:latin typeface="Calibri" panose="020F0502020204030204" pitchFamily="34" charset="0"/>
                <a:cs typeface="Calibri" panose="020F0502020204030204" pitchFamily="34" charset="0"/>
              </a:rPr>
              <a:t>saman</a:t>
            </a:r>
            <a:r>
              <a:rPr lang="nb-NO" sz="1200" dirty="0">
                <a:latin typeface="Calibri" panose="020F0502020204030204" pitchFamily="34" charset="0"/>
                <a:cs typeface="Calibri" panose="020F0502020204030204" pitchFamily="34" charset="0"/>
              </a:rPr>
              <a:t> om </a:t>
            </a:r>
            <a:r>
              <a:rPr lang="nb-NO" sz="1200" dirty="0" err="1">
                <a:latin typeface="Calibri" panose="020F0502020204030204" pitchFamily="34" charset="0"/>
                <a:cs typeface="Calibri" panose="020F0502020204030204" pitchFamily="34" charset="0"/>
              </a:rPr>
              <a:t>fleire</a:t>
            </a:r>
            <a:r>
              <a:rPr lang="nb-NO" sz="1200" dirty="0">
                <a:latin typeface="Calibri" panose="020F0502020204030204" pitchFamily="34" charset="0"/>
                <a:cs typeface="Calibri" panose="020F0502020204030204" pitchFamily="34" charset="0"/>
              </a:rPr>
              <a:t> omgrep.</a:t>
            </a:r>
          </a:p>
          <a:p>
            <a:endParaRPr lang="nb-NO" sz="1200" dirty="0">
              <a:latin typeface="Calibri" panose="020F0502020204030204" pitchFamily="34" charset="0"/>
              <a:cs typeface="Calibri" panose="020F0502020204030204" pitchFamily="34" charset="0"/>
            </a:endParaRPr>
          </a:p>
          <a:p>
            <a:r>
              <a:rPr lang="nn-NO" sz="1200" dirty="0">
                <a:effectLst/>
                <a:latin typeface="Calibri" panose="020F0502020204030204" pitchFamily="34" charset="0"/>
                <a:ea typeface="Calibri" panose="020F0502020204030204" pitchFamily="34" charset="0"/>
                <a:cs typeface="Calibri" panose="020F0502020204030204" pitchFamily="34" charset="0"/>
              </a:rPr>
              <a:t>Før me går vidare må me ta med at å telje studietilbod som har ei fleksibel organisering gir ikkje eit fullgodt bilete av porteføljen av fleksibel utdanning i HVL. Fleksibel utdanning i HVL treng også ei kvalitativ tilnærming i tillegg til det som kan teljast. Det blir gjort mange tilretteleggingar på program og emnenivå, og heilt ned på individnivå, innan godkjende rammer, for at studentane skal kunne gjennomføre utdanninga.</a:t>
            </a:r>
            <a:endParaRPr lang="nb-NO" sz="1200" dirty="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F8B4BF77-11FD-8E4D-B223-FC6B75E0C356}" type="slidenum">
              <a:rPr lang="nb-NO" smtClean="0"/>
              <a:t>1</a:t>
            </a:fld>
            <a:endParaRPr lang="nb-NO"/>
          </a:p>
        </p:txBody>
      </p:sp>
    </p:spTree>
    <p:extLst>
      <p:ext uri="{BB962C8B-B14F-4D97-AF65-F5344CB8AC3E}">
        <p14:creationId xmlns:p14="http://schemas.microsoft.com/office/powerpoint/2010/main" val="1831697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000" dirty="0"/>
          </a:p>
          <a:p>
            <a:r>
              <a:rPr lang="nb-NO" sz="1000" dirty="0"/>
              <a:t>Tal </a:t>
            </a:r>
            <a:r>
              <a:rPr lang="nb-NO" sz="1000" dirty="0" err="1"/>
              <a:t>studentar</a:t>
            </a:r>
            <a:r>
              <a:rPr lang="nb-NO" sz="1000" dirty="0"/>
              <a:t> </a:t>
            </a:r>
            <a:r>
              <a:rPr lang="nb-NO" sz="1000" baseline="0" dirty="0"/>
              <a:t>fordelt etter undervisnings-organiseringa på studieprogrammet </a:t>
            </a:r>
            <a:r>
              <a:rPr lang="nb-NO" sz="1000" baseline="0" dirty="0" err="1"/>
              <a:t>dei</a:t>
            </a:r>
            <a:r>
              <a:rPr lang="nb-NO" sz="1000" baseline="0" dirty="0"/>
              <a:t> er registrert ved</a:t>
            </a:r>
            <a:endParaRPr lang="nb-NO" sz="1000" dirty="0"/>
          </a:p>
          <a:p>
            <a:r>
              <a:rPr lang="nb-NO" sz="1000" dirty="0"/>
              <a:t>Går </a:t>
            </a:r>
            <a:r>
              <a:rPr lang="nb-NO" sz="1000" dirty="0" err="1"/>
              <a:t>me</a:t>
            </a:r>
            <a:r>
              <a:rPr lang="nb-NO" sz="1000" dirty="0"/>
              <a:t> på </a:t>
            </a:r>
            <a:r>
              <a:rPr lang="nb-NO" sz="1000" dirty="0" err="1"/>
              <a:t>studentar</a:t>
            </a:r>
            <a:r>
              <a:rPr lang="nb-NO" sz="1000" dirty="0"/>
              <a:t> knytt til </a:t>
            </a:r>
            <a:r>
              <a:rPr lang="nb-NO" sz="1000" dirty="0" err="1"/>
              <a:t>dei</a:t>
            </a:r>
            <a:r>
              <a:rPr lang="nb-NO" sz="1000" dirty="0"/>
              <a:t> ulike studieprogramma finn </a:t>
            </a:r>
            <a:r>
              <a:rPr lang="nb-NO" sz="1000" dirty="0" err="1"/>
              <a:t>me</a:t>
            </a:r>
            <a:r>
              <a:rPr lang="nb-NO" sz="1000" dirty="0"/>
              <a:t> likevel at </a:t>
            </a:r>
            <a:r>
              <a:rPr lang="nb-NO" sz="1000" dirty="0" err="1"/>
              <a:t>nærare</a:t>
            </a:r>
            <a:r>
              <a:rPr lang="nb-NO" sz="1000" dirty="0"/>
              <a:t> 72 % av </a:t>
            </a:r>
            <a:r>
              <a:rPr lang="nb-NO" sz="1000" dirty="0" err="1"/>
              <a:t>studentane</a:t>
            </a:r>
            <a:r>
              <a:rPr lang="nb-NO" sz="1000" dirty="0"/>
              <a:t> er knytt til studieprogram som har undervisning på heiltid på campus. Den store </a:t>
            </a:r>
            <a:r>
              <a:rPr lang="nb-NO" sz="1000" dirty="0" err="1"/>
              <a:t>studentmengda</a:t>
            </a:r>
            <a:r>
              <a:rPr lang="nb-NO" sz="1000" dirty="0"/>
              <a:t> vår er knytt til </a:t>
            </a:r>
            <a:r>
              <a:rPr lang="nb-NO" sz="1000" dirty="0" err="1"/>
              <a:t>dei</a:t>
            </a:r>
            <a:r>
              <a:rPr lang="nb-NO" sz="1000" dirty="0"/>
              <a:t> store </a:t>
            </a:r>
            <a:r>
              <a:rPr lang="nb-NO" sz="1000" dirty="0" err="1"/>
              <a:t>utdanningane</a:t>
            </a:r>
            <a:r>
              <a:rPr lang="nb-NO" sz="1000" dirty="0"/>
              <a:t> på campus, og så har </a:t>
            </a:r>
            <a:r>
              <a:rPr lang="nb-NO" sz="1000" dirty="0" err="1"/>
              <a:t>me</a:t>
            </a:r>
            <a:r>
              <a:rPr lang="nb-NO" sz="1000" dirty="0"/>
              <a:t> </a:t>
            </a:r>
            <a:r>
              <a:rPr lang="nb-NO" sz="1000" dirty="0" err="1"/>
              <a:t>eit</a:t>
            </a:r>
            <a:r>
              <a:rPr lang="nb-NO" sz="1000" dirty="0"/>
              <a:t> stort </a:t>
            </a:r>
            <a:r>
              <a:rPr lang="nb-NO" sz="1000" dirty="0" err="1"/>
              <a:t>antal</a:t>
            </a:r>
            <a:r>
              <a:rPr lang="nb-NO" sz="1000" dirty="0"/>
              <a:t> studieprogram </a:t>
            </a:r>
            <a:r>
              <a:rPr lang="nb-NO" dirty="0"/>
              <a:t>med fleksibel organisering, men med relativt få </a:t>
            </a:r>
            <a:r>
              <a:rPr lang="nb-NO" dirty="0" err="1"/>
              <a:t>studentar</a:t>
            </a:r>
            <a:r>
              <a:rPr lang="nb-NO" dirty="0"/>
              <a:t> </a:t>
            </a:r>
          </a:p>
        </p:txBody>
      </p:sp>
      <p:sp>
        <p:nvSpPr>
          <p:cNvPr id="4" name="Plassholder for lysbildenummer 3"/>
          <p:cNvSpPr>
            <a:spLocks noGrp="1"/>
          </p:cNvSpPr>
          <p:nvPr>
            <p:ph type="sldNum" sz="quarter" idx="5"/>
          </p:nvPr>
        </p:nvSpPr>
        <p:spPr/>
        <p:txBody>
          <a:bodyPr/>
          <a:lstStyle/>
          <a:p>
            <a:fld id="{F8B4BF77-11FD-8E4D-B223-FC6B75E0C356}" type="slidenum">
              <a:rPr lang="nb-NO" smtClean="0"/>
              <a:t>10</a:t>
            </a:fld>
            <a:endParaRPr lang="nb-NO"/>
          </a:p>
        </p:txBody>
      </p:sp>
    </p:spTree>
    <p:extLst>
      <p:ext uri="{BB962C8B-B14F-4D97-AF65-F5344CB8AC3E}">
        <p14:creationId xmlns:p14="http://schemas.microsoft.com/office/powerpoint/2010/main" val="343786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Fokuserer </a:t>
            </a:r>
            <a:r>
              <a:rPr lang="nb-NO" dirty="0" err="1"/>
              <a:t>me</a:t>
            </a:r>
            <a:r>
              <a:rPr lang="nb-NO" dirty="0"/>
              <a:t> på </a:t>
            </a:r>
            <a:r>
              <a:rPr lang="nb-NO" dirty="0" err="1"/>
              <a:t>campusane</a:t>
            </a:r>
            <a:r>
              <a:rPr lang="nb-NO" dirty="0"/>
              <a:t> er det stor variasjon kva fleksibel </a:t>
            </a:r>
            <a:r>
              <a:rPr lang="nb-NO" dirty="0" err="1"/>
              <a:t>tilbod</a:t>
            </a:r>
            <a:r>
              <a:rPr lang="nb-NO" dirty="0"/>
              <a:t> som </a:t>
            </a:r>
            <a:r>
              <a:rPr lang="nb-NO" dirty="0" err="1"/>
              <a:t>finst</a:t>
            </a:r>
            <a:r>
              <a:rPr lang="nb-NO" dirty="0"/>
              <a:t> ved </a:t>
            </a:r>
            <a:r>
              <a:rPr lang="nb-NO" dirty="0" err="1"/>
              <a:t>dei</a:t>
            </a:r>
            <a:r>
              <a:rPr lang="nb-NO" dirty="0"/>
              <a:t> ulike </a:t>
            </a:r>
            <a:r>
              <a:rPr lang="nb-NO" dirty="0" err="1"/>
              <a:t>campusane</a:t>
            </a:r>
            <a:r>
              <a:rPr lang="nb-NO" dirty="0"/>
              <a:t> </a:t>
            </a:r>
          </a:p>
        </p:txBody>
      </p:sp>
      <p:sp>
        <p:nvSpPr>
          <p:cNvPr id="4" name="Plassholder for lysbildenummer 3"/>
          <p:cNvSpPr>
            <a:spLocks noGrp="1"/>
          </p:cNvSpPr>
          <p:nvPr>
            <p:ph type="sldNum" sz="quarter" idx="5"/>
          </p:nvPr>
        </p:nvSpPr>
        <p:spPr/>
        <p:txBody>
          <a:bodyPr/>
          <a:lstStyle/>
          <a:p>
            <a:fld id="{F8B4BF77-11FD-8E4D-B223-FC6B75E0C356}" type="slidenum">
              <a:rPr lang="nb-NO" smtClean="0"/>
              <a:t>11</a:t>
            </a:fld>
            <a:endParaRPr lang="nb-NO"/>
          </a:p>
        </p:txBody>
      </p:sp>
    </p:spTree>
    <p:extLst>
      <p:ext uri="{BB962C8B-B14F-4D97-AF65-F5344CB8AC3E}">
        <p14:creationId xmlns:p14="http://schemas.microsoft.com/office/powerpoint/2010/main" val="4062071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Neste års portefølje av </a:t>
            </a:r>
            <a:r>
              <a:rPr lang="nb-NO" sz="1000" dirty="0" err="1"/>
              <a:t>vidareutdanningar</a:t>
            </a:r>
            <a:r>
              <a:rPr lang="nb-NO" sz="1000" dirty="0"/>
              <a:t> fordeler seg på </a:t>
            </a:r>
            <a:r>
              <a:rPr lang="nb-NO" sz="1000" dirty="0" err="1"/>
              <a:t>dei</a:t>
            </a:r>
            <a:r>
              <a:rPr lang="nb-NO" sz="1000" dirty="0"/>
              <a:t> ulike </a:t>
            </a:r>
            <a:r>
              <a:rPr lang="nb-NO" sz="1000" dirty="0" err="1"/>
              <a:t>kategoriane</a:t>
            </a:r>
            <a:r>
              <a:rPr lang="nb-NO" sz="1000" dirty="0"/>
              <a:t> undervisningsorganisering. Me er store på undervisning på campus på deltid, eller det </a:t>
            </a:r>
            <a:r>
              <a:rPr lang="nb-NO" sz="1000" dirty="0" err="1"/>
              <a:t>me</a:t>
            </a:r>
            <a:r>
              <a:rPr lang="nb-NO" sz="1000" dirty="0"/>
              <a:t> gjerne </a:t>
            </a:r>
            <a:r>
              <a:rPr lang="nb-NO" sz="1000" dirty="0" err="1"/>
              <a:t>kallar</a:t>
            </a:r>
            <a:r>
              <a:rPr lang="nb-NO" sz="1000" dirty="0"/>
              <a:t> samlingsbasert. Det heng godt </a:t>
            </a:r>
            <a:r>
              <a:rPr lang="nb-NO" sz="1000" dirty="0" err="1"/>
              <a:t>saman</a:t>
            </a:r>
            <a:r>
              <a:rPr lang="nb-NO" sz="1000" dirty="0"/>
              <a:t> med utviklinga av </a:t>
            </a:r>
            <a:r>
              <a:rPr lang="nb-NO" sz="1000" dirty="0" err="1"/>
              <a:t>levande</a:t>
            </a:r>
            <a:r>
              <a:rPr lang="nb-NO" sz="1000" dirty="0"/>
              <a:t> campus som </a:t>
            </a:r>
            <a:r>
              <a:rPr lang="nb-NO" sz="1000" dirty="0" err="1"/>
              <a:t>me</a:t>
            </a:r>
            <a:r>
              <a:rPr lang="nb-NO" sz="1000" dirty="0"/>
              <a:t> </a:t>
            </a:r>
            <a:r>
              <a:rPr lang="nb-NO" sz="1000" dirty="0" err="1"/>
              <a:t>ynskjer</a:t>
            </a:r>
            <a:r>
              <a:rPr lang="nb-NO" sz="1000" dirty="0"/>
              <a:t> skal ha </a:t>
            </a:r>
            <a:r>
              <a:rPr lang="nb-NO" sz="1000" dirty="0" err="1"/>
              <a:t>eit</a:t>
            </a:r>
            <a:r>
              <a:rPr lang="nb-NO" sz="1000" dirty="0"/>
              <a:t> </a:t>
            </a:r>
            <a:r>
              <a:rPr lang="nb-NO" sz="1000" dirty="0" err="1"/>
              <a:t>mangfald</a:t>
            </a:r>
            <a:r>
              <a:rPr lang="nb-NO" sz="1000" dirty="0"/>
              <a:t> av </a:t>
            </a:r>
            <a:r>
              <a:rPr lang="nb-NO" sz="1000" dirty="0" err="1"/>
              <a:t>studietilbod</a:t>
            </a:r>
            <a:r>
              <a:rPr lang="nb-NO" sz="1000" dirty="0"/>
              <a:t> og </a:t>
            </a:r>
            <a:r>
              <a:rPr lang="nb-NO" sz="1000" dirty="0" err="1"/>
              <a:t>studentar</a:t>
            </a:r>
            <a:r>
              <a:rPr lang="nb-NO" sz="1000" dirty="0"/>
              <a:t>, men </a:t>
            </a:r>
            <a:r>
              <a:rPr lang="nb-NO" sz="1000" dirty="0" err="1"/>
              <a:t>utfordrar</a:t>
            </a:r>
            <a:r>
              <a:rPr lang="nb-NO" sz="1000" dirty="0"/>
              <a:t> oss med tanke på kor fleksible </a:t>
            </a:r>
            <a:r>
              <a:rPr lang="nb-NO" sz="1000" dirty="0" err="1"/>
              <a:t>omgjevnadane</a:t>
            </a:r>
            <a:r>
              <a:rPr lang="nb-NO" sz="1000" dirty="0"/>
              <a:t> opplever oss. </a:t>
            </a:r>
          </a:p>
        </p:txBody>
      </p:sp>
      <p:sp>
        <p:nvSpPr>
          <p:cNvPr id="4" name="Plassholder for lysbildenummer 3"/>
          <p:cNvSpPr>
            <a:spLocks noGrp="1"/>
          </p:cNvSpPr>
          <p:nvPr>
            <p:ph type="sldNum" sz="quarter" idx="5"/>
          </p:nvPr>
        </p:nvSpPr>
        <p:spPr/>
        <p:txBody>
          <a:bodyPr/>
          <a:lstStyle/>
          <a:p>
            <a:fld id="{F8B4BF77-11FD-8E4D-B223-FC6B75E0C356}" type="slidenum">
              <a:rPr lang="nb-NO" smtClean="0"/>
              <a:t>12</a:t>
            </a:fld>
            <a:endParaRPr lang="nb-NO"/>
          </a:p>
        </p:txBody>
      </p:sp>
    </p:spTree>
    <p:extLst>
      <p:ext uri="{BB962C8B-B14F-4D97-AF65-F5344CB8AC3E}">
        <p14:creationId xmlns:p14="http://schemas.microsoft.com/office/powerpoint/2010/main" val="211387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første er utvikling av studiesenter. </a:t>
            </a:r>
          </a:p>
          <a:p>
            <a:r>
              <a:rPr lang="nb-NO" dirty="0"/>
              <a:t>I Hurdalsplattforma kom det </a:t>
            </a:r>
            <a:r>
              <a:rPr lang="nb-NO" dirty="0" err="1"/>
              <a:t>tydelege</a:t>
            </a:r>
            <a:r>
              <a:rPr lang="nb-NO" dirty="0"/>
              <a:t> signal om styrking av desentralisert utdanning – som vart konkretisert med </a:t>
            </a:r>
            <a:r>
              <a:rPr lang="nb-NO" dirty="0" err="1"/>
              <a:t>Hkdir</a:t>
            </a:r>
            <a:r>
              <a:rPr lang="nb-NO" dirty="0"/>
              <a:t> utlysing av </a:t>
            </a:r>
            <a:r>
              <a:rPr lang="nb-NO" dirty="0" err="1"/>
              <a:t>tilskotsordning</a:t>
            </a:r>
            <a:r>
              <a:rPr lang="nb-NO" dirty="0"/>
              <a:t> for å </a:t>
            </a:r>
            <a:r>
              <a:rPr lang="nb-NO" dirty="0" err="1"/>
              <a:t>styrkja</a:t>
            </a:r>
            <a:r>
              <a:rPr lang="nb-NO" dirty="0"/>
              <a:t> </a:t>
            </a:r>
            <a:r>
              <a:rPr lang="nb-NO" dirty="0" err="1"/>
              <a:t>desentralsiert</a:t>
            </a:r>
            <a:r>
              <a:rPr lang="nb-NO" dirty="0"/>
              <a:t> og fleksibel utdanning. Ei utlysing som har 184 </a:t>
            </a:r>
            <a:r>
              <a:rPr lang="nb-NO" dirty="0" err="1"/>
              <a:t>mill</a:t>
            </a:r>
            <a:r>
              <a:rPr lang="nb-NO" dirty="0"/>
              <a:t> kr i potten, der 40 </a:t>
            </a:r>
            <a:r>
              <a:rPr lang="nb-NO" dirty="0" err="1"/>
              <a:t>mill</a:t>
            </a:r>
            <a:r>
              <a:rPr lang="nb-NO" dirty="0"/>
              <a:t> er </a:t>
            </a:r>
            <a:r>
              <a:rPr lang="nb-NO" dirty="0" err="1"/>
              <a:t>øyremerkt</a:t>
            </a:r>
            <a:r>
              <a:rPr lang="nb-NO" dirty="0"/>
              <a:t> utvikling og utforsking av studiesenter som </a:t>
            </a:r>
            <a:r>
              <a:rPr lang="nb-NO" dirty="0" err="1"/>
              <a:t>utfyllande</a:t>
            </a:r>
            <a:r>
              <a:rPr lang="nb-NO" dirty="0"/>
              <a:t> infrastruktur til </a:t>
            </a:r>
            <a:r>
              <a:rPr lang="nb-NO" dirty="0" err="1"/>
              <a:t>utdanningsinstitusjonane</a:t>
            </a:r>
            <a:r>
              <a:rPr lang="nb-NO" dirty="0"/>
              <a:t> sine </a:t>
            </a:r>
            <a:r>
              <a:rPr lang="nb-NO" dirty="0" err="1"/>
              <a:t>campusar</a:t>
            </a:r>
            <a:r>
              <a:rPr lang="nb-NO" dirty="0"/>
              <a:t>. HVL har sine fem </a:t>
            </a:r>
            <a:r>
              <a:rPr lang="nb-NO" dirty="0" err="1"/>
              <a:t>studiestadar</a:t>
            </a:r>
            <a:r>
              <a:rPr lang="nb-NO" dirty="0"/>
              <a:t> og nasjonalt </a:t>
            </a:r>
            <a:r>
              <a:rPr lang="nb-NO" dirty="0" err="1"/>
              <a:t>snakkar</a:t>
            </a:r>
            <a:r>
              <a:rPr lang="nb-NO" dirty="0"/>
              <a:t> </a:t>
            </a:r>
            <a:r>
              <a:rPr lang="nb-NO" dirty="0" err="1"/>
              <a:t>me</a:t>
            </a:r>
            <a:r>
              <a:rPr lang="nb-NO" dirty="0"/>
              <a:t> om </a:t>
            </a:r>
            <a:r>
              <a:rPr lang="nb-NO" dirty="0" err="1"/>
              <a:t>om</a:t>
            </a:r>
            <a:r>
              <a:rPr lang="nb-NO" dirty="0"/>
              <a:t> lag 70. </a:t>
            </a:r>
          </a:p>
          <a:p>
            <a:endParaRPr lang="nb-NO" dirty="0"/>
          </a:p>
          <a:p>
            <a:r>
              <a:rPr lang="nn-NO" sz="1800" dirty="0">
                <a:effectLst/>
                <a:latin typeface="Calibri" panose="020F0502020204030204" pitchFamily="34" charset="0"/>
                <a:ea typeface="Cambria" panose="02040503050406030204" pitchFamily="18" charset="0"/>
              </a:rPr>
              <a:t>For framtida vil det vera viktig å finne både berekraftige og varige løysingar for å gi både arbeidslivet og enkeltmenneske tilgang på relevant kompetanse uavhengig geografi og livssituasjon. Med utvikling av og bruk av studiesenter er det nærliggjande å tenkja at samlingar og fysiske møte mellom student og lærar går føre seg desentralisert, utanfor institusjonen. Men det er også mogleg å tenkja bruk av studiesenter kopla til campusutdanning eller nettbasert utdanning. Her i byen har me Peak Sunnfjord som eit inspirerande arbeidsfellesskap for små verksemder, gjerne i oppstart. Og studiesentera kan ha ein liknande funksjon med tanke på å skape læringsmiljø for studentane våre</a:t>
            </a:r>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13</a:t>
            </a:fld>
            <a:endParaRPr lang="nb-NO"/>
          </a:p>
        </p:txBody>
      </p:sp>
    </p:spTree>
    <p:extLst>
      <p:ext uri="{BB962C8B-B14F-4D97-AF65-F5344CB8AC3E}">
        <p14:creationId xmlns:p14="http://schemas.microsoft.com/office/powerpoint/2010/main" val="233167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Det andre er </a:t>
            </a:r>
            <a:r>
              <a:rPr lang="nb-NO" sz="1000" dirty="0" err="1"/>
              <a:t>etterspurnad</a:t>
            </a:r>
            <a:r>
              <a:rPr lang="nb-NO" sz="1000" dirty="0"/>
              <a:t> etter </a:t>
            </a:r>
            <a:r>
              <a:rPr lang="nb-NO" sz="1000" dirty="0" err="1"/>
              <a:t>minikvalifikasjonar</a:t>
            </a:r>
            <a:r>
              <a:rPr lang="nb-NO" sz="1000" dirty="0"/>
              <a:t>.</a:t>
            </a:r>
          </a:p>
          <a:p>
            <a:r>
              <a:rPr lang="nb-NO" sz="1000" dirty="0"/>
              <a:t>Me møter motstand og diskusjon internt, og </a:t>
            </a:r>
            <a:r>
              <a:rPr lang="nb-NO" sz="1000" dirty="0" err="1"/>
              <a:t>uttrykkjer</a:t>
            </a:r>
            <a:r>
              <a:rPr lang="nb-NO" sz="1000" dirty="0"/>
              <a:t> at det </a:t>
            </a:r>
            <a:r>
              <a:rPr lang="nb-NO" sz="1000" dirty="0" err="1"/>
              <a:t>truleg</a:t>
            </a:r>
            <a:r>
              <a:rPr lang="nb-NO" sz="1000" dirty="0"/>
              <a:t> er </a:t>
            </a:r>
            <a:r>
              <a:rPr lang="nb-NO" sz="1000" dirty="0" err="1"/>
              <a:t>ein</a:t>
            </a:r>
            <a:r>
              <a:rPr lang="nb-NO" sz="1000" dirty="0"/>
              <a:t> flopp som går over. </a:t>
            </a:r>
          </a:p>
          <a:p>
            <a:r>
              <a:rPr lang="nb-NO" sz="1000" dirty="0" err="1"/>
              <a:t>Innan</a:t>
            </a:r>
            <a:r>
              <a:rPr lang="nb-NO" sz="1000" dirty="0"/>
              <a:t> </a:t>
            </a:r>
            <a:r>
              <a:rPr lang="nb-NO" sz="1000" dirty="0" err="1"/>
              <a:t>nokre</a:t>
            </a:r>
            <a:r>
              <a:rPr lang="nb-NO" sz="1000" dirty="0"/>
              <a:t> </a:t>
            </a:r>
            <a:r>
              <a:rPr lang="nb-NO" sz="1000" dirty="0" err="1"/>
              <a:t>bransjar</a:t>
            </a:r>
            <a:r>
              <a:rPr lang="nb-NO" sz="1000" dirty="0"/>
              <a:t> og </a:t>
            </a:r>
            <a:r>
              <a:rPr lang="nb-NO" sz="1000" dirty="0" err="1"/>
              <a:t>næringar</a:t>
            </a:r>
            <a:r>
              <a:rPr lang="nb-NO" sz="1000" dirty="0"/>
              <a:t> er dette ønska og etterspurt. Ved </a:t>
            </a:r>
            <a:r>
              <a:rPr lang="nb-NO" sz="1000" dirty="0" err="1"/>
              <a:t>nokre</a:t>
            </a:r>
            <a:r>
              <a:rPr lang="nb-NO" sz="1000" dirty="0"/>
              <a:t> </a:t>
            </a:r>
            <a:r>
              <a:rPr lang="nb-NO" sz="1000" dirty="0" err="1"/>
              <a:t>utlysingar</a:t>
            </a:r>
            <a:r>
              <a:rPr lang="nb-NO" sz="1000" dirty="0"/>
              <a:t> eller </a:t>
            </a:r>
            <a:r>
              <a:rPr lang="nb-NO" sz="1000" dirty="0" err="1"/>
              <a:t>konkurransar</a:t>
            </a:r>
            <a:r>
              <a:rPr lang="nb-NO" sz="1000" dirty="0"/>
              <a:t> er 1-3 studiepoeng del av </a:t>
            </a:r>
            <a:r>
              <a:rPr lang="nb-NO" sz="1000" dirty="0" err="1"/>
              <a:t>spsifikasjonen</a:t>
            </a:r>
            <a:r>
              <a:rPr lang="nb-NO" sz="1000" dirty="0"/>
              <a:t>.</a:t>
            </a:r>
          </a:p>
          <a:p>
            <a:r>
              <a:rPr lang="nb-NO" sz="1000" dirty="0"/>
              <a:t>Me stiller høge krav til kvalitet i </a:t>
            </a:r>
            <a:r>
              <a:rPr lang="nb-NO" sz="1000" dirty="0" err="1"/>
              <a:t>utdanningane</a:t>
            </a:r>
            <a:r>
              <a:rPr lang="nb-NO" sz="1000" dirty="0"/>
              <a:t> våre – </a:t>
            </a:r>
            <a:r>
              <a:rPr lang="nb-NO" sz="1000" dirty="0" err="1"/>
              <a:t>dei</a:t>
            </a:r>
            <a:r>
              <a:rPr lang="nb-NO" sz="1000" dirty="0"/>
              <a:t> same enten det er snakk om ei </a:t>
            </a:r>
            <a:r>
              <a:rPr lang="nb-NO" sz="1000" dirty="0" err="1"/>
              <a:t>kortare</a:t>
            </a:r>
            <a:r>
              <a:rPr lang="nb-NO" sz="1000" dirty="0"/>
              <a:t> </a:t>
            </a:r>
            <a:r>
              <a:rPr lang="nb-NO" sz="1000" dirty="0" err="1"/>
              <a:t>vidareutdanning</a:t>
            </a:r>
            <a:r>
              <a:rPr lang="nb-NO" sz="1000" dirty="0"/>
              <a:t> eller ei </a:t>
            </a:r>
            <a:r>
              <a:rPr lang="nb-NO" sz="1000" dirty="0" err="1"/>
              <a:t>gradsgjevande</a:t>
            </a:r>
            <a:r>
              <a:rPr lang="nb-NO" sz="1000" dirty="0"/>
              <a:t> utdanning</a:t>
            </a:r>
          </a:p>
          <a:p>
            <a:r>
              <a:rPr lang="nb-NO" sz="1000" dirty="0"/>
              <a:t>Styret har nettopp </a:t>
            </a:r>
            <a:r>
              <a:rPr lang="nb-NO" sz="1000" dirty="0" err="1"/>
              <a:t>vedteke</a:t>
            </a:r>
            <a:r>
              <a:rPr lang="nb-NO" sz="1000" dirty="0"/>
              <a:t> ny forskrift om </a:t>
            </a:r>
            <a:r>
              <a:rPr lang="nb-NO" sz="1000" dirty="0" err="1"/>
              <a:t>endringar</a:t>
            </a:r>
            <a:r>
              <a:rPr lang="nb-NO" sz="1000" dirty="0"/>
              <a:t> i forskrift, og korleis skal </a:t>
            </a:r>
            <a:r>
              <a:rPr lang="nb-NO" sz="1000" dirty="0" err="1"/>
              <a:t>me</a:t>
            </a:r>
            <a:r>
              <a:rPr lang="nb-NO" sz="1000" dirty="0"/>
              <a:t> </a:t>
            </a:r>
            <a:r>
              <a:rPr lang="nb-NO" sz="1000" dirty="0" err="1"/>
              <a:t>forhalda</a:t>
            </a:r>
            <a:r>
              <a:rPr lang="nb-NO" sz="1000" dirty="0"/>
              <a:t> oss til eige regelverk som </a:t>
            </a:r>
            <a:r>
              <a:rPr lang="nb-NO" sz="1000" dirty="0" err="1"/>
              <a:t>begrensar</a:t>
            </a:r>
            <a:r>
              <a:rPr lang="nb-NO" sz="1000" dirty="0"/>
              <a:t> og seier at </a:t>
            </a:r>
            <a:r>
              <a:rPr lang="nb-NO" sz="1000" dirty="0" err="1"/>
              <a:t>eit</a:t>
            </a:r>
            <a:r>
              <a:rPr lang="nb-NO" sz="1000" dirty="0"/>
              <a:t> emne som </a:t>
            </a:r>
            <a:r>
              <a:rPr lang="nb-NO" sz="1000" dirty="0" err="1"/>
              <a:t>hovudregel</a:t>
            </a:r>
            <a:r>
              <a:rPr lang="nb-NO" sz="1000" dirty="0"/>
              <a:t> skal </a:t>
            </a:r>
            <a:r>
              <a:rPr lang="nb-NO" sz="1000" dirty="0" err="1"/>
              <a:t>vera</a:t>
            </a:r>
            <a:r>
              <a:rPr lang="nb-NO" sz="1000" dirty="0"/>
              <a:t> minimum 5 studiepoeng</a:t>
            </a:r>
          </a:p>
        </p:txBody>
      </p:sp>
      <p:sp>
        <p:nvSpPr>
          <p:cNvPr id="4" name="Plassholder for lysbildenummer 3"/>
          <p:cNvSpPr>
            <a:spLocks noGrp="1"/>
          </p:cNvSpPr>
          <p:nvPr>
            <p:ph type="sldNum" sz="quarter" idx="5"/>
          </p:nvPr>
        </p:nvSpPr>
        <p:spPr/>
        <p:txBody>
          <a:bodyPr/>
          <a:lstStyle/>
          <a:p>
            <a:fld id="{F8B4BF77-11FD-8E4D-B223-FC6B75E0C356}" type="slidenum">
              <a:rPr lang="nb-NO" smtClean="0"/>
              <a:t>14</a:t>
            </a:fld>
            <a:endParaRPr lang="nb-NO"/>
          </a:p>
        </p:txBody>
      </p:sp>
    </p:spTree>
    <p:extLst>
      <p:ext uri="{BB962C8B-B14F-4D97-AF65-F5344CB8AC3E}">
        <p14:creationId xmlns:p14="http://schemas.microsoft.com/office/powerpoint/2010/main" val="1337972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525" y="9525"/>
            <a:ext cx="3398838" cy="1911350"/>
          </a:xfrm>
        </p:spPr>
      </p:sp>
      <p:sp>
        <p:nvSpPr>
          <p:cNvPr id="3" name="Plassholder for notater 2"/>
          <p:cNvSpPr>
            <a:spLocks noGrp="1"/>
          </p:cNvSpPr>
          <p:nvPr>
            <p:ph type="body" idx="1"/>
          </p:nvPr>
        </p:nvSpPr>
        <p:spPr/>
        <p:txBody>
          <a:bodyPr/>
          <a:lstStyle/>
          <a:p>
            <a:r>
              <a:rPr lang="nn-NO" sz="1000" dirty="0">
                <a:latin typeface="Calibri" panose="020F0502020204030204" pitchFamily="34" charset="0"/>
                <a:cs typeface="Calibri" panose="020F0502020204030204" pitchFamily="34" charset="0"/>
              </a:rPr>
              <a:t>D</a:t>
            </a:r>
            <a:r>
              <a:rPr lang="nn-NO" sz="1000" dirty="0">
                <a:latin typeface="+mn-lt"/>
                <a:cs typeface="Calibri" panose="020F0502020204030204" pitchFamily="34" charset="0"/>
              </a:rPr>
              <a:t>ei siste punkta:</a:t>
            </a:r>
          </a:p>
          <a:p>
            <a:r>
              <a:rPr lang="nn-NO" sz="1000" dirty="0">
                <a:latin typeface="+mn-lt"/>
                <a:cs typeface="Calibri" panose="020F0502020204030204" pitchFamily="34" charset="0"/>
              </a:rPr>
              <a:t>Kva tankar gjer styret seg om HVL sitt samla tilbod av fleksible studietilbod er i dag? Det er udiskutabelt knytt til den samla fagporteføljen. Nokre vil meina at tilbodet er for smått og at den må utviklast og fornyast, medan andre vil </a:t>
            </a:r>
            <a:r>
              <a:rPr lang="nn-NO" sz="1000" dirty="0" err="1">
                <a:latin typeface="+mn-lt"/>
                <a:cs typeface="Calibri" panose="020F0502020204030204" pitchFamily="34" charset="0"/>
              </a:rPr>
              <a:t>anmoda</a:t>
            </a:r>
            <a:r>
              <a:rPr lang="nn-NO" sz="1000" dirty="0">
                <a:latin typeface="+mn-lt"/>
                <a:cs typeface="Calibri" panose="020F0502020204030204" pitchFamily="34" charset="0"/>
              </a:rPr>
              <a:t> om måtehald, </a:t>
            </a:r>
            <a:r>
              <a:rPr lang="nn-NO" sz="1000" dirty="0" err="1">
                <a:latin typeface="+mn-lt"/>
                <a:cs typeface="Calibri" panose="020F0502020204030204" pitchFamily="34" charset="0"/>
              </a:rPr>
              <a:t>stramare</a:t>
            </a:r>
            <a:r>
              <a:rPr lang="nn-NO" sz="1000" dirty="0">
                <a:latin typeface="+mn-lt"/>
                <a:cs typeface="Calibri" panose="020F0502020204030204" pitchFamily="34" charset="0"/>
              </a:rPr>
              <a:t> prioritering, meir reindyrking og at me må spissa porteføljen – også når det gjeld fleksible studietilbod</a:t>
            </a:r>
          </a:p>
          <a:p>
            <a:endParaRPr lang="nn-NO" sz="1000" dirty="0">
              <a:latin typeface="+mn-lt"/>
              <a:cs typeface="Calibri" panose="020F0502020204030204" pitchFamily="34" charset="0"/>
            </a:endParaRPr>
          </a:p>
          <a:p>
            <a:r>
              <a:rPr lang="nn-NO" sz="1000" dirty="0">
                <a:latin typeface="+mn-lt"/>
                <a:cs typeface="Calibri" panose="020F0502020204030204" pitchFamily="34" charset="0"/>
              </a:rPr>
              <a:t>Kva ambisjonar bør me ha? </a:t>
            </a:r>
            <a:r>
              <a:rPr lang="nn-NO" sz="1000" b="0" dirty="0">
                <a:solidFill>
                  <a:srgbClr val="000000"/>
                </a:solidFill>
                <a:latin typeface="+mn-lt"/>
                <a:cs typeface="Arial" panose="020B0604020202020204" pitchFamily="34" charset="0"/>
              </a:rPr>
              <a:t>Innhaldsmessig og tematisk er ei side av det, men vel så viktig i denne samanheng er korleis studietilboda blir organisert og </a:t>
            </a:r>
            <a:r>
              <a:rPr lang="nn-NO" sz="1000" b="0" dirty="0" err="1">
                <a:solidFill>
                  <a:srgbClr val="000000"/>
                </a:solidFill>
                <a:latin typeface="+mn-lt"/>
                <a:cs typeface="Arial" panose="020B0604020202020204" pitchFamily="34" charset="0"/>
              </a:rPr>
              <a:t>tilbudt</a:t>
            </a:r>
            <a:r>
              <a:rPr lang="nn-NO" sz="1000" b="0" dirty="0">
                <a:solidFill>
                  <a:srgbClr val="000000"/>
                </a:solidFill>
                <a:latin typeface="+mn-lt"/>
                <a:cs typeface="Arial" panose="020B0604020202020204" pitchFamily="34" charset="0"/>
              </a:rPr>
              <a:t> </a:t>
            </a:r>
          </a:p>
          <a:p>
            <a:pPr marL="0" indent="0">
              <a:buFontTx/>
              <a:buNone/>
            </a:pPr>
            <a:r>
              <a:rPr lang="nn-NO" sz="1000" b="0" dirty="0">
                <a:solidFill>
                  <a:srgbClr val="000000"/>
                </a:solidFill>
                <a:latin typeface="+mn-lt"/>
                <a:cs typeface="Arial" panose="020B0604020202020204" pitchFamily="34" charset="0"/>
              </a:rPr>
              <a:t>- for at </a:t>
            </a:r>
            <a:r>
              <a:rPr lang="nb-NO" sz="1000" dirty="0">
                <a:latin typeface="+mn-lt"/>
              </a:rPr>
              <a:t>ingen skal gå ut på dato som følge av </a:t>
            </a:r>
            <a:r>
              <a:rPr lang="nb-NO" sz="1000" dirty="0" err="1">
                <a:latin typeface="+mn-lt"/>
              </a:rPr>
              <a:t>manglande</a:t>
            </a:r>
            <a:r>
              <a:rPr lang="nb-NO" sz="1000" dirty="0">
                <a:latin typeface="+mn-lt"/>
              </a:rPr>
              <a:t> kompetanse</a:t>
            </a:r>
          </a:p>
          <a:p>
            <a:pPr marL="0" indent="0">
              <a:buFontTx/>
              <a:buNone/>
            </a:pPr>
            <a:r>
              <a:rPr lang="nb-NO" sz="1000" dirty="0">
                <a:latin typeface="+mn-lt"/>
              </a:rPr>
              <a:t>- tette gapet mellom det arbeidslivet treng av kompetanse, og den kompetansen </a:t>
            </a:r>
            <a:r>
              <a:rPr lang="nb-NO" sz="1000" dirty="0" err="1">
                <a:latin typeface="+mn-lt"/>
              </a:rPr>
              <a:t>arbeidstakarane</a:t>
            </a:r>
            <a:r>
              <a:rPr lang="nb-NO" sz="1000" dirty="0">
                <a:latin typeface="+mn-lt"/>
              </a:rPr>
              <a:t> faktisk har</a:t>
            </a:r>
          </a:p>
          <a:p>
            <a:endParaRPr lang="nn-NO" sz="1000" b="0" dirty="0">
              <a:solidFill>
                <a:srgbClr val="000000"/>
              </a:solidFill>
              <a:latin typeface="+mn-lt"/>
              <a:cs typeface="Arial" panose="020B0604020202020204" pitchFamily="34" charset="0"/>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4BF77-11FD-8E4D-B223-FC6B75E0C356}"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243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000" dirty="0">
                <a:latin typeface="Calibri" panose="020F0502020204030204" pitchFamily="34" charset="0"/>
                <a:cs typeface="Calibri" panose="020F0502020204030204" pitchFamily="34" charset="0"/>
              </a:rPr>
              <a:t>Med det bakteppet er me over på nokre oppfølgingspunkt</a:t>
            </a:r>
          </a:p>
          <a:p>
            <a:r>
              <a:rPr lang="nn-NO" sz="1000" dirty="0">
                <a:latin typeface="Calibri" panose="020F0502020204030204" pitchFamily="34" charset="0"/>
                <a:cs typeface="Calibri" panose="020F0502020204030204" pitchFamily="34" charset="0"/>
              </a:rPr>
              <a:t>Me har </a:t>
            </a:r>
            <a:r>
              <a:rPr lang="nn-NO" sz="1000" dirty="0" err="1">
                <a:latin typeface="Calibri" panose="020F0502020204030204" pitchFamily="34" charset="0"/>
                <a:cs typeface="Calibri" panose="020F0502020204030204" pitchFamily="34" charset="0"/>
              </a:rPr>
              <a:t>valgt</a:t>
            </a:r>
            <a:r>
              <a:rPr lang="nn-NO" sz="1000" dirty="0">
                <a:latin typeface="Calibri" panose="020F0502020204030204" pitchFamily="34" charset="0"/>
                <a:cs typeface="Calibri" panose="020F0502020204030204" pitchFamily="34" charset="0"/>
              </a:rPr>
              <a:t> å ikkje leggje vekt på finansiering i denne samanhengsjølv om det er svært viktig for å kunna lukkast med livslang læring, men det er for mange utanforliggjande faktorar som ikkje er avklart</a:t>
            </a:r>
          </a:p>
          <a:p>
            <a:r>
              <a:rPr lang="nn-NO" sz="1000" dirty="0">
                <a:latin typeface="Calibri" panose="020F0502020204030204" pitchFamily="34" charset="0"/>
                <a:cs typeface="Calibri" panose="020F0502020204030204" pitchFamily="34" charset="0"/>
              </a:rPr>
              <a:t>Me har heller ikkje lagt vekt på intern organisering og arbeidsdeling, men det er sjølvsagt at det er noko me må prioritera og leggja vekt på for å kunne ha ei kraftfull satsing på livslang læring </a:t>
            </a:r>
          </a:p>
          <a:p>
            <a:endParaRPr lang="nn-NO" sz="1000" dirty="0">
              <a:latin typeface="Calibri" panose="020F0502020204030204" pitchFamily="34" charset="0"/>
              <a:cs typeface="Calibri" panose="020F0502020204030204" pitchFamily="34" charset="0"/>
            </a:endParaRPr>
          </a:p>
          <a:p>
            <a:r>
              <a:rPr lang="nn-NO" sz="1000" dirty="0">
                <a:latin typeface="Calibri" panose="020F0502020204030204" pitchFamily="34" charset="0"/>
                <a:cs typeface="Calibri" panose="020F0502020204030204" pitchFamily="34" charset="0"/>
              </a:rPr>
              <a:t>Diskusjonspunkta me peikar på er:</a:t>
            </a:r>
          </a:p>
          <a:p>
            <a:r>
              <a:rPr lang="nn-NO" sz="1000" dirty="0">
                <a:latin typeface="Calibri" panose="020F0502020204030204" pitchFamily="34" charset="0"/>
                <a:cs typeface="Calibri" panose="020F0502020204030204" pitchFamily="34" charset="0"/>
              </a:rPr>
              <a:t>- HVL sin fleircampusstruktur og campusutvikling i møte med utvikling av studiesenter</a:t>
            </a:r>
          </a:p>
          <a:p>
            <a:r>
              <a:rPr lang="nn-NO" sz="1000" dirty="0">
                <a:latin typeface="Calibri" panose="020F0502020204030204" pitchFamily="34" charset="0"/>
                <a:cs typeface="Calibri" panose="020F0502020204030204" pitchFamily="34" charset="0"/>
              </a:rPr>
              <a:t>- aukande etterspurnad etter korte kurs eller </a:t>
            </a:r>
            <a:r>
              <a:rPr lang="nn-NO" sz="1000" dirty="0" err="1">
                <a:latin typeface="Calibri" panose="020F0502020204030204" pitchFamily="34" charset="0"/>
                <a:cs typeface="Calibri" panose="020F0502020204030204" pitchFamily="34" charset="0"/>
              </a:rPr>
              <a:t>micro</a:t>
            </a:r>
            <a:r>
              <a:rPr lang="nn-NO" sz="1000" dirty="0">
                <a:latin typeface="Calibri" panose="020F0502020204030204" pitchFamily="34" charset="0"/>
                <a:cs typeface="Calibri" panose="020F0502020204030204" pitchFamily="34" charset="0"/>
              </a:rPr>
              <a:t> </a:t>
            </a:r>
            <a:r>
              <a:rPr lang="nn-NO" sz="1000" dirty="0" err="1">
                <a:latin typeface="Calibri" panose="020F0502020204030204" pitchFamily="34" charset="0"/>
                <a:cs typeface="Calibri" panose="020F0502020204030204" pitchFamily="34" charset="0"/>
              </a:rPr>
              <a:t>credentials</a:t>
            </a:r>
            <a:r>
              <a:rPr lang="nn-NO" sz="1000" dirty="0">
                <a:latin typeface="Calibri" panose="020F0502020204030204" pitchFamily="34" charset="0"/>
                <a:cs typeface="Calibri" panose="020F0502020204030204" pitchFamily="34" charset="0"/>
              </a:rPr>
              <a:t> (minikvalifikasjon)</a:t>
            </a:r>
          </a:p>
          <a:p>
            <a:r>
              <a:rPr lang="nn-NO" sz="1000" dirty="0">
                <a:latin typeface="Calibri" panose="020F0502020204030204" pitchFamily="34" charset="0"/>
                <a:cs typeface="Calibri" panose="020F0502020204030204" pitchFamily="34" charset="0"/>
              </a:rPr>
              <a:t>- kva HVL sitt samla tilbod av fleksible studietilbod er i dag</a:t>
            </a:r>
          </a:p>
          <a:p>
            <a:r>
              <a:rPr lang="nn-NO" sz="1000" dirty="0">
                <a:latin typeface="Calibri" panose="020F0502020204030204" pitchFamily="34" charset="0"/>
                <a:cs typeface="Calibri" panose="020F0502020204030204" pitchFamily="34" charset="0"/>
              </a:rPr>
              <a:t>- korleis ulike fagmiljø arbeider for å svare på forventningar i samfunnet og arbeidslivet knytt til livslang læring</a:t>
            </a:r>
          </a:p>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16</a:t>
            </a:fld>
            <a:endParaRPr lang="nb-NO"/>
          </a:p>
        </p:txBody>
      </p:sp>
    </p:spTree>
    <p:extLst>
      <p:ext uri="{BB962C8B-B14F-4D97-AF65-F5344CB8AC3E}">
        <p14:creationId xmlns:p14="http://schemas.microsoft.com/office/powerpoint/2010/main" val="396234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Facebook: </a:t>
            </a:r>
            <a:r>
              <a:rPr lang="en-US" sz="1800">
                <a:latin typeface="Arial" panose="020B0604020202020204" pitchFamily="34" charset="0"/>
                <a:cs typeface="Arial" panose="020B0604020202020204" pitchFamily="34" charset="0"/>
                <a:hlinkClick r:id="rId3"/>
              </a:rPr>
              <a:t>https://www.facebook.com/hvl.no</a:t>
            </a:r>
            <a:endParaRPr lang="nb-NO"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Instagram: </a:t>
            </a:r>
            <a:r>
              <a:rPr lang="en-US" sz="1800">
                <a:latin typeface="Arial" panose="020B0604020202020204" pitchFamily="34" charset="0"/>
                <a:cs typeface="Arial" panose="020B0604020202020204" pitchFamily="34" charset="0"/>
                <a:hlinkClick r:id="rId4"/>
              </a:rPr>
              <a:t>https://www.instagram.com/hvl.no</a:t>
            </a:r>
            <a:endParaRPr lang="nb-NO"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Twitter: </a:t>
            </a:r>
            <a:r>
              <a:rPr lang="en-US" sz="1800">
                <a:latin typeface="Arial" panose="020B0604020202020204" pitchFamily="34" charset="0"/>
                <a:cs typeface="Arial" panose="020B0604020202020204" pitchFamily="34" charset="0"/>
                <a:hlinkClick r:id="rId5"/>
              </a:rPr>
              <a:t>https://twitter.com/hvl_no</a:t>
            </a:r>
            <a:endParaRPr lang="nb-NO"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LinkedIn: </a:t>
            </a:r>
            <a:r>
              <a:rPr lang="en-US" sz="1800">
                <a:latin typeface="Arial" panose="020B0604020202020204" pitchFamily="34" charset="0"/>
                <a:cs typeface="Arial" panose="020B0604020202020204" pitchFamily="34" charset="0"/>
                <a:hlinkClick r:id="rId6"/>
              </a:rPr>
              <a:t>https://www.linkedin.com/school/hogskulen-pa-vestlandet/</a:t>
            </a:r>
            <a:endParaRPr lang="nb-NO" sz="1800">
              <a:latin typeface="Arial" panose="020B0604020202020204" pitchFamily="34" charset="0"/>
              <a:cs typeface="Arial" panose="020B0604020202020204" pitchFamily="34" charset="0"/>
            </a:endParaRPr>
          </a:p>
          <a:p>
            <a:r>
              <a:rPr lang="en-US" sz="1800" err="1">
                <a:latin typeface="Arial" panose="020B0604020202020204" pitchFamily="34" charset="0"/>
                <a:cs typeface="Arial" panose="020B0604020202020204" pitchFamily="34" charset="0"/>
              </a:rPr>
              <a:t>Youtube</a:t>
            </a:r>
            <a:r>
              <a:rPr lang="en-US"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hlinkClick r:id="rId7"/>
              </a:rPr>
              <a:t>https://www.youtube.com/H%C3%B8gskulenp%C3%A5VestlandetHVL</a:t>
            </a:r>
            <a:endParaRPr lang="nb-NO"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F8B4BF77-11FD-8E4D-B223-FC6B75E0C356}" type="slidenum">
              <a:rPr lang="nb-NO" smtClean="0"/>
              <a:t>17</a:t>
            </a:fld>
            <a:endParaRPr lang="nb-NO"/>
          </a:p>
        </p:txBody>
      </p:sp>
    </p:spTree>
    <p:extLst>
      <p:ext uri="{BB962C8B-B14F-4D97-AF65-F5344CB8AC3E}">
        <p14:creationId xmlns:p14="http://schemas.microsoft.com/office/powerpoint/2010/main" val="267670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n-NO" sz="1000" dirty="0">
                <a:solidFill>
                  <a:srgbClr val="000000"/>
                </a:solidFill>
                <a:latin typeface="Calibri" panose="020F0502020204030204" pitchFamily="34" charset="0"/>
                <a:cs typeface="Calibri" panose="020F0502020204030204" pitchFamily="34" charset="0"/>
              </a:rPr>
              <a:t>Bakteppet er stortingsmelding 14 Kompetansereforma – Lære heile livet frå 2019, og med den sette dåverande regjering og statsminister Erna Solberg høgt på agendaen at ingen skulle oppleva å gå ut på dato på grunn av manglande eller feil kompetanse. Føremålet med å styrkja fokus på livslang læring er å tetta gapet me</a:t>
            </a:r>
            <a:r>
              <a:rPr lang="nb-NO" sz="1000" dirty="0" err="1">
                <a:latin typeface="Calibri" panose="020F0502020204030204" pitchFamily="34" charset="0"/>
                <a:cs typeface="Calibri" panose="020F0502020204030204" pitchFamily="34" charset="0"/>
              </a:rPr>
              <a:t>llom</a:t>
            </a:r>
            <a:r>
              <a:rPr lang="nb-NO" sz="1000" dirty="0">
                <a:latin typeface="Calibri" panose="020F0502020204030204" pitchFamily="34" charset="0"/>
                <a:cs typeface="Calibri" panose="020F0502020204030204" pitchFamily="34" charset="0"/>
              </a:rPr>
              <a:t> det arbeidslivet treng av kompetanse, og den kompetansen </a:t>
            </a:r>
            <a:r>
              <a:rPr lang="nb-NO" sz="1000" dirty="0" err="1">
                <a:latin typeface="Calibri" panose="020F0502020204030204" pitchFamily="34" charset="0"/>
                <a:cs typeface="Calibri" panose="020F0502020204030204" pitchFamily="34" charset="0"/>
              </a:rPr>
              <a:t>arbeidstakarane</a:t>
            </a:r>
            <a:r>
              <a:rPr lang="nb-NO" sz="1000" dirty="0">
                <a:latin typeface="Calibri" panose="020F0502020204030204" pitchFamily="34" charset="0"/>
                <a:cs typeface="Calibri" panose="020F0502020204030204" pitchFamily="34" charset="0"/>
              </a:rPr>
              <a:t> faktisk har</a:t>
            </a:r>
          </a:p>
          <a:p>
            <a:pPr marL="0" indent="0">
              <a:buFont typeface="Arial" panose="020B0604020202020204" pitchFamily="34" charset="0"/>
              <a:buNone/>
            </a:pPr>
            <a:r>
              <a:rPr lang="nb-NO" sz="1000" dirty="0">
                <a:latin typeface="Calibri" panose="020F0502020204030204" pitchFamily="34" charset="0"/>
                <a:cs typeface="Calibri" panose="020F0502020204030204" pitchFamily="34" charset="0"/>
              </a:rPr>
              <a:t>I tillegg er det ei </a:t>
            </a:r>
            <a:r>
              <a:rPr lang="nb-NO" sz="1000" dirty="0" err="1">
                <a:latin typeface="Calibri" panose="020F0502020204030204" pitchFamily="34" charset="0"/>
                <a:cs typeface="Calibri" panose="020F0502020204030204" pitchFamily="34" charset="0"/>
              </a:rPr>
              <a:t>rekkje</a:t>
            </a:r>
            <a:r>
              <a:rPr lang="nb-NO" sz="1000" dirty="0">
                <a:latin typeface="Calibri" panose="020F0502020204030204" pitchFamily="34" charset="0"/>
                <a:cs typeface="Calibri" panose="020F0502020204030204" pitchFamily="34" charset="0"/>
              </a:rPr>
              <a:t> andre </a:t>
            </a:r>
            <a:r>
              <a:rPr lang="nb-NO" sz="1000" dirty="0" err="1">
                <a:latin typeface="Calibri" panose="020F0502020204030204" pitchFamily="34" charset="0"/>
                <a:cs typeface="Calibri" panose="020F0502020204030204" pitchFamily="34" charset="0"/>
              </a:rPr>
              <a:t>NOUar</a:t>
            </a:r>
            <a:r>
              <a:rPr lang="nb-NO" sz="1000" dirty="0">
                <a:latin typeface="Calibri" panose="020F0502020204030204" pitchFamily="34" charset="0"/>
                <a:cs typeface="Calibri" panose="020F0502020204030204" pitchFamily="34" charset="0"/>
              </a:rPr>
              <a:t>, </a:t>
            </a:r>
            <a:r>
              <a:rPr lang="nb-NO" sz="1000" dirty="0" err="1">
                <a:latin typeface="Calibri" panose="020F0502020204030204" pitchFamily="34" charset="0"/>
                <a:cs typeface="Calibri" panose="020F0502020204030204" pitchFamily="34" charset="0"/>
              </a:rPr>
              <a:t>stortingsmeldingar</a:t>
            </a:r>
            <a:r>
              <a:rPr lang="nb-NO" sz="1000" dirty="0">
                <a:latin typeface="Calibri" panose="020F0502020204030204" pitchFamily="34" charset="0"/>
                <a:cs typeface="Calibri" panose="020F0502020204030204" pitchFamily="34" charset="0"/>
              </a:rPr>
              <a:t>, </a:t>
            </a:r>
            <a:r>
              <a:rPr lang="nb-NO" sz="1000" dirty="0" err="1">
                <a:latin typeface="Calibri" panose="020F0502020204030204" pitchFamily="34" charset="0"/>
                <a:cs typeface="Calibri" panose="020F0502020204030204" pitchFamily="34" charset="0"/>
              </a:rPr>
              <a:t>analysar</a:t>
            </a:r>
            <a:r>
              <a:rPr lang="nb-NO" sz="1000" dirty="0">
                <a:latin typeface="Calibri" panose="020F0502020204030204" pitchFamily="34" charset="0"/>
                <a:cs typeface="Calibri" panose="020F0502020204030204" pitchFamily="34" charset="0"/>
              </a:rPr>
              <a:t>, kompetansebarometer, statistikk, </a:t>
            </a:r>
            <a:r>
              <a:rPr lang="nb-NO" sz="1000" dirty="0" err="1">
                <a:latin typeface="Calibri" panose="020F0502020204030204" pitchFamily="34" charset="0"/>
                <a:cs typeface="Calibri" panose="020F0502020204030204" pitchFamily="34" charset="0"/>
              </a:rPr>
              <a:t>analysar</a:t>
            </a:r>
            <a:r>
              <a:rPr lang="nb-NO" sz="1000" dirty="0">
                <a:latin typeface="Calibri" panose="020F0502020204030204" pitchFamily="34" charset="0"/>
                <a:cs typeface="Calibri" panose="020F0502020204030204" pitchFamily="34" charset="0"/>
              </a:rPr>
              <a:t>, tildelingsbrev som </a:t>
            </a:r>
            <a:r>
              <a:rPr lang="nb-NO" sz="1000" dirty="0" err="1">
                <a:latin typeface="Calibri" panose="020F0502020204030204" pitchFamily="34" charset="0"/>
                <a:cs typeface="Calibri" panose="020F0502020204030204" pitchFamily="34" charset="0"/>
              </a:rPr>
              <a:t>peikar</a:t>
            </a:r>
            <a:r>
              <a:rPr lang="nb-NO" sz="1000" dirty="0">
                <a:latin typeface="Calibri" panose="020F0502020204030204" pitchFamily="34" charset="0"/>
                <a:cs typeface="Calibri" panose="020F0502020204030204" pitchFamily="34" charset="0"/>
              </a:rPr>
              <a:t> på det samme – at tilgang på kompetanse for både arbeidslivet og den enkelte </a:t>
            </a:r>
            <a:r>
              <a:rPr lang="nb-NO" sz="1000" dirty="0" err="1">
                <a:latin typeface="Calibri" panose="020F0502020204030204" pitchFamily="34" charset="0"/>
                <a:cs typeface="Calibri" panose="020F0502020204030204" pitchFamily="34" charset="0"/>
              </a:rPr>
              <a:t>innbyggjar</a:t>
            </a:r>
            <a:r>
              <a:rPr lang="nb-NO" sz="1000" dirty="0">
                <a:latin typeface="Calibri" panose="020F0502020204030204" pitchFamily="34" charset="0"/>
                <a:cs typeface="Calibri" panose="020F0502020204030204" pitchFamily="34" charset="0"/>
              </a:rPr>
              <a:t> er nødvendig for å </a:t>
            </a:r>
            <a:r>
              <a:rPr lang="nb-NO" sz="1000" dirty="0" err="1">
                <a:latin typeface="Calibri" panose="020F0502020204030204" pitchFamily="34" charset="0"/>
                <a:cs typeface="Calibri" panose="020F0502020204030204" pitchFamily="34" charset="0"/>
              </a:rPr>
              <a:t>løysa</a:t>
            </a:r>
            <a:r>
              <a:rPr lang="nb-NO" sz="1000" dirty="0">
                <a:latin typeface="Calibri" panose="020F0502020204030204" pitchFamily="34" charset="0"/>
                <a:cs typeface="Calibri" panose="020F0502020204030204" pitchFamily="34" charset="0"/>
              </a:rPr>
              <a:t> </a:t>
            </a:r>
            <a:r>
              <a:rPr lang="nb-NO" sz="1000" dirty="0" err="1">
                <a:latin typeface="Calibri" panose="020F0502020204030204" pitchFamily="34" charset="0"/>
                <a:cs typeface="Calibri" panose="020F0502020204030204" pitchFamily="34" charset="0"/>
              </a:rPr>
              <a:t>utfordringane</a:t>
            </a:r>
            <a:r>
              <a:rPr lang="nb-NO" sz="1000" dirty="0">
                <a:latin typeface="Calibri" panose="020F0502020204030204" pitchFamily="34" charset="0"/>
                <a:cs typeface="Calibri" panose="020F0502020204030204" pitchFamily="34" charset="0"/>
              </a:rPr>
              <a:t> </a:t>
            </a:r>
            <a:r>
              <a:rPr lang="nb-NO" sz="1000" dirty="0" err="1">
                <a:latin typeface="Calibri" panose="020F0502020204030204" pitchFamily="34" charset="0"/>
                <a:cs typeface="Calibri" panose="020F0502020204030204" pitchFamily="34" charset="0"/>
              </a:rPr>
              <a:t>me</a:t>
            </a:r>
            <a:r>
              <a:rPr lang="nb-NO" sz="1000" dirty="0">
                <a:latin typeface="Calibri" panose="020F0502020204030204" pitchFamily="34" charset="0"/>
                <a:cs typeface="Calibri" panose="020F0502020204030204" pitchFamily="34" charset="0"/>
              </a:rPr>
              <a:t> står overfor både i dag og i framtida. </a:t>
            </a:r>
          </a:p>
          <a:p>
            <a:pPr marL="0" indent="0">
              <a:buFont typeface="Arial" panose="020B0604020202020204" pitchFamily="34" charset="0"/>
              <a:buNone/>
            </a:pPr>
            <a:endParaRPr lang="nb-NO" sz="160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4BF77-11FD-8E4D-B223-FC6B75E0C356}"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686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Kompetanse har siste åra blir løfta opp som </a:t>
            </a:r>
            <a:r>
              <a:rPr lang="nb-NO" dirty="0" err="1"/>
              <a:t>eit</a:t>
            </a:r>
            <a:r>
              <a:rPr lang="nb-NO" dirty="0"/>
              <a:t> næringspolitisk fortrinn i det </a:t>
            </a:r>
            <a:r>
              <a:rPr lang="nb-NO" dirty="0" err="1"/>
              <a:t>offentlege</a:t>
            </a:r>
            <a:r>
              <a:rPr lang="nb-NO" dirty="0"/>
              <a:t> ordskifte.</a:t>
            </a:r>
          </a:p>
          <a:p>
            <a:r>
              <a:rPr lang="nb-NO" dirty="0"/>
              <a:t>Det </a:t>
            </a:r>
            <a:r>
              <a:rPr lang="nb-NO" dirty="0" err="1"/>
              <a:t>handlar</a:t>
            </a:r>
            <a:r>
              <a:rPr lang="nb-NO" dirty="0"/>
              <a:t> om store globale spørsmål som klimakrise, digitalisering, </a:t>
            </a:r>
            <a:r>
              <a:rPr lang="nb-NO" dirty="0" err="1"/>
              <a:t>aldrande</a:t>
            </a:r>
            <a:r>
              <a:rPr lang="nb-NO" dirty="0"/>
              <a:t> befolkning, sentralisering, demografi, krig og pandemi. </a:t>
            </a:r>
          </a:p>
          <a:p>
            <a:r>
              <a:rPr lang="nb-NO" dirty="0"/>
              <a:t>Det er bruk for tilgang på oppdatert og relevant kompetanse for å sikra </a:t>
            </a:r>
            <a:r>
              <a:rPr lang="nb-NO" dirty="0" err="1"/>
              <a:t>tenestetilbodet</a:t>
            </a:r>
            <a:r>
              <a:rPr lang="nb-NO" dirty="0"/>
              <a:t> i </a:t>
            </a:r>
            <a:r>
              <a:rPr lang="nb-NO" dirty="0" err="1"/>
              <a:t>offentleg</a:t>
            </a:r>
            <a:r>
              <a:rPr lang="nb-NO" dirty="0"/>
              <a:t> sektor, og for å bidra til </a:t>
            </a:r>
            <a:r>
              <a:rPr lang="nb-NO" dirty="0" err="1"/>
              <a:t>grøn</a:t>
            </a:r>
            <a:r>
              <a:rPr lang="nb-NO" dirty="0"/>
              <a:t> omstilling og framtidig verdiskaping i næringslivet.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3</a:t>
            </a:fld>
            <a:endParaRPr lang="nb-NO"/>
          </a:p>
        </p:txBody>
      </p:sp>
    </p:spTree>
    <p:extLst>
      <p:ext uri="{BB962C8B-B14F-4D97-AF65-F5344CB8AC3E}">
        <p14:creationId xmlns:p14="http://schemas.microsoft.com/office/powerpoint/2010/main" val="197897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000" dirty="0">
                <a:latin typeface="Calibri" panose="020F0502020204030204" pitchFamily="34" charset="0"/>
                <a:cs typeface="Calibri" panose="020F0502020204030204" pitchFamily="34" charset="0"/>
              </a:rPr>
              <a:t>I saka de har fått lagt fram har me som sagt brukt god plass til definisjonar og omgrep - der livslang læring er det overordna omgrepet</a:t>
            </a:r>
          </a:p>
          <a:p>
            <a:r>
              <a:rPr lang="nn-NO" sz="1000" dirty="0">
                <a:latin typeface="Calibri" panose="020F0502020204030204" pitchFamily="34" charset="0"/>
                <a:cs typeface="Calibri" panose="020F0502020204030204" pitchFamily="34" charset="0"/>
              </a:rPr>
              <a:t>Vel så viktig er kanskje at me har brukt mykje tid internt i ulike møte, avdelingar, einingar for å diskutere omgrep i forsøk på å få felles forståing. </a:t>
            </a:r>
          </a:p>
          <a:p>
            <a:endParaRPr lang="nn-NO" sz="1000" dirty="0">
              <a:latin typeface="Calibri" panose="020F0502020204030204" pitchFamily="34" charset="0"/>
              <a:cs typeface="Calibri" panose="020F0502020204030204" pitchFamily="34" charset="0"/>
            </a:endParaRPr>
          </a:p>
          <a:p>
            <a:r>
              <a:rPr lang="nn-NO" sz="1000" dirty="0">
                <a:latin typeface="Calibri" panose="020F0502020204030204" pitchFamily="34" charset="0"/>
                <a:cs typeface="Calibri" panose="020F0502020204030204" pitchFamily="34" charset="0"/>
              </a:rPr>
              <a:t>Heile tida må me ha for auga behovet for å dekka enkeltmenneske sitt behov, eller verksemder sitt behov for oppdatert og relevant kompetanse </a:t>
            </a:r>
          </a:p>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4</a:t>
            </a:fld>
            <a:endParaRPr lang="nb-NO"/>
          </a:p>
        </p:txBody>
      </p:sp>
    </p:spTree>
    <p:extLst>
      <p:ext uri="{BB962C8B-B14F-4D97-AF65-F5344CB8AC3E}">
        <p14:creationId xmlns:p14="http://schemas.microsoft.com/office/powerpoint/2010/main" val="35643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latin typeface="Calibri" panose="020F0502020204030204" pitchFamily="34" charset="0"/>
                <a:cs typeface="Calibri" panose="020F0502020204030204" pitchFamily="34" charset="0"/>
              </a:rPr>
              <a:t>Omgrepet fleksibel kan i seg </a:t>
            </a:r>
            <a:r>
              <a:rPr lang="nb-NO" sz="1000" dirty="0" err="1">
                <a:latin typeface="Calibri" panose="020F0502020204030204" pitchFamily="34" charset="0"/>
                <a:cs typeface="Calibri" panose="020F0502020204030204" pitchFamily="34" charset="0"/>
              </a:rPr>
              <a:t>sjølv</a:t>
            </a:r>
            <a:r>
              <a:rPr lang="nb-NO" sz="1000" dirty="0">
                <a:latin typeface="Calibri" panose="020F0502020204030204" pitchFamily="34" charset="0"/>
                <a:cs typeface="Calibri" panose="020F0502020204030204" pitchFamily="34" charset="0"/>
              </a:rPr>
              <a:t> </a:t>
            </a:r>
            <a:r>
              <a:rPr lang="nb-NO" sz="1000" dirty="0" err="1">
                <a:latin typeface="Calibri" panose="020F0502020204030204" pitchFamily="34" charset="0"/>
                <a:cs typeface="Calibri" panose="020F0502020204030204" pitchFamily="34" charset="0"/>
              </a:rPr>
              <a:t>vera</a:t>
            </a:r>
            <a:r>
              <a:rPr lang="nb-NO" sz="1000" dirty="0">
                <a:latin typeface="Calibri" panose="020F0502020204030204" pitchFamily="34" charset="0"/>
                <a:cs typeface="Calibri" panose="020F0502020204030204" pitchFamily="34" charset="0"/>
              </a:rPr>
              <a:t> </a:t>
            </a:r>
            <a:r>
              <a:rPr lang="nb-NO" sz="1000" dirty="0" err="1">
                <a:latin typeface="Calibri" panose="020F0502020204030204" pitchFamily="34" charset="0"/>
                <a:cs typeface="Calibri" panose="020F0502020204030204" pitchFamily="34" charset="0"/>
              </a:rPr>
              <a:t>utfordrande</a:t>
            </a:r>
            <a:endParaRPr lang="nb-NO" sz="1000" dirty="0">
              <a:latin typeface="Calibri" panose="020F0502020204030204" pitchFamily="34" charset="0"/>
              <a:cs typeface="Calibri" panose="020F0502020204030204" pitchFamily="34" charset="0"/>
            </a:endParaRPr>
          </a:p>
          <a:p>
            <a:r>
              <a:rPr lang="nb-NO" sz="1000" dirty="0">
                <a:latin typeface="Calibri" panose="020F0502020204030204" pitchFamily="34" charset="0"/>
                <a:cs typeface="Calibri" panose="020F0502020204030204" pitchFamily="34" charset="0"/>
              </a:rPr>
              <a:t>Når </a:t>
            </a:r>
            <a:r>
              <a:rPr lang="nb-NO" sz="1000" dirty="0" err="1">
                <a:latin typeface="Calibri" panose="020F0502020204030204" pitchFamily="34" charset="0"/>
                <a:cs typeface="Calibri" panose="020F0502020204030204" pitchFamily="34" charset="0"/>
              </a:rPr>
              <a:t>me</a:t>
            </a:r>
            <a:r>
              <a:rPr lang="nb-NO" sz="1000" dirty="0">
                <a:latin typeface="Calibri" panose="020F0502020204030204" pitchFamily="34" charset="0"/>
                <a:cs typeface="Calibri" panose="020F0502020204030204" pitchFamily="34" charset="0"/>
              </a:rPr>
              <a:t> i HVL </a:t>
            </a:r>
            <a:r>
              <a:rPr lang="nb-NO" sz="1000" dirty="0" err="1">
                <a:latin typeface="Calibri" panose="020F0502020204030204" pitchFamily="34" charset="0"/>
                <a:cs typeface="Calibri" panose="020F0502020204030204" pitchFamily="34" charset="0"/>
              </a:rPr>
              <a:t>utviklar</a:t>
            </a:r>
            <a:r>
              <a:rPr lang="nb-NO" sz="1000" dirty="0">
                <a:latin typeface="Calibri" panose="020F0502020204030204" pitchFamily="34" charset="0"/>
                <a:cs typeface="Calibri" panose="020F0502020204030204" pitchFamily="34" charset="0"/>
              </a:rPr>
              <a:t> og tilbyr </a:t>
            </a:r>
            <a:r>
              <a:rPr lang="nb-NO" sz="1000" dirty="0" err="1">
                <a:latin typeface="Calibri" panose="020F0502020204030204" pitchFamily="34" charset="0"/>
                <a:cs typeface="Calibri" panose="020F0502020204030204" pitchFamily="34" charset="0"/>
              </a:rPr>
              <a:t>studietilbod</a:t>
            </a:r>
            <a:r>
              <a:rPr lang="nb-NO" sz="1000" dirty="0">
                <a:latin typeface="Calibri" panose="020F0502020204030204" pitchFamily="34" charset="0"/>
                <a:cs typeface="Calibri" panose="020F0502020204030204" pitchFamily="34" charset="0"/>
              </a:rPr>
              <a:t> som har ei fleksibel organisering, har </a:t>
            </a:r>
            <a:r>
              <a:rPr lang="nb-NO" sz="1000" dirty="0" err="1">
                <a:latin typeface="Calibri" panose="020F0502020204030204" pitchFamily="34" charset="0"/>
                <a:cs typeface="Calibri" panose="020F0502020204030204" pitchFamily="34" charset="0"/>
              </a:rPr>
              <a:t>me</a:t>
            </a:r>
            <a:r>
              <a:rPr lang="nb-NO" sz="1000" dirty="0">
                <a:latin typeface="Calibri" panose="020F0502020204030204" pitchFamily="34" charset="0"/>
                <a:cs typeface="Calibri" panose="020F0502020204030204" pitchFamily="34" charset="0"/>
              </a:rPr>
              <a:t> sjølve definert kva som er fleksibelt.</a:t>
            </a:r>
          </a:p>
          <a:p>
            <a:r>
              <a:rPr lang="nb-NO" sz="1000" dirty="0">
                <a:latin typeface="Calibri" panose="020F0502020204030204" pitchFamily="34" charset="0"/>
                <a:cs typeface="Calibri" panose="020F0502020204030204" pitchFamily="34" charset="0"/>
              </a:rPr>
              <a:t>Det er </a:t>
            </a:r>
            <a:r>
              <a:rPr lang="nb-NO" sz="1000" dirty="0" err="1">
                <a:latin typeface="Calibri" panose="020F0502020204030204" pitchFamily="34" charset="0"/>
                <a:cs typeface="Calibri" panose="020F0502020204030204" pitchFamily="34" charset="0"/>
              </a:rPr>
              <a:t>ikkje</a:t>
            </a:r>
            <a:r>
              <a:rPr lang="nb-NO" sz="1000" dirty="0">
                <a:latin typeface="Calibri" panose="020F0502020204030204" pitchFamily="34" charset="0"/>
                <a:cs typeface="Calibri" panose="020F0502020204030204" pitchFamily="34" charset="0"/>
              </a:rPr>
              <a:t> sikkert at </a:t>
            </a:r>
            <a:r>
              <a:rPr lang="nb-NO" sz="1000" dirty="0" err="1">
                <a:latin typeface="Calibri" panose="020F0502020204030204" pitchFamily="34" charset="0"/>
                <a:cs typeface="Calibri" panose="020F0502020204030204" pitchFamily="34" charset="0"/>
              </a:rPr>
              <a:t>studentar</a:t>
            </a:r>
            <a:r>
              <a:rPr lang="nb-NO" sz="1000" dirty="0">
                <a:latin typeface="Calibri" panose="020F0502020204030204" pitchFamily="34" charset="0"/>
                <a:cs typeface="Calibri" panose="020F0502020204030204" pitchFamily="34" charset="0"/>
              </a:rPr>
              <a:t> og potensielle </a:t>
            </a:r>
            <a:r>
              <a:rPr lang="nb-NO" sz="1000" dirty="0" err="1">
                <a:latin typeface="Calibri" panose="020F0502020204030204" pitchFamily="34" charset="0"/>
                <a:cs typeface="Calibri" panose="020F0502020204030204" pitchFamily="34" charset="0"/>
              </a:rPr>
              <a:t>studentar</a:t>
            </a:r>
            <a:r>
              <a:rPr lang="nb-NO" sz="1000" dirty="0">
                <a:latin typeface="Calibri" panose="020F0502020204030204" pitchFamily="34" charset="0"/>
                <a:cs typeface="Calibri" panose="020F0502020204030204" pitchFamily="34" charset="0"/>
              </a:rPr>
              <a:t> eller </a:t>
            </a:r>
            <a:r>
              <a:rPr lang="nb-NO" sz="1000" dirty="0" err="1">
                <a:latin typeface="Calibri" panose="020F0502020204030204" pitchFamily="34" charset="0"/>
                <a:cs typeface="Calibri" panose="020F0502020204030204" pitchFamily="34" charset="0"/>
              </a:rPr>
              <a:t>kundar</a:t>
            </a:r>
            <a:r>
              <a:rPr lang="nb-NO" sz="1000" dirty="0">
                <a:latin typeface="Calibri" panose="020F0502020204030204" pitchFamily="34" charset="0"/>
                <a:cs typeface="Calibri" panose="020F0502020204030204" pitchFamily="34" charset="0"/>
              </a:rPr>
              <a:t> opplever </a:t>
            </a:r>
            <a:r>
              <a:rPr lang="nb-NO" sz="1000" dirty="0" err="1">
                <a:latin typeface="Calibri" panose="020F0502020204030204" pitchFamily="34" charset="0"/>
                <a:cs typeface="Calibri" panose="020F0502020204030204" pitchFamily="34" charset="0"/>
              </a:rPr>
              <a:t>studietilbodet</a:t>
            </a:r>
            <a:r>
              <a:rPr lang="nb-NO" sz="1000" dirty="0">
                <a:latin typeface="Calibri" panose="020F0502020204030204" pitchFamily="34" charset="0"/>
                <a:cs typeface="Calibri" panose="020F0502020204030204" pitchFamily="34" charset="0"/>
              </a:rPr>
              <a:t> like fleksibelt som emne- eller </a:t>
            </a:r>
            <a:r>
              <a:rPr lang="nb-NO" sz="1000" dirty="0" err="1">
                <a:latin typeface="Calibri" panose="020F0502020204030204" pitchFamily="34" charset="0"/>
                <a:cs typeface="Calibri" panose="020F0502020204030204" pitchFamily="34" charset="0"/>
              </a:rPr>
              <a:t>programansvarleg</a:t>
            </a:r>
            <a:r>
              <a:rPr lang="nb-NO" sz="1000" dirty="0">
                <a:latin typeface="Calibri" panose="020F0502020204030204" pitchFamily="34" charset="0"/>
                <a:cs typeface="Calibri" panose="020F0502020204030204" pitchFamily="34" charset="0"/>
              </a:rPr>
              <a:t> eller administrasjonen  har tenkt når </a:t>
            </a:r>
            <a:r>
              <a:rPr lang="nb-NO" sz="1000" dirty="0" err="1">
                <a:latin typeface="Calibri" panose="020F0502020204030204" pitchFamily="34" charset="0"/>
                <a:cs typeface="Calibri" panose="020F0502020204030204" pitchFamily="34" charset="0"/>
              </a:rPr>
              <a:t>ein</a:t>
            </a:r>
            <a:r>
              <a:rPr lang="nb-NO" sz="1000" dirty="0">
                <a:latin typeface="Calibri" panose="020F0502020204030204" pitchFamily="34" charset="0"/>
                <a:cs typeface="Calibri" panose="020F0502020204030204" pitchFamily="34" charset="0"/>
              </a:rPr>
              <a:t> har gjort </a:t>
            </a:r>
            <a:r>
              <a:rPr lang="nb-NO" sz="1000" dirty="0" err="1">
                <a:latin typeface="Calibri" panose="020F0502020204030204" pitchFamily="34" charset="0"/>
                <a:cs typeface="Calibri" panose="020F0502020204030204" pitchFamily="34" charset="0"/>
              </a:rPr>
              <a:t>vurderingar</a:t>
            </a:r>
            <a:r>
              <a:rPr lang="nb-NO" sz="1000" dirty="0">
                <a:latin typeface="Calibri" panose="020F0502020204030204" pitchFamily="34" charset="0"/>
                <a:cs typeface="Calibri" panose="020F0502020204030204" pitchFamily="34" charset="0"/>
              </a:rPr>
              <a:t> knytt til organisering, omfang, grad av oppmøte mm.</a:t>
            </a:r>
          </a:p>
        </p:txBody>
      </p:sp>
      <p:sp>
        <p:nvSpPr>
          <p:cNvPr id="4" name="Plassholder for lysbildenummer 3"/>
          <p:cNvSpPr>
            <a:spLocks noGrp="1"/>
          </p:cNvSpPr>
          <p:nvPr>
            <p:ph type="sldNum" sz="quarter" idx="5"/>
          </p:nvPr>
        </p:nvSpPr>
        <p:spPr/>
        <p:txBody>
          <a:bodyPr/>
          <a:lstStyle/>
          <a:p>
            <a:fld id="{F8B4BF77-11FD-8E4D-B223-FC6B75E0C356}" type="slidenum">
              <a:rPr lang="nb-NO" smtClean="0"/>
              <a:t>5</a:t>
            </a:fld>
            <a:endParaRPr lang="nb-NO"/>
          </a:p>
        </p:txBody>
      </p:sp>
    </p:spTree>
    <p:extLst>
      <p:ext uri="{BB962C8B-B14F-4D97-AF65-F5344CB8AC3E}">
        <p14:creationId xmlns:p14="http://schemas.microsoft.com/office/powerpoint/2010/main" val="399852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sz="1200" dirty="0">
                <a:effectLst/>
                <a:latin typeface="Calibri" panose="020F0502020204030204" pitchFamily="34" charset="0"/>
                <a:ea typeface="Calibri" panose="020F0502020204030204" pitchFamily="34" charset="0"/>
                <a:cs typeface="Calibri" panose="020F0502020204030204" pitchFamily="34" charset="0"/>
              </a:rPr>
              <a:t>Alle studietilboda er strukturert og registrert etter desse kategoriane slik at det er mogleg å rapportere samanliknbare data til DBH og gi styringsinformasjon til leiinga. Kategoriane er skildrande, men gir samtidig rom for tolking, ulike forståingar og behov for supplerande informasjon.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dirty="0">
                <a:latin typeface="Calibri" panose="020F0502020204030204" pitchFamily="34" charset="0"/>
                <a:cs typeface="Calibri" panose="020F0502020204030204" pitchFamily="34" charset="0"/>
              </a:rPr>
              <a:t>Særleg i møte med eksterne kan me snakka forbi kvarandre eller skapa forventning om noko me ikkje kan innfri dersom me er upresis i kommunikasjonen. </a:t>
            </a:r>
            <a:endParaRPr lang="nn-NO"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dirty="0">
                <a:effectLst/>
                <a:latin typeface="Calibri" panose="020F0502020204030204" pitchFamily="34" charset="0"/>
                <a:ea typeface="Calibri" panose="020F0502020204030204" pitchFamily="34" charset="0"/>
                <a:cs typeface="Calibri" panose="020F0502020204030204" pitchFamily="34" charset="0"/>
              </a:rPr>
              <a:t>Kategoriseringa svarer ikkje nødvendigvis med søkjarar og omgjevnaden sine behov for meiningsfull informasjon om studieorganisering i marknadsføring og studentrekruttering. Derfor brukar me gjerne andre omgrep som når betre ut i kommunikasjonen. Eit døme er når det i forklaringa av nettbasert undervisning opnar for at nettbasert kan kombinerast med fysiske samlingar. Det kan ha store praktiske konsekvensar for ein student på eit nettbasert studietilbod om det er samlingar på ein campus, - sjølv med berre ei samling, eller om alt går føre seg på nett. Dette er informasjon som må komme tydeleg fram i salstekstar. </a:t>
            </a:r>
            <a:endParaRPr lang="nb-NO" sz="1200" dirty="0">
              <a:effectLst/>
              <a:latin typeface="Calibri" panose="020F0502020204030204" pitchFamily="34" charset="0"/>
              <a:ea typeface="Times New Roman" panose="02020603050405020304" pitchFamily="18" charset="0"/>
              <a:cs typeface="Calibri" panose="020F0502020204030204" pitchFamily="34" charset="0"/>
            </a:endParaRPr>
          </a:p>
          <a:p>
            <a:endParaRPr lang="nb-NO" dirty="0"/>
          </a:p>
        </p:txBody>
      </p:sp>
      <p:sp>
        <p:nvSpPr>
          <p:cNvPr id="4" name="Plasshaldar for lysbiletnummer 3"/>
          <p:cNvSpPr>
            <a:spLocks noGrp="1"/>
          </p:cNvSpPr>
          <p:nvPr>
            <p:ph type="sldNum" sz="quarter" idx="5"/>
          </p:nvPr>
        </p:nvSpPr>
        <p:spPr/>
        <p:txBody>
          <a:bodyPr/>
          <a:lstStyle/>
          <a:p>
            <a:fld id="{F8B4BF77-11FD-8E4D-B223-FC6B75E0C356}" type="slidenum">
              <a:rPr lang="nb-NO" smtClean="0"/>
              <a:t>6</a:t>
            </a:fld>
            <a:endParaRPr lang="nb-NO"/>
          </a:p>
        </p:txBody>
      </p:sp>
    </p:spTree>
    <p:extLst>
      <p:ext uri="{BB962C8B-B14F-4D97-AF65-F5344CB8AC3E}">
        <p14:creationId xmlns:p14="http://schemas.microsoft.com/office/powerpoint/2010/main" val="69172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b="0" dirty="0">
                <a:latin typeface="Calibri" panose="020F0502020204030204" pitchFamily="34" charset="0"/>
                <a:cs typeface="Calibri" panose="020F0502020204030204" pitchFamily="34" charset="0"/>
              </a:rPr>
              <a:t>Alle fakulteta har </a:t>
            </a:r>
            <a:r>
              <a:rPr lang="nb-NO" sz="1000" b="0" dirty="0" err="1">
                <a:latin typeface="Calibri" panose="020F0502020204030204" pitchFamily="34" charset="0"/>
                <a:cs typeface="Calibri" panose="020F0502020204030204" pitchFamily="34" charset="0"/>
              </a:rPr>
              <a:t>tilbod</a:t>
            </a:r>
            <a:r>
              <a:rPr lang="nb-NO" sz="1000" b="0" dirty="0">
                <a:latin typeface="Calibri" panose="020F0502020204030204" pitchFamily="34" charset="0"/>
                <a:cs typeface="Calibri" panose="020F0502020204030204" pitchFamily="34" charset="0"/>
              </a:rPr>
              <a:t> om fleksible </a:t>
            </a:r>
            <a:r>
              <a:rPr lang="nb-NO" sz="1000" b="0" dirty="0" err="1">
                <a:latin typeface="Calibri" panose="020F0502020204030204" pitchFamily="34" charset="0"/>
                <a:cs typeface="Calibri" panose="020F0502020204030204" pitchFamily="34" charset="0"/>
              </a:rPr>
              <a:t>studietilbod</a:t>
            </a:r>
            <a:r>
              <a:rPr lang="nb-NO" sz="1000" b="0" dirty="0">
                <a:latin typeface="Calibri" panose="020F0502020204030204" pitchFamily="34" charset="0"/>
                <a:cs typeface="Calibri" panose="020F0502020204030204" pitchFamily="34" charset="0"/>
              </a:rPr>
              <a:t> på alle nivå: bachelor, master og </a:t>
            </a:r>
            <a:r>
              <a:rPr lang="nb-NO" sz="1000" b="0" dirty="0" err="1">
                <a:latin typeface="Calibri" panose="020F0502020204030204" pitchFamily="34" charset="0"/>
                <a:cs typeface="Calibri" panose="020F0502020204030204" pitchFamily="34" charset="0"/>
              </a:rPr>
              <a:t>vidareutdanning</a:t>
            </a:r>
            <a:r>
              <a:rPr lang="nb-NO" sz="1000" b="0" dirty="0">
                <a:latin typeface="Calibri" panose="020F0502020204030204" pitchFamily="34" charset="0"/>
                <a:cs typeface="Calibri" panose="020F0502020204030204" pitchFamily="34" charset="0"/>
              </a:rPr>
              <a:t> </a:t>
            </a:r>
          </a:p>
          <a:p>
            <a:r>
              <a:rPr lang="nb-NO" sz="1000" b="0" dirty="0" err="1">
                <a:latin typeface="Calibri" panose="020F0502020204030204" pitchFamily="34" charset="0"/>
                <a:cs typeface="Calibri" panose="020F0502020204030204" pitchFamily="34" charset="0"/>
              </a:rPr>
              <a:t>Hovudporteføljen</a:t>
            </a:r>
            <a:r>
              <a:rPr lang="nb-NO" sz="1000" b="0" dirty="0">
                <a:latin typeface="Calibri" panose="020F0502020204030204" pitchFamily="34" charset="0"/>
                <a:cs typeface="Calibri" panose="020F0502020204030204" pitchFamily="34" charset="0"/>
              </a:rPr>
              <a:t> av fleksible studieprogram er likevel </a:t>
            </a:r>
            <a:r>
              <a:rPr lang="nb-NO" sz="1000" b="0" dirty="0" err="1">
                <a:latin typeface="Calibri" panose="020F0502020204030204" pitchFamily="34" charset="0"/>
                <a:cs typeface="Calibri" panose="020F0502020204030204" pitchFamily="34" charset="0"/>
              </a:rPr>
              <a:t>kortare</a:t>
            </a:r>
            <a:r>
              <a:rPr lang="nb-NO" sz="1000" b="0" dirty="0">
                <a:latin typeface="Calibri" panose="020F0502020204030204" pitchFamily="34" charset="0"/>
                <a:cs typeface="Calibri" panose="020F0502020204030204" pitchFamily="34" charset="0"/>
              </a:rPr>
              <a:t> emne eller </a:t>
            </a:r>
            <a:r>
              <a:rPr lang="nb-NO" sz="1000" b="0" dirty="0" err="1">
                <a:latin typeface="Calibri" panose="020F0502020204030204" pitchFamily="34" charset="0"/>
                <a:cs typeface="Calibri" panose="020F0502020204030204" pitchFamily="34" charset="0"/>
              </a:rPr>
              <a:t>vidareutdanningar</a:t>
            </a:r>
            <a:r>
              <a:rPr lang="nb-NO" sz="1000" b="0" dirty="0">
                <a:latin typeface="Calibri" panose="020F0502020204030204" pitchFamily="34" charset="0"/>
                <a:cs typeface="Calibri" panose="020F0502020204030204" pitchFamily="34" charset="0"/>
              </a:rPr>
              <a:t> </a:t>
            </a:r>
          </a:p>
          <a:p>
            <a:endParaRPr lang="nb-NO" sz="1200" b="1" dirty="0"/>
          </a:p>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7</a:t>
            </a:fld>
            <a:endParaRPr lang="nb-NO"/>
          </a:p>
        </p:txBody>
      </p:sp>
    </p:spTree>
    <p:extLst>
      <p:ext uri="{BB962C8B-B14F-4D97-AF65-F5344CB8AC3E}">
        <p14:creationId xmlns:p14="http://schemas.microsoft.com/office/powerpoint/2010/main" val="284348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Når </a:t>
            </a:r>
            <a:r>
              <a:rPr lang="nb-NO" sz="1000" dirty="0" err="1"/>
              <a:t>me</a:t>
            </a:r>
            <a:r>
              <a:rPr lang="nb-NO" sz="1000" dirty="0"/>
              <a:t> ser på samla studieportefølje </a:t>
            </a:r>
            <a:r>
              <a:rPr lang="nb-NO" sz="1000" dirty="0" err="1"/>
              <a:t>dei</a:t>
            </a:r>
            <a:r>
              <a:rPr lang="nb-NO" sz="1000" dirty="0"/>
              <a:t> siste åra, ser </a:t>
            </a:r>
            <a:r>
              <a:rPr lang="nb-NO" sz="1000" dirty="0" err="1"/>
              <a:t>me</a:t>
            </a:r>
            <a:r>
              <a:rPr lang="nb-NO" sz="1000" dirty="0"/>
              <a:t> </a:t>
            </a:r>
            <a:r>
              <a:rPr lang="nb-NO" sz="1000" dirty="0" err="1"/>
              <a:t>ein</a:t>
            </a:r>
            <a:r>
              <a:rPr lang="nb-NO" sz="1000" dirty="0"/>
              <a:t> nedgang i </a:t>
            </a:r>
            <a:r>
              <a:rPr lang="nb-NO" sz="1000" dirty="0" err="1"/>
              <a:t>antal</a:t>
            </a:r>
            <a:r>
              <a:rPr lang="nb-NO" sz="1000" dirty="0"/>
              <a:t> </a:t>
            </a:r>
            <a:r>
              <a:rPr lang="nb-NO" sz="1000" dirty="0" err="1"/>
              <a:t>studietilbod</a:t>
            </a:r>
            <a:r>
              <a:rPr lang="nb-NO" sz="1000" dirty="0"/>
              <a:t> som er organisert med undervisning på campus på heiltid.</a:t>
            </a:r>
          </a:p>
          <a:p>
            <a:r>
              <a:rPr lang="nb-NO" sz="1000" dirty="0" err="1"/>
              <a:t>Tilsvarande</a:t>
            </a:r>
            <a:r>
              <a:rPr lang="nb-NO" sz="1000" dirty="0"/>
              <a:t> ser </a:t>
            </a:r>
            <a:r>
              <a:rPr lang="nb-NO" sz="1000" dirty="0" err="1"/>
              <a:t>me</a:t>
            </a:r>
            <a:r>
              <a:rPr lang="nb-NO" sz="1000" dirty="0"/>
              <a:t> </a:t>
            </a:r>
            <a:r>
              <a:rPr lang="nb-NO" sz="1000" dirty="0" err="1"/>
              <a:t>ein</a:t>
            </a:r>
            <a:r>
              <a:rPr lang="nb-NO" sz="1000" dirty="0"/>
              <a:t> </a:t>
            </a:r>
            <a:r>
              <a:rPr lang="nb-NO" sz="1000" dirty="0" err="1"/>
              <a:t>auke</a:t>
            </a:r>
            <a:r>
              <a:rPr lang="nb-NO" sz="1000" dirty="0"/>
              <a:t> i  </a:t>
            </a:r>
            <a:r>
              <a:rPr lang="nb-NO" sz="1000" dirty="0" err="1"/>
              <a:t>studietilbod</a:t>
            </a:r>
            <a:r>
              <a:rPr lang="nb-NO" sz="1000" dirty="0"/>
              <a:t> som har stor grad av nettbasering. </a:t>
            </a:r>
          </a:p>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8</a:t>
            </a:fld>
            <a:endParaRPr lang="nb-NO"/>
          </a:p>
        </p:txBody>
      </p:sp>
    </p:spTree>
    <p:extLst>
      <p:ext uri="{BB962C8B-B14F-4D97-AF65-F5344CB8AC3E}">
        <p14:creationId xmlns:p14="http://schemas.microsoft.com/office/powerpoint/2010/main" val="214676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mn-lt"/>
              </a:rPr>
              <a:t>Tal</a:t>
            </a:r>
            <a:r>
              <a:rPr lang="nb-NO" sz="1200" baseline="0" dirty="0">
                <a:latin typeface="+mn-lt"/>
              </a:rPr>
              <a:t> studieprogram fordelt etter studieprogrammet si undervisningsorganisering</a:t>
            </a:r>
            <a:br>
              <a:rPr lang="nb-NO" sz="1200" dirty="0">
                <a:latin typeface="+mn-lt"/>
              </a:rPr>
            </a:br>
            <a:endParaRPr lang="nb-NO" dirty="0"/>
          </a:p>
          <a:p>
            <a:r>
              <a:rPr lang="nb-NO" dirty="0"/>
              <a:t>Ser </a:t>
            </a:r>
            <a:r>
              <a:rPr lang="nb-NO" dirty="0" err="1"/>
              <a:t>me</a:t>
            </a:r>
            <a:r>
              <a:rPr lang="nb-NO" dirty="0"/>
              <a:t> </a:t>
            </a:r>
            <a:r>
              <a:rPr lang="nb-NO" dirty="0" err="1"/>
              <a:t>nærare</a:t>
            </a:r>
            <a:r>
              <a:rPr lang="nb-NO" dirty="0"/>
              <a:t> på studieprogramnivå korleis </a:t>
            </a:r>
            <a:r>
              <a:rPr lang="nb-NO" dirty="0" err="1"/>
              <a:t>dei</a:t>
            </a:r>
            <a:r>
              <a:rPr lang="nb-NO" dirty="0"/>
              <a:t> fordeler seg på ulike former for undervisningsorganisering har om lag 55% av studieprogramma ei tradisjonell campusorganisering, </a:t>
            </a:r>
            <a:r>
              <a:rPr lang="nb-NO" dirty="0" err="1"/>
              <a:t>medan</a:t>
            </a:r>
            <a:r>
              <a:rPr lang="nb-NO" dirty="0"/>
              <a:t> 45 % av studieprogramma ei fleksibel organisering</a:t>
            </a:r>
          </a:p>
        </p:txBody>
      </p:sp>
      <p:sp>
        <p:nvSpPr>
          <p:cNvPr id="4" name="Plassholder for lysbildenummer 3"/>
          <p:cNvSpPr>
            <a:spLocks noGrp="1"/>
          </p:cNvSpPr>
          <p:nvPr>
            <p:ph type="sldNum" sz="quarter" idx="5"/>
          </p:nvPr>
        </p:nvSpPr>
        <p:spPr/>
        <p:txBody>
          <a:bodyPr/>
          <a:lstStyle/>
          <a:p>
            <a:fld id="{F8B4BF77-11FD-8E4D-B223-FC6B75E0C356}" type="slidenum">
              <a:rPr lang="nb-NO" smtClean="0"/>
              <a:t>9</a:t>
            </a:fld>
            <a:endParaRPr lang="nb-NO"/>
          </a:p>
        </p:txBody>
      </p:sp>
    </p:spTree>
    <p:extLst>
      <p:ext uri="{BB962C8B-B14F-4D97-AF65-F5344CB8AC3E}">
        <p14:creationId xmlns:p14="http://schemas.microsoft.com/office/powerpoint/2010/main" val="3588020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ørk - stående bilde">
    <p:bg>
      <p:bgRef idx="1001">
        <a:schemeClr val="bg2"/>
      </p:bgRef>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09538882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En spalte med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4" name="Rektangel 3"/>
          <p:cNvSpPr/>
          <p:nvPr userDrawn="1"/>
        </p:nvSpPr>
        <p:spPr>
          <a:xfrm>
            <a:off x="812602" y="1363946"/>
            <a:ext cx="10926000" cy="50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a:t>  </a:t>
            </a:r>
          </a:p>
        </p:txBody>
      </p:sp>
      <p:cxnSp>
        <p:nvCxnSpPr>
          <p:cNvPr id="6" name="Rett linje 5"/>
          <p:cNvCxnSpPr/>
          <p:nvPr userDrawn="1"/>
        </p:nvCxnSpPr>
        <p:spPr>
          <a:xfrm>
            <a:off x="809427" y="1358552"/>
            <a:ext cx="10926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809976" y="-2081"/>
            <a:ext cx="10926000" cy="1350000"/>
          </a:xfrm>
        </p:spPr>
        <p:txBody>
          <a:bodyPr/>
          <a:lstStyle>
            <a:lvl1pPr algn="l">
              <a:defRPr/>
            </a:lvl1pPr>
          </a:lstStyle>
          <a:p>
            <a:r>
              <a:rPr lang="nb-NO"/>
              <a:t>Klikk for å redigere tittelstil</a:t>
            </a:r>
          </a:p>
        </p:txBody>
      </p:sp>
      <p:sp>
        <p:nvSpPr>
          <p:cNvPr id="3" name="Plassholder for innhold 2"/>
          <p:cNvSpPr>
            <a:spLocks noGrp="1"/>
          </p:cNvSpPr>
          <p:nvPr>
            <p:ph idx="1"/>
          </p:nvPr>
        </p:nvSpPr>
        <p:spPr>
          <a:xfrm>
            <a:off x="809427" y="1361080"/>
            <a:ext cx="10926000" cy="5058000"/>
          </a:xfrm>
          <a:noFill/>
          <a:ln>
            <a:noFill/>
          </a:ln>
        </p:spPr>
        <p:txBody>
          <a:bodyPr lIns="180000" tIns="180000" rIns="180000" bIns="180000">
            <a:normAutofit/>
          </a:bodyPr>
          <a:lstStyle>
            <a:lvl1pPr marL="342900" indent="-342900">
              <a:lnSpc>
                <a:spcPct val="100000"/>
              </a:lnSpc>
              <a:buFont typeface=".AppleSystemUIFont" charset="-120"/>
              <a:buChar char="›"/>
              <a:defRPr sz="2000"/>
            </a:lvl1pPr>
            <a:lvl2pPr marL="685800" indent="-228600">
              <a:lnSpc>
                <a:spcPct val="100000"/>
              </a:lnSpc>
              <a:buFont typeface=".AppleSystemUIFont" charset="-120"/>
              <a:buChar char="›"/>
              <a:defRPr sz="2000">
                <a:latin typeface="+mn-lt"/>
              </a:defRPr>
            </a:lvl2pPr>
            <a:lvl3pPr marL="1143000" indent="-228600">
              <a:lnSpc>
                <a:spcPct val="100000"/>
              </a:lnSpc>
              <a:buFont typeface=".AppleSystemUIFont" charset="-120"/>
              <a:buChar char="›"/>
              <a:defRPr sz="2000">
                <a:latin typeface="+mn-lt"/>
              </a:defRPr>
            </a:lvl3pPr>
            <a:lvl4pPr marL="1600200" indent="-228600">
              <a:lnSpc>
                <a:spcPct val="100000"/>
              </a:lnSpc>
              <a:buFont typeface=".AppleSystemUIFont" charset="-120"/>
              <a:buChar char="›"/>
              <a:defRPr sz="2000">
                <a:latin typeface="+mn-lt"/>
              </a:defRPr>
            </a:lvl4pPr>
            <a:lvl5pPr marL="2057400" indent="-228600">
              <a:lnSpc>
                <a:spcPct val="100000"/>
              </a:lnSpc>
              <a:buFont typeface=".AppleSystemUIFont" charset="-120"/>
              <a:buChar char="›"/>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22" name="Plassholder for bunntekst 21"/>
          <p:cNvSpPr>
            <a:spLocks noGrp="1"/>
          </p:cNvSpPr>
          <p:nvPr>
            <p:ph type="ftr" sz="quarter" idx="10"/>
          </p:nvPr>
        </p:nvSpPr>
        <p:spPr/>
        <p:txBody>
          <a:bodyPr/>
          <a:lstStyle/>
          <a:p>
            <a:endParaRPr lang="nb-NO"/>
          </a:p>
        </p:txBody>
      </p:sp>
      <p:sp>
        <p:nvSpPr>
          <p:cNvPr id="23" name="Plassholder for lysbildenummer 22"/>
          <p:cNvSpPr>
            <a:spLocks noGrp="1"/>
          </p:cNvSpPr>
          <p:nvPr>
            <p:ph type="sldNum" sz="quarter" idx="11"/>
          </p:nvPr>
        </p:nvSpPr>
        <p:spPr/>
        <p:txBody>
          <a:bodyPr/>
          <a:lstStyle/>
          <a:p>
            <a:fld id="{D0BEE4E4-E047-6A49-BCB9-4D06E7BA237B}" type="slidenum">
              <a:rPr lang="nb-NO" smtClean="0"/>
              <a:pPr/>
              <a:t>‹#›</a:t>
            </a:fld>
            <a:endParaRPr lang="nb-NO"/>
          </a:p>
        </p:txBody>
      </p:sp>
    </p:spTree>
    <p:extLst>
      <p:ext uri="{BB962C8B-B14F-4D97-AF65-F5344CB8AC3E}">
        <p14:creationId xmlns:p14="http://schemas.microsoft.com/office/powerpoint/2010/main" val="34852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o spalter med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4" name="Rektangel 3"/>
          <p:cNvSpPr/>
          <p:nvPr userDrawn="1"/>
        </p:nvSpPr>
        <p:spPr>
          <a:xfrm>
            <a:off x="810594" y="1352959"/>
            <a:ext cx="5256000" cy="50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a:t>  </a:t>
            </a:r>
          </a:p>
        </p:txBody>
      </p:sp>
      <p:sp>
        <p:nvSpPr>
          <p:cNvPr id="11" name="Rektangel 10"/>
          <p:cNvSpPr/>
          <p:nvPr userDrawn="1"/>
        </p:nvSpPr>
        <p:spPr>
          <a:xfrm>
            <a:off x="6480905" y="1351536"/>
            <a:ext cx="5256000" cy="50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a:t>  </a:t>
            </a:r>
          </a:p>
        </p:txBody>
      </p:sp>
      <p:cxnSp>
        <p:nvCxnSpPr>
          <p:cNvPr id="6" name="Rett linje 5"/>
          <p:cNvCxnSpPr/>
          <p:nvPr userDrawn="1"/>
        </p:nvCxnSpPr>
        <p:spPr>
          <a:xfrm>
            <a:off x="809427" y="1362845"/>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809976" y="-2081"/>
            <a:ext cx="10926000" cy="1350000"/>
          </a:xfrm>
        </p:spPr>
        <p:txBody>
          <a:bodyPr>
            <a:normAutofit/>
          </a:bodyPr>
          <a:lstStyle>
            <a:lvl1pPr algn="l">
              <a:lnSpc>
                <a:spcPct val="100000"/>
              </a:lnSpc>
              <a:defRPr sz="2800"/>
            </a:lvl1pPr>
          </a:lstStyle>
          <a:p>
            <a:r>
              <a:rPr lang="nb-NO"/>
              <a:t>Klikk for å redigere tittelstil</a:t>
            </a:r>
          </a:p>
        </p:txBody>
      </p:sp>
      <p:sp>
        <p:nvSpPr>
          <p:cNvPr id="3" name="Plassholder for innhold 2"/>
          <p:cNvSpPr>
            <a:spLocks noGrp="1"/>
          </p:cNvSpPr>
          <p:nvPr>
            <p:ph idx="1"/>
          </p:nvPr>
        </p:nvSpPr>
        <p:spPr>
          <a:xfrm>
            <a:off x="802127" y="1364110"/>
            <a:ext cx="5256000" cy="5058000"/>
          </a:xfrm>
          <a:noFill/>
          <a:ln>
            <a:noFill/>
          </a:ln>
        </p:spPr>
        <p:txBody>
          <a:bodyPr lIns="180000" tIns="180000" rIns="180000" bIns="180000">
            <a:normAutofit/>
          </a:bodyPr>
          <a:lstStyle>
            <a:lvl1pPr>
              <a:lnSpc>
                <a:spcPct val="100000"/>
              </a:lnSpc>
              <a:defRPr sz="2000"/>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2"/>
          <p:cNvSpPr>
            <a:spLocks noGrp="1"/>
          </p:cNvSpPr>
          <p:nvPr>
            <p:ph idx="12"/>
          </p:nvPr>
        </p:nvSpPr>
        <p:spPr>
          <a:xfrm>
            <a:off x="6491935" y="1347919"/>
            <a:ext cx="5256000" cy="5058000"/>
          </a:xfrm>
          <a:noFill/>
          <a:ln>
            <a:noFill/>
          </a:ln>
        </p:spPr>
        <p:txBody>
          <a:bodyPr lIns="180000" tIns="180000" rIns="180000" bIns="180000">
            <a:normAutofit/>
          </a:bodyPr>
          <a:lstStyle>
            <a:lvl1pPr>
              <a:defRPr sz="2000"/>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cxnSp>
        <p:nvCxnSpPr>
          <p:cNvPr id="17" name="Rett linje 16"/>
          <p:cNvCxnSpPr/>
          <p:nvPr userDrawn="1"/>
        </p:nvCxnSpPr>
        <p:spPr>
          <a:xfrm>
            <a:off x="6472438" y="1361941"/>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lassholder for bunntekst 4"/>
          <p:cNvSpPr>
            <a:spLocks noGrp="1"/>
          </p:cNvSpPr>
          <p:nvPr>
            <p:ph type="ftr" sz="quarter" idx="13"/>
          </p:nvPr>
        </p:nvSpPr>
        <p:spPr/>
        <p:txBody>
          <a:bodyPr/>
          <a:lstStyle/>
          <a:p>
            <a:endParaRPr lang="nb-NO"/>
          </a:p>
        </p:txBody>
      </p:sp>
      <p:sp>
        <p:nvSpPr>
          <p:cNvPr id="7" name="Plassholder for lysbildenummer 6"/>
          <p:cNvSpPr>
            <a:spLocks noGrp="1"/>
          </p:cNvSpPr>
          <p:nvPr>
            <p:ph type="sldNum" sz="quarter" idx="14"/>
          </p:nvPr>
        </p:nvSpPr>
        <p:spPr/>
        <p:txBody>
          <a:bodyPr/>
          <a:lstStyle/>
          <a:p>
            <a:fld id="{D0BEE4E4-E047-6A49-BCB9-4D06E7BA237B}" type="slidenum">
              <a:rPr lang="nb-NO" smtClean="0"/>
              <a:pPr/>
              <a:t>‹#›</a:t>
            </a:fld>
            <a:endParaRPr lang="nb-NO"/>
          </a:p>
        </p:txBody>
      </p:sp>
    </p:spTree>
    <p:extLst>
      <p:ext uri="{BB962C8B-B14F-4D97-AF65-F5344CB8AC3E}">
        <p14:creationId xmlns:p14="http://schemas.microsoft.com/office/powerpoint/2010/main" val="209205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killeside lys - stående bilde">
    <p:bg>
      <p:bgRef idx="1001">
        <a:schemeClr val="bg1"/>
      </p:bgRef>
    </p:bg>
    <p:spTree>
      <p:nvGrpSpPr>
        <p:cNvPr id="1" name=""/>
        <p:cNvGrpSpPr/>
        <p:nvPr/>
      </p:nvGrpSpPr>
      <p:grpSpPr>
        <a:xfrm>
          <a:off x="0" y="0"/>
          <a:ext cx="0" cy="0"/>
          <a:chOff x="0" y="0"/>
          <a:chExt cx="0" cy="0"/>
        </a:xfrm>
      </p:grpSpPr>
      <p:sp>
        <p:nvSpPr>
          <p:cNvPr id="5" name="Plassholder for bilde 8"/>
          <p:cNvSpPr>
            <a:spLocks noGrp="1"/>
          </p:cNvSpPr>
          <p:nvPr>
            <p:ph type="pic" sz="quarter" idx="12"/>
          </p:nvPr>
        </p:nvSpPr>
        <p:spPr>
          <a:xfrm>
            <a:off x="6252000" y="5495"/>
            <a:ext cx="5940000" cy="6852505"/>
          </a:xfrm>
        </p:spPr>
        <p:txBody>
          <a:bodyPr/>
          <a:lstStyle>
            <a:lvl1pPr marL="0" indent="0">
              <a:buNone/>
              <a:defRPr/>
            </a:lvl1pPr>
          </a:lstStyle>
          <a:p>
            <a:r>
              <a:rPr lang="nb-NO"/>
              <a:t>Klikk ikonet for å legge til et bilde</a:t>
            </a:r>
          </a:p>
        </p:txBody>
      </p:sp>
      <p:sp>
        <p:nvSpPr>
          <p:cNvPr id="7" name="Tittel 1"/>
          <p:cNvSpPr>
            <a:spLocks noGrp="1"/>
          </p:cNvSpPr>
          <p:nvPr>
            <p:ph type="ctrTitle"/>
          </p:nvPr>
        </p:nvSpPr>
        <p:spPr>
          <a:xfrm>
            <a:off x="809426" y="1879389"/>
            <a:ext cx="4914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p>
        </p:txBody>
      </p:sp>
      <p:sp>
        <p:nvSpPr>
          <p:cNvPr id="8" name="Undertittel 2"/>
          <p:cNvSpPr>
            <a:spLocks noGrp="1"/>
          </p:cNvSpPr>
          <p:nvPr>
            <p:ph type="subTitle" idx="1"/>
          </p:nvPr>
        </p:nvSpPr>
        <p:spPr>
          <a:xfrm>
            <a:off x="809426" y="3703967"/>
            <a:ext cx="486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cxnSp>
        <p:nvCxnSpPr>
          <p:cNvPr id="9" name="Rett linje 8"/>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82348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illeside mørk - stående bilde">
    <p:bg>
      <p:bgRef idx="1001">
        <a:schemeClr val="bg2"/>
      </p:bgRef>
    </p:bg>
    <p:spTree>
      <p:nvGrpSpPr>
        <p:cNvPr id="1" name=""/>
        <p:cNvGrpSpPr/>
        <p:nvPr/>
      </p:nvGrpSpPr>
      <p:grpSpPr>
        <a:xfrm>
          <a:off x="0" y="0"/>
          <a:ext cx="0" cy="0"/>
          <a:chOff x="0" y="0"/>
          <a:chExt cx="0" cy="0"/>
        </a:xfrm>
      </p:grpSpPr>
      <p:sp>
        <p:nvSpPr>
          <p:cNvPr id="5" name="Plassholder for bilde 8"/>
          <p:cNvSpPr>
            <a:spLocks noGrp="1"/>
          </p:cNvSpPr>
          <p:nvPr>
            <p:ph type="pic" sz="quarter" idx="12"/>
          </p:nvPr>
        </p:nvSpPr>
        <p:spPr>
          <a:xfrm>
            <a:off x="6252000" y="5495"/>
            <a:ext cx="5940000" cy="6852505"/>
          </a:xfrm>
        </p:spPr>
        <p:txBody>
          <a:bodyPr/>
          <a:lstStyle>
            <a:lvl1pPr marL="0" indent="0">
              <a:buNone/>
              <a:defRPr/>
            </a:lvl1pPr>
          </a:lstStyle>
          <a:p>
            <a:r>
              <a:rPr lang="nb-NO"/>
              <a:t>Klikk ikonet for å legge til et bilde</a:t>
            </a:r>
          </a:p>
        </p:txBody>
      </p:sp>
      <p:sp>
        <p:nvSpPr>
          <p:cNvPr id="7" name="Tittel 1"/>
          <p:cNvSpPr>
            <a:spLocks noGrp="1"/>
          </p:cNvSpPr>
          <p:nvPr>
            <p:ph type="ctrTitle"/>
          </p:nvPr>
        </p:nvSpPr>
        <p:spPr>
          <a:xfrm>
            <a:off x="809426" y="1879389"/>
            <a:ext cx="4914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8" name="Undertittel 2"/>
          <p:cNvSpPr>
            <a:spLocks noGrp="1"/>
          </p:cNvSpPr>
          <p:nvPr>
            <p:ph type="subTitle" idx="1"/>
          </p:nvPr>
        </p:nvSpPr>
        <p:spPr>
          <a:xfrm>
            <a:off x="809426" y="3703967"/>
            <a:ext cx="486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cxnSp>
        <p:nvCxnSpPr>
          <p:cNvPr id="9" name="Rett linje 8"/>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0856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illeside lys - to liggende bilder">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809426" y="1879389"/>
            <a:ext cx="576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p>
        </p:txBody>
      </p:sp>
      <p:sp>
        <p:nvSpPr>
          <p:cNvPr id="3" name="Undertittel 2"/>
          <p:cNvSpPr>
            <a:spLocks noGrp="1"/>
          </p:cNvSpPr>
          <p:nvPr>
            <p:ph type="subTitle" idx="1"/>
          </p:nvPr>
        </p:nvSpPr>
        <p:spPr>
          <a:xfrm>
            <a:off x="809426" y="3703967"/>
            <a:ext cx="576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ilde 8"/>
          <p:cNvSpPr>
            <a:spLocks noGrp="1"/>
          </p:cNvSpPr>
          <p:nvPr>
            <p:ph type="pic" sz="quarter" idx="12"/>
          </p:nvPr>
        </p:nvSpPr>
        <p:spPr>
          <a:xfrm>
            <a:off x="7152000" y="5495"/>
            <a:ext cx="5040000" cy="3384000"/>
          </a:xfrm>
        </p:spPr>
        <p:txBody>
          <a:bodyPr/>
          <a:lstStyle>
            <a:lvl1pPr marL="0" indent="0">
              <a:buNone/>
              <a:defRPr/>
            </a:lvl1pPr>
          </a:lstStyle>
          <a:p>
            <a:r>
              <a:rPr lang="nb-NO"/>
              <a:t>Klikk ikonet for å legge til et bilde</a:t>
            </a:r>
          </a:p>
        </p:txBody>
      </p:sp>
      <p:cxnSp>
        <p:nvCxnSpPr>
          <p:cNvPr id="11" name="Rett linje 10"/>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3"/>
          </p:nvPr>
        </p:nvSpPr>
        <p:spPr>
          <a:xfrm>
            <a:off x="7152000" y="3468783"/>
            <a:ext cx="5040000" cy="3384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2111016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side mørk - to liggende bilder">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809426" y="1879389"/>
            <a:ext cx="576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3" name="Undertittel 2"/>
          <p:cNvSpPr>
            <a:spLocks noGrp="1"/>
          </p:cNvSpPr>
          <p:nvPr>
            <p:ph type="subTitle" idx="1"/>
          </p:nvPr>
        </p:nvSpPr>
        <p:spPr>
          <a:xfrm>
            <a:off x="809426" y="3703967"/>
            <a:ext cx="576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ilde 8"/>
          <p:cNvSpPr>
            <a:spLocks noGrp="1"/>
          </p:cNvSpPr>
          <p:nvPr>
            <p:ph type="pic" sz="quarter" idx="12"/>
          </p:nvPr>
        </p:nvSpPr>
        <p:spPr>
          <a:xfrm>
            <a:off x="7152000" y="5495"/>
            <a:ext cx="5040000" cy="3384000"/>
          </a:xfrm>
        </p:spPr>
        <p:txBody>
          <a:bodyPr/>
          <a:lstStyle>
            <a:lvl1pPr marL="0" indent="0">
              <a:buNone/>
              <a:defRPr/>
            </a:lvl1pPr>
          </a:lstStyle>
          <a:p>
            <a:r>
              <a:rPr lang="nb-NO"/>
              <a:t>Klikk ikonet for å legge til et bilde</a:t>
            </a:r>
          </a:p>
        </p:txBody>
      </p:sp>
      <p:cxnSp>
        <p:nvCxnSpPr>
          <p:cNvPr id="11" name="Rett linje 10"/>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3"/>
          </p:nvPr>
        </p:nvSpPr>
        <p:spPr>
          <a:xfrm>
            <a:off x="7152000" y="3468783"/>
            <a:ext cx="5040000" cy="3384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55214723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En spalte uten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2" name="Tittel 1"/>
          <p:cNvSpPr>
            <a:spLocks noGrp="1"/>
          </p:cNvSpPr>
          <p:nvPr>
            <p:ph type="title"/>
          </p:nvPr>
        </p:nvSpPr>
        <p:spPr>
          <a:xfrm>
            <a:off x="809976" y="-2081"/>
            <a:ext cx="10926000" cy="1350000"/>
          </a:xfrm>
        </p:spPr>
        <p:txBody>
          <a:bodyPr/>
          <a:lstStyle>
            <a:lvl1pPr algn="l">
              <a:defRPr/>
            </a:lvl1pPr>
          </a:lstStyle>
          <a:p>
            <a:r>
              <a:rPr lang="nb-NO"/>
              <a:t>Klikk for å redigere tittelstil</a:t>
            </a:r>
          </a:p>
        </p:txBody>
      </p:sp>
      <p:sp>
        <p:nvSpPr>
          <p:cNvPr id="3" name="Plassholder for innhold 2"/>
          <p:cNvSpPr>
            <a:spLocks noGrp="1"/>
          </p:cNvSpPr>
          <p:nvPr>
            <p:ph idx="1"/>
          </p:nvPr>
        </p:nvSpPr>
        <p:spPr>
          <a:xfrm>
            <a:off x="809976" y="1354730"/>
            <a:ext cx="10926000" cy="5058000"/>
          </a:xfrm>
          <a:noFill/>
          <a:ln>
            <a:noFill/>
          </a:ln>
        </p:spPr>
        <p:txBody>
          <a:bodyPr lIns="0" tIns="0" rIns="0" bIns="0">
            <a:normAutofit/>
          </a:bodyPr>
          <a:lstStyle>
            <a:lvl1pPr>
              <a:lnSpc>
                <a:spcPct val="100000"/>
              </a:lnSpc>
              <a:defRPr sz="2000"/>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unntekst 3"/>
          <p:cNvSpPr>
            <a:spLocks noGrp="1"/>
          </p:cNvSpPr>
          <p:nvPr>
            <p:ph type="ftr" sz="quarter" idx="10"/>
          </p:nvPr>
        </p:nvSpPr>
        <p:spPr/>
        <p:txBody>
          <a:bodyPr/>
          <a:lstStyle/>
          <a:p>
            <a:endParaRPr lang="nb-NO"/>
          </a:p>
        </p:txBody>
      </p:sp>
      <p:sp>
        <p:nvSpPr>
          <p:cNvPr id="6" name="Plassholder for lysbildenummer 5"/>
          <p:cNvSpPr>
            <a:spLocks noGrp="1"/>
          </p:cNvSpPr>
          <p:nvPr>
            <p:ph type="sldNum" sz="quarter" idx="11"/>
          </p:nvPr>
        </p:nvSpPr>
        <p:spPr/>
        <p:txBody>
          <a:bodyPr/>
          <a:lstStyle/>
          <a:p>
            <a:fld id="{D0BEE4E4-E047-6A49-BCB9-4D06E7BA237B}" type="slidenum">
              <a:rPr lang="nb-NO" smtClean="0"/>
              <a:pPr/>
              <a:t>‹#›</a:t>
            </a:fld>
            <a:endParaRPr lang="nb-NO"/>
          </a:p>
        </p:txBody>
      </p:sp>
    </p:spTree>
    <p:extLst>
      <p:ext uri="{BB962C8B-B14F-4D97-AF65-F5344CB8AC3E}">
        <p14:creationId xmlns:p14="http://schemas.microsoft.com/office/powerpoint/2010/main" val="482388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o spalter uten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20" name="Plassholder for bunntekst 19"/>
          <p:cNvSpPr>
            <a:spLocks noGrp="1"/>
          </p:cNvSpPr>
          <p:nvPr>
            <p:ph type="ftr" sz="quarter" idx="10"/>
          </p:nvPr>
        </p:nvSpPr>
        <p:spPr/>
        <p:txBody>
          <a:bodyPr/>
          <a:lstStyle/>
          <a:p>
            <a:endParaRPr lang="nb-NO"/>
          </a:p>
        </p:txBody>
      </p:sp>
      <p:sp>
        <p:nvSpPr>
          <p:cNvPr id="21" name="Plassholder for lysbildenummer 20"/>
          <p:cNvSpPr>
            <a:spLocks noGrp="1"/>
          </p:cNvSpPr>
          <p:nvPr>
            <p:ph type="sldNum" sz="quarter" idx="11"/>
          </p:nvPr>
        </p:nvSpPr>
        <p:spPr/>
        <p:txBody>
          <a:bodyPr/>
          <a:lstStyle/>
          <a:p>
            <a:fld id="{D0BEE4E4-E047-6A49-BCB9-4D06E7BA237B}" type="slidenum">
              <a:rPr lang="nb-NO" smtClean="0"/>
              <a:pPr/>
              <a:t>‹#›</a:t>
            </a:fld>
            <a:endParaRPr lang="nb-NO"/>
          </a:p>
        </p:txBody>
      </p:sp>
      <p:sp>
        <p:nvSpPr>
          <p:cNvPr id="2" name="Tittel 1"/>
          <p:cNvSpPr>
            <a:spLocks noGrp="1"/>
          </p:cNvSpPr>
          <p:nvPr>
            <p:ph type="title"/>
          </p:nvPr>
        </p:nvSpPr>
        <p:spPr>
          <a:xfrm>
            <a:off x="809976" y="-2081"/>
            <a:ext cx="10926000" cy="1350000"/>
          </a:xfrm>
        </p:spPr>
        <p:txBody>
          <a:bodyPr/>
          <a:lstStyle>
            <a:lvl1pPr algn="l">
              <a:defRPr/>
            </a:lvl1pPr>
          </a:lstStyle>
          <a:p>
            <a:r>
              <a:rPr lang="nb-NO"/>
              <a:t>Klikk for å redigere tittelstil</a:t>
            </a:r>
          </a:p>
        </p:txBody>
      </p:sp>
      <p:sp>
        <p:nvSpPr>
          <p:cNvPr id="3" name="Plassholder for innhold 2"/>
          <p:cNvSpPr>
            <a:spLocks noGrp="1"/>
          </p:cNvSpPr>
          <p:nvPr>
            <p:ph idx="1"/>
          </p:nvPr>
        </p:nvSpPr>
        <p:spPr>
          <a:xfrm>
            <a:off x="809047" y="1352020"/>
            <a:ext cx="5256000" cy="5058000"/>
          </a:xfrm>
          <a:noFill/>
          <a:ln>
            <a:noFill/>
          </a:ln>
        </p:spPr>
        <p:txBody>
          <a:bodyPr lIns="180000" tIns="180000" rIns="180000" bIns="180000">
            <a:normAutofit/>
          </a:bodyPr>
          <a:lstStyle>
            <a:lvl1pPr>
              <a:lnSpc>
                <a:spcPct val="100000"/>
              </a:lnSpc>
              <a:defRPr sz="2000"/>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2"/>
          <p:cNvSpPr>
            <a:spLocks noGrp="1"/>
          </p:cNvSpPr>
          <p:nvPr>
            <p:ph idx="12"/>
          </p:nvPr>
        </p:nvSpPr>
        <p:spPr>
          <a:xfrm>
            <a:off x="6479976" y="1347919"/>
            <a:ext cx="5256000" cy="5058000"/>
          </a:xfrm>
          <a:noFill/>
          <a:ln>
            <a:noFill/>
          </a:ln>
        </p:spPr>
        <p:txBody>
          <a:bodyPr lIns="180000" tIns="180000" rIns="180000" bIns="180000">
            <a:normAutofit/>
          </a:bodyPr>
          <a:lstStyle>
            <a:lvl1pPr>
              <a:lnSpc>
                <a:spcPct val="100000"/>
              </a:lnSpc>
              <a:defRPr sz="2000"/>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96191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58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side">
    <p:bg>
      <p:bgRef idx="1001">
        <a:schemeClr val="bg1"/>
      </p:bgRef>
    </p:bg>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0" y="0"/>
            <a:ext cx="12192000" cy="6858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33967362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lys - stående bilde">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1" y="2054942"/>
            <a:ext cx="504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0462"/>
          </a:xfrm>
        </p:spPr>
        <p:txBody>
          <a:bodyPr lIns="0" tIns="0" rIns="0" bIns="0">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139" y="553771"/>
            <a:ext cx="3113909" cy="810000"/>
          </a:xfrm>
          <a:prstGeom prst="rect">
            <a:avLst/>
          </a:prstGeom>
        </p:spPr>
      </p:pic>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accent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201622366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p:txBody>
          <a:bodyPr/>
          <a:lstStyle/>
          <a:p>
            <a:endParaRPr lang="nb-NO"/>
          </a:p>
        </p:txBody>
      </p:sp>
      <p:sp>
        <p:nvSpPr>
          <p:cNvPr id="4" name="Plassholder for lysbildenummer 3"/>
          <p:cNvSpPr>
            <a:spLocks noGrp="1"/>
          </p:cNvSpPr>
          <p:nvPr>
            <p:ph type="sldNum" sz="quarter" idx="11"/>
          </p:nvPr>
        </p:nvSpPr>
        <p:spPr/>
        <p:txBody>
          <a:bodyPr/>
          <a:lstStyle/>
          <a:p>
            <a:fld id="{D0BEE4E4-E047-6A49-BCB9-4D06E7BA237B}" type="slidenum">
              <a:rPr lang="nb-NO" smtClean="0"/>
              <a:pPr/>
              <a:t>‹#›</a:t>
            </a:fld>
            <a:endParaRPr lang="nb-NO"/>
          </a:p>
        </p:txBody>
      </p:sp>
      <p:sp>
        <p:nvSpPr>
          <p:cNvPr id="6" name="Freeform 6"/>
          <p:cNvSpPr>
            <a:spLocks/>
          </p:cNvSpPr>
          <p:nvPr userDrawn="1"/>
        </p:nvSpPr>
        <p:spPr bwMode="auto">
          <a:xfrm>
            <a:off x="-1128044" y="-162370"/>
            <a:ext cx="25244277" cy="14670453"/>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5"/>
          <p:cNvSpPr>
            <a:spLocks/>
          </p:cNvSpPr>
          <p:nvPr userDrawn="1"/>
        </p:nvSpPr>
        <p:spPr bwMode="auto">
          <a:xfrm>
            <a:off x="-9259591" y="1168747"/>
            <a:ext cx="18274501" cy="13652887"/>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a:p>
        </p:txBody>
      </p:sp>
    </p:spTree>
    <p:extLst>
      <p:ext uri="{BB962C8B-B14F-4D97-AF65-F5344CB8AC3E}">
        <p14:creationId xmlns:p14="http://schemas.microsoft.com/office/powerpoint/2010/main" val="165256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lutningsside lys">
    <p:bg>
      <p:bgRef idx="1001">
        <a:schemeClr val="bg1"/>
      </p:bgRef>
    </p:bg>
    <p:spTree>
      <p:nvGrpSpPr>
        <p:cNvPr id="1" name=""/>
        <p:cNvGrpSpPr/>
        <p:nvPr/>
      </p:nvGrpSpPr>
      <p:grpSpPr>
        <a:xfrm>
          <a:off x="0" y="0"/>
          <a:ext cx="0" cy="0"/>
          <a:chOff x="0" y="0"/>
          <a:chExt cx="0" cy="0"/>
        </a:xfrm>
      </p:grpSpPr>
      <p:sp>
        <p:nvSpPr>
          <p:cNvPr id="8" name="Tittel 1"/>
          <p:cNvSpPr>
            <a:spLocks noGrp="1"/>
          </p:cNvSpPr>
          <p:nvPr>
            <p:ph type="ctrTitle"/>
          </p:nvPr>
        </p:nvSpPr>
        <p:spPr>
          <a:xfrm>
            <a:off x="2856000" y="5755342"/>
            <a:ext cx="6480000" cy="360000"/>
          </a:xfrm>
        </p:spPr>
        <p:txBody>
          <a:bodyPr lIns="0" tIns="0" rIns="0" bIns="0" anchor="b">
            <a:normAutofit/>
          </a:bodyPr>
          <a:lstStyle>
            <a:lvl1pPr algn="ctr">
              <a:lnSpc>
                <a:spcPct val="100000"/>
              </a:lnSpc>
              <a:defRPr sz="2800" b="0">
                <a:solidFill>
                  <a:schemeClr val="tx2"/>
                </a:solidFill>
              </a:defRPr>
            </a:lvl1pPr>
          </a:lstStyle>
          <a:p>
            <a:r>
              <a:rPr lang="nb-NO"/>
              <a:t>Klikk for å redigere tittelstil</a:t>
            </a:r>
          </a:p>
        </p:txBody>
      </p:sp>
      <p:grpSp>
        <p:nvGrpSpPr>
          <p:cNvPr id="3" name="Gruppe 2"/>
          <p:cNvGrpSpPr>
            <a:grpSpLocks noChangeAspect="1"/>
          </p:cNvGrpSpPr>
          <p:nvPr userDrawn="1"/>
        </p:nvGrpSpPr>
        <p:grpSpPr>
          <a:xfrm>
            <a:off x="3774141" y="1039515"/>
            <a:ext cx="4643718" cy="4052830"/>
            <a:chOff x="5122863" y="2579688"/>
            <a:chExt cx="1946276" cy="1698625"/>
          </a:xfrm>
          <a:solidFill>
            <a:schemeClr val="accent1"/>
          </a:solidFill>
        </p:grpSpPr>
        <p:sp>
          <p:nvSpPr>
            <p:cNvPr id="4"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744265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lutningsside mørk">
    <p:bg>
      <p:bgRef idx="1001">
        <a:schemeClr val="bg2"/>
      </p:bgRef>
    </p:bg>
    <p:spTree>
      <p:nvGrpSpPr>
        <p:cNvPr id="1" name=""/>
        <p:cNvGrpSpPr/>
        <p:nvPr/>
      </p:nvGrpSpPr>
      <p:grpSpPr>
        <a:xfrm>
          <a:off x="0" y="0"/>
          <a:ext cx="0" cy="0"/>
          <a:chOff x="0" y="0"/>
          <a:chExt cx="0" cy="0"/>
        </a:xfrm>
      </p:grpSpPr>
      <p:sp>
        <p:nvSpPr>
          <p:cNvPr id="8" name="Tittel 1"/>
          <p:cNvSpPr>
            <a:spLocks noGrp="1"/>
          </p:cNvSpPr>
          <p:nvPr>
            <p:ph type="ctrTitle"/>
          </p:nvPr>
        </p:nvSpPr>
        <p:spPr>
          <a:xfrm>
            <a:off x="2856000" y="5755342"/>
            <a:ext cx="6480000" cy="360000"/>
          </a:xfrm>
        </p:spPr>
        <p:txBody>
          <a:bodyPr lIns="0" tIns="0" rIns="0" bIns="0" anchor="b">
            <a:normAutofit/>
          </a:bodyPr>
          <a:lstStyle>
            <a:lvl1pPr algn="ctr">
              <a:lnSpc>
                <a:spcPct val="100000"/>
              </a:lnSpc>
              <a:defRPr sz="2800" b="0">
                <a:solidFill>
                  <a:schemeClr val="tx1"/>
                </a:solidFill>
              </a:defRPr>
            </a:lvl1pPr>
          </a:lstStyle>
          <a:p>
            <a:r>
              <a:rPr lang="nb-NO"/>
              <a:t>Klikk for å redigere tittelstil</a:t>
            </a:r>
          </a:p>
        </p:txBody>
      </p:sp>
      <p:grpSp>
        <p:nvGrpSpPr>
          <p:cNvPr id="3" name="Gruppe 2"/>
          <p:cNvGrpSpPr>
            <a:grpSpLocks noChangeAspect="1"/>
          </p:cNvGrpSpPr>
          <p:nvPr userDrawn="1"/>
        </p:nvGrpSpPr>
        <p:grpSpPr>
          <a:xfrm>
            <a:off x="3774141" y="1039515"/>
            <a:ext cx="4643718" cy="4052830"/>
            <a:chOff x="5122863" y="2579688"/>
            <a:chExt cx="1946276" cy="1698625"/>
          </a:xfrm>
          <a:solidFill>
            <a:schemeClr val="accent1"/>
          </a:solidFill>
        </p:grpSpPr>
        <p:sp>
          <p:nvSpPr>
            <p:cNvPr id="4"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82205608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 spalte blå fokusfelt ett fokus">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2" name="Tittel 1"/>
          <p:cNvSpPr>
            <a:spLocks noGrp="1"/>
          </p:cNvSpPr>
          <p:nvPr>
            <p:ph type="title"/>
          </p:nvPr>
        </p:nvSpPr>
        <p:spPr>
          <a:xfrm>
            <a:off x="809976" y="-2081"/>
            <a:ext cx="10926000" cy="1350000"/>
          </a:xfrm>
        </p:spPr>
        <p:txBody>
          <a:bodyPr/>
          <a:lstStyle>
            <a:lvl1pPr algn="l">
              <a:defRPr/>
            </a:lvl1pPr>
          </a:lstStyle>
          <a:p>
            <a:r>
              <a:rPr lang="nb-NO"/>
              <a:t>Klikk for å redigere tittelstil</a:t>
            </a:r>
          </a:p>
        </p:txBody>
      </p:sp>
      <p:sp>
        <p:nvSpPr>
          <p:cNvPr id="6" name="Plassholder for lysbildenummer 5"/>
          <p:cNvSpPr>
            <a:spLocks noGrp="1"/>
          </p:cNvSpPr>
          <p:nvPr>
            <p:ph type="sldNum" sz="quarter" idx="11"/>
          </p:nvPr>
        </p:nvSpPr>
        <p:spPr/>
        <p:txBody>
          <a:bodyPr/>
          <a:lstStyle/>
          <a:p>
            <a:fld id="{D0BEE4E4-E047-6A49-BCB9-4D06E7BA237B}" type="slidenum">
              <a:rPr lang="nb-NO" smtClean="0"/>
              <a:pPr/>
              <a:t>‹#›</a:t>
            </a:fld>
            <a:endParaRPr lang="nb-NO"/>
          </a:p>
        </p:txBody>
      </p:sp>
      <p:sp>
        <p:nvSpPr>
          <p:cNvPr id="10" name="Rektangel 9">
            <a:extLst>
              <a:ext uri="{FF2B5EF4-FFF2-40B4-BE49-F238E27FC236}">
                <a16:creationId xmlns:a16="http://schemas.microsoft.com/office/drawing/2014/main" id="{BFDCA8A7-DBDC-4932-9E8D-FAD81293B316}"/>
              </a:ext>
            </a:extLst>
          </p:cNvPr>
          <p:cNvSpPr/>
          <p:nvPr userDrawn="1"/>
        </p:nvSpPr>
        <p:spPr>
          <a:xfrm>
            <a:off x="-3913" y="4093404"/>
            <a:ext cx="12192000" cy="2756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sp>
        <p:nvSpPr>
          <p:cNvPr id="11" name="Plassholder for lysbildenummer 5">
            <a:extLst>
              <a:ext uri="{FF2B5EF4-FFF2-40B4-BE49-F238E27FC236}">
                <a16:creationId xmlns:a16="http://schemas.microsoft.com/office/drawing/2014/main" id="{029FCA96-7E64-4B52-BBBB-D3C861225962}"/>
              </a:ext>
            </a:extLst>
          </p:cNvPr>
          <p:cNvSpPr>
            <a:spLocks noGrp="1"/>
          </p:cNvSpPr>
          <p:nvPr userDrawn="1"/>
        </p:nvSpPr>
        <p:spPr>
          <a:xfrm>
            <a:off x="11738087" y="6400069"/>
            <a:ext cx="450000" cy="450000"/>
          </a:xfrm>
          <a:prstGeom prst="rect">
            <a:avLst/>
          </a:prstGeom>
        </p:spPr>
        <p:txBody>
          <a:bodyPr lIns="0" tIns="0" rIns="0" bIns="0" anchor="ctr" anchorCtr="0"/>
          <a:lstStyle>
            <a:defPPr>
              <a:defRPr lang="nb-NO"/>
            </a:defPPr>
            <a:lvl1pPr marL="0" algn="ctr" defTabSz="914400" rtl="0" eaLnBrk="1" latinLnBrk="0" hangingPunct="1">
              <a:defRPr sz="1000" b="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BEE4E4-E047-6A49-BCB9-4D06E7BA237B}" type="slidenum">
              <a:rPr lang="nb-NO" smtClean="0"/>
              <a:pPr/>
              <a:t>‹#›</a:t>
            </a:fld>
            <a:endParaRPr lang="nb-NO"/>
          </a:p>
        </p:txBody>
      </p:sp>
      <p:sp>
        <p:nvSpPr>
          <p:cNvPr id="15" name="Rektangel 14">
            <a:extLst>
              <a:ext uri="{FF2B5EF4-FFF2-40B4-BE49-F238E27FC236}">
                <a16:creationId xmlns:a16="http://schemas.microsoft.com/office/drawing/2014/main" id="{A74FB5AA-5B3A-4EAD-9213-63995A700862}"/>
              </a:ext>
            </a:extLst>
          </p:cNvPr>
          <p:cNvSpPr/>
          <p:nvPr userDrawn="1"/>
        </p:nvSpPr>
        <p:spPr>
          <a:xfrm rot="2700000">
            <a:off x="1643593" y="3888097"/>
            <a:ext cx="369974" cy="3699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nb-NO"/>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nb-NO">
              <a:solidFill>
                <a:schemeClr val="bg1"/>
              </a:solidFill>
            </a:endParaRPr>
          </a:p>
        </p:txBody>
      </p:sp>
      <p:sp>
        <p:nvSpPr>
          <p:cNvPr id="7" name="Plassholder for tekst 6">
            <a:extLst>
              <a:ext uri="{FF2B5EF4-FFF2-40B4-BE49-F238E27FC236}">
                <a16:creationId xmlns:a16="http://schemas.microsoft.com/office/drawing/2014/main" id="{DEA17B9E-ECD2-45D7-82A4-A62B8458CE54}"/>
              </a:ext>
            </a:extLst>
          </p:cNvPr>
          <p:cNvSpPr>
            <a:spLocks noGrp="1"/>
          </p:cNvSpPr>
          <p:nvPr>
            <p:ph type="body" sz="quarter" idx="12"/>
          </p:nvPr>
        </p:nvSpPr>
        <p:spPr>
          <a:xfrm>
            <a:off x="874778" y="4983503"/>
            <a:ext cx="10796396" cy="968375"/>
          </a:xfrm>
        </p:spPr>
        <p:txBody>
          <a:bodyPr>
            <a:noAutofit/>
          </a:bodyPr>
          <a:lstStyle>
            <a:lvl1pPr marL="0" indent="0">
              <a:buNone/>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nb-NO"/>
              <a:t>Klikk for å redigere tekststiler i malen</a:t>
            </a:r>
          </a:p>
        </p:txBody>
      </p:sp>
      <p:sp>
        <p:nvSpPr>
          <p:cNvPr id="37" name="Plassholder for innhold 2">
            <a:extLst>
              <a:ext uri="{FF2B5EF4-FFF2-40B4-BE49-F238E27FC236}">
                <a16:creationId xmlns:a16="http://schemas.microsoft.com/office/drawing/2014/main" id="{6BFBACE1-C0F2-4FB9-AC7A-2304E5973661}"/>
              </a:ext>
            </a:extLst>
          </p:cNvPr>
          <p:cNvSpPr>
            <a:spLocks noGrp="1"/>
          </p:cNvSpPr>
          <p:nvPr>
            <p:ph idx="1"/>
          </p:nvPr>
        </p:nvSpPr>
        <p:spPr>
          <a:xfrm>
            <a:off x="809976" y="1354730"/>
            <a:ext cx="5462637" cy="2744659"/>
          </a:xfrm>
          <a:noFill/>
          <a:ln>
            <a:noFill/>
          </a:ln>
        </p:spPr>
        <p:txBody>
          <a:bodyPr lIns="0" tIns="0" rIns="0" bIns="0">
            <a:normAutofit/>
          </a:bodyPr>
          <a:lstStyle>
            <a:lvl1pPr>
              <a:lnSpc>
                <a:spcPct val="100000"/>
              </a:lnSpc>
              <a:defRPr sz="2000"/>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21" name="Plassholder for innhold 2">
            <a:extLst>
              <a:ext uri="{FF2B5EF4-FFF2-40B4-BE49-F238E27FC236}">
                <a16:creationId xmlns:a16="http://schemas.microsoft.com/office/drawing/2014/main" id="{DF5504D8-1490-43DE-A101-64406EB19B00}"/>
              </a:ext>
            </a:extLst>
          </p:cNvPr>
          <p:cNvSpPr>
            <a:spLocks noGrp="1"/>
          </p:cNvSpPr>
          <p:nvPr>
            <p:ph idx="13"/>
          </p:nvPr>
        </p:nvSpPr>
        <p:spPr>
          <a:xfrm>
            <a:off x="6282571" y="1354730"/>
            <a:ext cx="5462637" cy="2744659"/>
          </a:xfrm>
          <a:noFill/>
          <a:ln>
            <a:noFill/>
          </a:ln>
        </p:spPr>
        <p:txBody>
          <a:bodyPr lIns="0" tIns="0" rIns="0" bIns="0">
            <a:normAutofit/>
          </a:bodyPr>
          <a:lstStyle>
            <a:lvl1pPr>
              <a:lnSpc>
                <a:spcPct val="100000"/>
              </a:lnSpc>
              <a:defRPr sz="2000"/>
            </a:lvl1pPr>
            <a:lvl2pPr>
              <a:lnSpc>
                <a:spcPct val="100000"/>
              </a:lnSpc>
              <a:defRPr sz="2000">
                <a:latin typeface="+mn-lt"/>
              </a:defRPr>
            </a:lvl2pPr>
            <a:lvl3pPr>
              <a:lnSpc>
                <a:spcPct val="100000"/>
              </a:lnSpc>
              <a:defRPr sz="2000">
                <a:latin typeface="+mn-lt"/>
              </a:defRPr>
            </a:lvl3pPr>
            <a:lvl4pPr>
              <a:lnSpc>
                <a:spcPct val="100000"/>
              </a:lnSpc>
              <a:defRPr sz="2000">
                <a:latin typeface="+mn-lt"/>
              </a:defRPr>
            </a:lvl4pPr>
            <a:lvl5pPr>
              <a:lnSpc>
                <a:spcPct val="100000"/>
              </a:lnSpc>
              <a:defRPr sz="2000">
                <a:latin typeface="+mn-lt"/>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1994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lys - to liggende bilder">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1" y="2054942"/>
            <a:ext cx="504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0462"/>
          </a:xfrm>
        </p:spPr>
        <p:txBody>
          <a:bodyPr lIns="0" tIns="0" rIns="0" bIns="0">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139" y="553771"/>
            <a:ext cx="3113909" cy="810000"/>
          </a:xfrm>
          <a:prstGeom prst="rect">
            <a:avLst/>
          </a:prstGeom>
        </p:spPr>
      </p:pic>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accent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1"/>
          </p:nvPr>
        </p:nvSpPr>
        <p:spPr>
          <a:xfrm>
            <a:off x="7152000" y="0"/>
            <a:ext cx="5040000" cy="3384000"/>
          </a:xfrm>
        </p:spPr>
        <p:txBody>
          <a:bodyPr/>
          <a:lstStyle>
            <a:lvl1pPr marL="0" indent="0">
              <a:buNone/>
              <a:defRPr/>
            </a:lvl1pPr>
          </a:lstStyle>
          <a:p>
            <a:r>
              <a:rPr lang="nb-NO"/>
              <a:t>Klikk ikonet for å legge til et bilde</a:t>
            </a:r>
          </a:p>
        </p:txBody>
      </p:sp>
      <p:sp>
        <p:nvSpPr>
          <p:cNvPr id="8" name="Plassholder for bilde 8"/>
          <p:cNvSpPr>
            <a:spLocks noGrp="1"/>
          </p:cNvSpPr>
          <p:nvPr>
            <p:ph type="pic" sz="quarter" idx="12"/>
          </p:nvPr>
        </p:nvSpPr>
        <p:spPr>
          <a:xfrm>
            <a:off x="7152000" y="3474000"/>
            <a:ext cx="5040000" cy="3384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3829040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ørk - stående bilde">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140" y="537312"/>
            <a:ext cx="3113908" cy="810000"/>
          </a:xfrm>
          <a:prstGeom prst="rect">
            <a:avLst/>
          </a:prstGeom>
        </p:spPr>
      </p:pic>
      <p:sp>
        <p:nvSpPr>
          <p:cNvPr id="11"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98064848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ørk - liggende bilder">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140" y="537312"/>
            <a:ext cx="3113908" cy="810000"/>
          </a:xfrm>
          <a:prstGeom prst="rect">
            <a:avLst/>
          </a:prstGeom>
        </p:spPr>
      </p:pic>
      <p:sp>
        <p:nvSpPr>
          <p:cNvPr id="11" name="Plassholder for bilde 8"/>
          <p:cNvSpPr>
            <a:spLocks noGrp="1"/>
          </p:cNvSpPr>
          <p:nvPr>
            <p:ph type="pic" sz="quarter" idx="11"/>
          </p:nvPr>
        </p:nvSpPr>
        <p:spPr>
          <a:xfrm>
            <a:off x="7152000" y="0"/>
            <a:ext cx="5040000" cy="3384000"/>
          </a:xfrm>
        </p:spPr>
        <p:txBody>
          <a:bodyPr/>
          <a:lstStyle>
            <a:lvl1pPr marL="0" indent="0">
              <a:buNone/>
              <a:defRPr/>
            </a:lvl1pPr>
          </a:lstStyle>
          <a:p>
            <a:r>
              <a:rPr lang="nb-NO"/>
              <a:t>Klikk ikonet for å legge til et bilde</a:t>
            </a:r>
          </a:p>
        </p:txBody>
      </p:sp>
      <p:sp>
        <p:nvSpPr>
          <p:cNvPr id="8" name="Plassholder for bilde 8"/>
          <p:cNvSpPr>
            <a:spLocks noGrp="1"/>
          </p:cNvSpPr>
          <p:nvPr>
            <p:ph type="pic" sz="quarter" idx="12"/>
          </p:nvPr>
        </p:nvSpPr>
        <p:spPr>
          <a:xfrm>
            <a:off x="7152000" y="3474000"/>
            <a:ext cx="5040000" cy="3384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39649404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lys - stående bilde">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1" y="2054942"/>
            <a:ext cx="504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0462"/>
          </a:xfrm>
        </p:spPr>
        <p:txBody>
          <a:bodyPr lIns="0" tIns="0" rIns="0" bIns="0">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139" y="553771"/>
            <a:ext cx="3113909" cy="810000"/>
          </a:xfrm>
          <a:prstGeom prst="rect">
            <a:avLst/>
          </a:prstGeom>
        </p:spPr>
      </p:pic>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accent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20162236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lys - to liggende bilder">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1" y="2054942"/>
            <a:ext cx="504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0462"/>
          </a:xfrm>
        </p:spPr>
        <p:txBody>
          <a:bodyPr lIns="0" tIns="0" rIns="0" bIns="0">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139" y="553771"/>
            <a:ext cx="3113909" cy="810000"/>
          </a:xfrm>
          <a:prstGeom prst="rect">
            <a:avLst/>
          </a:prstGeom>
        </p:spPr>
      </p:pic>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accent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1"/>
          </p:nvPr>
        </p:nvSpPr>
        <p:spPr>
          <a:xfrm>
            <a:off x="7152000" y="0"/>
            <a:ext cx="5040000" cy="3384000"/>
          </a:xfrm>
        </p:spPr>
        <p:txBody>
          <a:bodyPr/>
          <a:lstStyle>
            <a:lvl1pPr marL="0" indent="0">
              <a:buNone/>
              <a:defRPr/>
            </a:lvl1pPr>
          </a:lstStyle>
          <a:p>
            <a:r>
              <a:rPr lang="nb-NO"/>
              <a:t>Klikk ikonet for å legge til et bilde</a:t>
            </a:r>
          </a:p>
        </p:txBody>
      </p:sp>
      <p:sp>
        <p:nvSpPr>
          <p:cNvPr id="8" name="Plassholder for bilde 8"/>
          <p:cNvSpPr>
            <a:spLocks noGrp="1"/>
          </p:cNvSpPr>
          <p:nvPr>
            <p:ph type="pic" sz="quarter" idx="12"/>
          </p:nvPr>
        </p:nvSpPr>
        <p:spPr>
          <a:xfrm>
            <a:off x="7152000" y="3474000"/>
            <a:ext cx="5040000" cy="3384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38290404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mørk - stående bilde">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140" y="537312"/>
            <a:ext cx="3113908" cy="810000"/>
          </a:xfrm>
          <a:prstGeom prst="rect">
            <a:avLst/>
          </a:prstGeom>
        </p:spPr>
      </p:pic>
      <p:sp>
        <p:nvSpPr>
          <p:cNvPr id="11"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98064848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mørk - liggende bilder">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140" y="537312"/>
            <a:ext cx="3113908" cy="810000"/>
          </a:xfrm>
          <a:prstGeom prst="rect">
            <a:avLst/>
          </a:prstGeom>
        </p:spPr>
      </p:pic>
      <p:sp>
        <p:nvSpPr>
          <p:cNvPr id="11" name="Plassholder for bilde 8"/>
          <p:cNvSpPr>
            <a:spLocks noGrp="1"/>
          </p:cNvSpPr>
          <p:nvPr>
            <p:ph type="pic" sz="quarter" idx="11"/>
          </p:nvPr>
        </p:nvSpPr>
        <p:spPr>
          <a:xfrm>
            <a:off x="7152000" y="0"/>
            <a:ext cx="5040000" cy="3384000"/>
          </a:xfrm>
        </p:spPr>
        <p:txBody>
          <a:bodyPr/>
          <a:lstStyle>
            <a:lvl1pPr marL="0" indent="0">
              <a:buNone/>
              <a:defRPr/>
            </a:lvl1pPr>
          </a:lstStyle>
          <a:p>
            <a:r>
              <a:rPr lang="nb-NO"/>
              <a:t>Klikk ikonet for å legge til et bilde</a:t>
            </a:r>
          </a:p>
        </p:txBody>
      </p:sp>
      <p:sp>
        <p:nvSpPr>
          <p:cNvPr id="8" name="Plassholder for bilde 8"/>
          <p:cNvSpPr>
            <a:spLocks noGrp="1"/>
          </p:cNvSpPr>
          <p:nvPr>
            <p:ph type="pic" sz="quarter" idx="12"/>
          </p:nvPr>
        </p:nvSpPr>
        <p:spPr>
          <a:xfrm>
            <a:off x="7152000" y="3474000"/>
            <a:ext cx="5040000" cy="3384000"/>
          </a:xfrm>
        </p:spPr>
        <p:txBody>
          <a:bodyPr/>
          <a:lstStyle>
            <a:lvl1pPr marL="0" indent="0">
              <a:buNone/>
              <a:defRPr/>
            </a:lvl1pPr>
          </a:lstStyle>
          <a:p>
            <a:r>
              <a:rPr lang="nb-NO"/>
              <a:t>Klikk ikonet for å legge til et bilde</a:t>
            </a:r>
          </a:p>
        </p:txBody>
      </p:sp>
    </p:spTree>
    <p:extLst>
      <p:ext uri="{BB962C8B-B14F-4D97-AF65-F5344CB8AC3E}">
        <p14:creationId xmlns:p14="http://schemas.microsoft.com/office/powerpoint/2010/main" val="139649404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03414" y="-1"/>
            <a:ext cx="10926000" cy="1350000"/>
          </a:xfrm>
          <a:prstGeom prst="rect">
            <a:avLst/>
          </a:prstGeom>
        </p:spPr>
        <p:txBody>
          <a:bodyPr vert="horz" lIns="0" tIns="0" rIns="0" bIns="0" rtlCol="0" anchor="ctr">
            <a:normAutofit/>
          </a:bodyPr>
          <a:lstStyle/>
          <a:p>
            <a:r>
              <a:rPr lang="nb-NO"/>
              <a:t>Klikk for å redigere tittelstil</a:t>
            </a:r>
          </a:p>
        </p:txBody>
      </p:sp>
      <p:sp>
        <p:nvSpPr>
          <p:cNvPr id="3" name="Plassholder for tekst 2"/>
          <p:cNvSpPr>
            <a:spLocks noGrp="1"/>
          </p:cNvSpPr>
          <p:nvPr>
            <p:ph type="body" idx="1"/>
          </p:nvPr>
        </p:nvSpPr>
        <p:spPr>
          <a:xfrm>
            <a:off x="811859" y="1349999"/>
            <a:ext cx="10927084" cy="5056055"/>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Plassholder for bunntekst 4"/>
          <p:cNvSpPr>
            <a:spLocks noGrp="1"/>
          </p:cNvSpPr>
          <p:nvPr>
            <p:ph type="ftr" sz="quarter" idx="3"/>
          </p:nvPr>
        </p:nvSpPr>
        <p:spPr>
          <a:xfrm>
            <a:off x="811950" y="6408000"/>
            <a:ext cx="5252673" cy="450000"/>
          </a:xfrm>
          <a:prstGeom prst="rect">
            <a:avLst/>
          </a:prstGeom>
        </p:spPr>
        <p:txBody>
          <a:bodyPr lIns="0" tIns="0" rIns="0" bIns="0" anchor="ctr" anchorCtr="0"/>
          <a:lstStyle>
            <a:lvl1pPr algn="l">
              <a:defRPr sz="1000">
                <a:solidFill>
                  <a:schemeClr val="bg1">
                    <a:lumMod val="50000"/>
                  </a:schemeClr>
                </a:solidFill>
                <a:latin typeface="+mj-lt"/>
              </a:defRPr>
            </a:lvl1pPr>
          </a:lstStyle>
          <a:p>
            <a:endParaRPr lang="nb-NO"/>
          </a:p>
        </p:txBody>
      </p:sp>
      <p:sp>
        <p:nvSpPr>
          <p:cNvPr id="17" name="Plassholder for lysbildenummer 5"/>
          <p:cNvSpPr>
            <a:spLocks noGrp="1"/>
          </p:cNvSpPr>
          <p:nvPr>
            <p:ph type="sldNum" sz="quarter" idx="4"/>
          </p:nvPr>
        </p:nvSpPr>
        <p:spPr>
          <a:xfrm>
            <a:off x="11738087" y="6406054"/>
            <a:ext cx="450000" cy="450000"/>
          </a:xfrm>
          <a:prstGeom prst="rect">
            <a:avLst/>
          </a:prstGeom>
        </p:spPr>
        <p:txBody>
          <a:bodyPr lIns="0" tIns="0" rIns="0" bIns="0" anchor="ctr" anchorCtr="0"/>
          <a:lstStyle>
            <a:lvl1pPr algn="ctr">
              <a:defRPr sz="1000" b="0">
                <a:solidFill>
                  <a:schemeClr val="bg1">
                    <a:lumMod val="50000"/>
                  </a:schemeClr>
                </a:solidFill>
                <a:latin typeface="+mn-lt"/>
              </a:defRPr>
            </a:lvl1pPr>
          </a:lstStyle>
          <a:p>
            <a:fld id="{D0BEE4E4-E047-6A49-BCB9-4D06E7BA237B}" type="slidenum">
              <a:rPr lang="nb-NO" smtClean="0"/>
              <a:pPr/>
              <a:t>‹#›</a:t>
            </a:fld>
            <a:endParaRPr lang="nb-NO"/>
          </a:p>
        </p:txBody>
      </p:sp>
    </p:spTree>
    <p:extLst>
      <p:ext uri="{BB962C8B-B14F-4D97-AF65-F5344CB8AC3E}">
        <p14:creationId xmlns:p14="http://schemas.microsoft.com/office/powerpoint/2010/main" val="13772591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49" r:id="rId6"/>
    <p:sldLayoutId id="2147483673" r:id="rId7"/>
    <p:sldLayoutId id="2147483663" r:id="rId8"/>
    <p:sldLayoutId id="2147483674" r:id="rId9"/>
    <p:sldLayoutId id="2147483650" r:id="rId10"/>
    <p:sldLayoutId id="2147483664" r:id="rId11"/>
    <p:sldLayoutId id="2147483671" r:id="rId12"/>
    <p:sldLayoutId id="2147483667" r:id="rId13"/>
    <p:sldLayoutId id="2147483672" r:id="rId14"/>
    <p:sldLayoutId id="2147483670" r:id="rId15"/>
    <p:sldLayoutId id="2147483665" r:id="rId16"/>
    <p:sldLayoutId id="2147483666" r:id="rId17"/>
    <p:sldLayoutId id="2147483655" r:id="rId18"/>
    <p:sldLayoutId id="2147483661" r:id="rId19"/>
    <p:sldLayoutId id="2147483676" r:id="rId20"/>
    <p:sldLayoutId id="2147483668" r:id="rId21"/>
    <p:sldLayoutId id="2147483675" r:id="rId22"/>
    <p:sldLayoutId id="2147483684" r:id="rId23"/>
  </p:sldLayoutIdLst>
  <p:hf hdr="0" dt="0"/>
  <p:txStyles>
    <p:titleStyle>
      <a:lvl1pPr algn="l" defTabSz="914400" rtl="0" eaLnBrk="1" latinLnBrk="0" hangingPunct="1">
        <a:lnSpc>
          <a:spcPct val="100000"/>
        </a:lnSpc>
        <a:spcBef>
          <a:spcPct val="0"/>
        </a:spcBef>
        <a:buNone/>
        <a:defRPr sz="2800" b="0" kern="1200">
          <a:solidFill>
            <a:schemeClr val="tx2"/>
          </a:solidFill>
          <a:latin typeface="+mj-lt"/>
          <a:ea typeface="+mj-ea"/>
          <a:cs typeface="+mj-cs"/>
        </a:defRPr>
      </a:lvl1pPr>
    </p:titleStyle>
    <p:bodyStyle>
      <a:lvl1pPr marL="342900" indent="-342900" algn="l" defTabSz="914400" rtl="0" eaLnBrk="1" latinLnBrk="0" hangingPunct="1">
        <a:lnSpc>
          <a:spcPct val="100000"/>
        </a:lnSpc>
        <a:spcBef>
          <a:spcPts val="1000"/>
        </a:spcBef>
        <a:buClr>
          <a:schemeClr val="accent1"/>
        </a:buClr>
        <a:buFont typeface=".AppleSystemUIFont" charset="-12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2pPr>
      <a:lvl3pPr marL="11430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3pPr>
      <a:lvl4pPr marL="16002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4pPr>
      <a:lvl5pPr marL="20574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ibm@hvl.no" TargetMode="External"/><Relationship Id="rId5" Type="http://schemas.openxmlformats.org/officeDocument/2006/relationships/hyperlink" Target="mailto:Geir.Kare.Resaland@hvl.no"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regjeringen.no/contentassets/6e57b898abea46f1bde2108f82ce1796/no/pdfs/nou202020200012000dddpdfs.pdf" TargetMode="External"/><Relationship Id="rId18" Type="http://schemas.openxmlformats.org/officeDocument/2006/relationships/hyperlink" Target="https://www.oecd.org/education/ceri/trends-shaping-education-22187049.htm" TargetMode="External"/><Relationship Id="rId3" Type="http://schemas.openxmlformats.org/officeDocument/2006/relationships/image" Target="../media/image8.png"/><Relationship Id="rId21" Type="http://schemas.openxmlformats.org/officeDocument/2006/relationships/hyperlink" Target="https://www.regjeringen.no/contentassets/d952dc9236af4b1b82c27f50395fa7e4/finansiering-av-universiteter-og-hoyskoler.pdf" TargetMode="External"/><Relationship Id="rId7" Type="http://schemas.openxmlformats.org/officeDocument/2006/relationships/hyperlink" Target="https://www.regjeringen.no/contentassets/e6acac1df4964805a34c767fa9309acd/no/pdfs/nou201820180002000dddpdfs.pdf" TargetMode="External"/><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hyperlink" Target="https://www.regjeringen.no/contentassets/053481d65fb845be9a2b1674c35d6d14/no/pdfs/nou202020200002000dddpdfs.pdf" TargetMode="External"/><Relationship Id="rId24" Type="http://schemas.openxmlformats.org/officeDocument/2006/relationships/image" Target="../media/image20.png"/><Relationship Id="rId5" Type="http://schemas.openxmlformats.org/officeDocument/2006/relationships/hyperlink" Target="https://www.regjeringen.no/contentassets/db9bf2bf10594ab88a470db40da0d10f/no/pdfs/digitaliseringsstrategi_for_offentlig_sektor_rettet.pdf" TargetMode="External"/><Relationship Id="rId15" Type="http://schemas.openxmlformats.org/officeDocument/2006/relationships/hyperlink" Target="https://www.regjeringen.no/contentassets/3b37c1baa63a46989cb558a65fccf7a1/no/pdfs/nou202020200015000dddpdfs.pdf" TargetMode="External"/><Relationship Id="rId23" Type="http://schemas.openxmlformats.org/officeDocument/2006/relationships/hyperlink" Target="https://www.regjeringen.no/contentassets/91bdfca9231d45408e8107a703fee790/no/pdfs/stm202020210014000dddpdfs.pdf" TargetMode="External"/><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hyperlink" Target="https://www.regjeringen.no/contentassets/216ef613554042ccae0c127a6b3b3ac8/no/pdfs/nou201920190002000dddpdfs.pdf" TargetMode="External"/><Relationship Id="rId14" Type="http://schemas.openxmlformats.org/officeDocument/2006/relationships/image" Target="../media/image14.png"/><Relationship Id="rId22"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hvlopen.brage.unit.no/hvlopen-xmlui/bitstream/handle/11250/2732776/HVL-rapport_8_21_Prosjekt%20livslang%20laering%20i%20HVL.pdf?sequence=1&amp;isAllowed=y"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300.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22"/>
            <a:ext cx="12192000" cy="6857999"/>
          </a:xfrm>
          <a:prstGeom prst="rect">
            <a:avLst/>
          </a:prstGeom>
        </p:spPr>
      </p:pic>
      <p:pic>
        <p:nvPicPr>
          <p:cNvPr id="3" name="Bild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590" y="1523"/>
            <a:ext cx="4007626" cy="1774209"/>
          </a:xfrm>
          <a:prstGeom prst="rect">
            <a:avLst/>
          </a:prstGeom>
        </p:spPr>
      </p:pic>
      <p:sp>
        <p:nvSpPr>
          <p:cNvPr id="16" name="Tittel 15"/>
          <p:cNvSpPr>
            <a:spLocks noGrp="1"/>
          </p:cNvSpPr>
          <p:nvPr>
            <p:ph type="ctrTitle"/>
          </p:nvPr>
        </p:nvSpPr>
        <p:spPr>
          <a:xfrm>
            <a:off x="928152" y="2865864"/>
            <a:ext cx="5397234" cy="1137424"/>
          </a:xfrm>
        </p:spPr>
        <p:txBody>
          <a:bodyPr>
            <a:normAutofit fontScale="90000"/>
          </a:bodyPr>
          <a:lstStyle/>
          <a:p>
            <a:br>
              <a:rPr lang="nn-NO" dirty="0"/>
            </a:br>
            <a:br>
              <a:rPr lang="nn-NO" dirty="0"/>
            </a:br>
            <a:r>
              <a:rPr lang="nn-NO" dirty="0"/>
              <a:t>O-21/22 - Livslang læring – fleksibel utdanning i HVL 2022-2023</a:t>
            </a:r>
            <a:endParaRPr lang="nb-NO" sz="1800" dirty="0"/>
          </a:p>
        </p:txBody>
      </p:sp>
      <p:sp>
        <p:nvSpPr>
          <p:cNvPr id="18" name="Plassholder for tekst 17"/>
          <p:cNvSpPr>
            <a:spLocks noGrp="1"/>
          </p:cNvSpPr>
          <p:nvPr>
            <p:ph type="body" idx="10"/>
          </p:nvPr>
        </p:nvSpPr>
        <p:spPr>
          <a:xfrm>
            <a:off x="928152" y="4381500"/>
            <a:ext cx="5955248" cy="2081792"/>
          </a:xfrm>
        </p:spPr>
        <p:txBody>
          <a:bodyPr vert="horz" lIns="0" tIns="0" rIns="0" bIns="0" rtlCol="0" anchor="t">
            <a:normAutofit lnSpcReduction="10000"/>
          </a:bodyPr>
          <a:lstStyle/>
          <a:p>
            <a:r>
              <a:rPr lang="nb-NO" dirty="0"/>
              <a:t>Geir Kåre Resaland  </a:t>
            </a:r>
          </a:p>
          <a:p>
            <a:r>
              <a:rPr lang="nb-NO" dirty="0">
                <a:latin typeface="Georgia"/>
              </a:rPr>
              <a:t>Prorektor for regional utvikling </a:t>
            </a:r>
          </a:p>
          <a:p>
            <a:r>
              <a:rPr lang="nb-NO" dirty="0">
                <a:latin typeface="Georgia"/>
                <a:hlinkClick r:id="rId5"/>
              </a:rPr>
              <a:t>Geir.Kare.Resaland@hvl.no</a:t>
            </a:r>
            <a:r>
              <a:rPr lang="nb-NO" dirty="0">
                <a:latin typeface="Georgia"/>
              </a:rPr>
              <a:t> </a:t>
            </a:r>
          </a:p>
          <a:p>
            <a:endParaRPr lang="nb-NO" dirty="0">
              <a:latin typeface="Georgia"/>
            </a:endParaRPr>
          </a:p>
          <a:p>
            <a:r>
              <a:rPr lang="nb-NO" dirty="0">
                <a:latin typeface="Georgia"/>
              </a:rPr>
              <a:t>Ingvild Brekke Myhre </a:t>
            </a:r>
          </a:p>
          <a:p>
            <a:r>
              <a:rPr lang="nb-NO" dirty="0" err="1">
                <a:latin typeface="Georgia"/>
              </a:rPr>
              <a:t>Fagansvarleg</a:t>
            </a:r>
            <a:r>
              <a:rPr lang="nb-NO" dirty="0">
                <a:latin typeface="Georgia"/>
              </a:rPr>
              <a:t> livslang læring </a:t>
            </a:r>
          </a:p>
          <a:p>
            <a:r>
              <a:rPr lang="nb-NO" dirty="0">
                <a:latin typeface="Georgia"/>
                <a:hlinkClick r:id="rId6"/>
              </a:rPr>
              <a:t>ibm@hvl.no</a:t>
            </a:r>
            <a:r>
              <a:rPr lang="nb-NO" dirty="0">
                <a:latin typeface="Georgia"/>
              </a:rPr>
              <a:t> </a:t>
            </a:r>
          </a:p>
          <a:p>
            <a:endParaRPr lang="nb-NO" dirty="0">
              <a:latin typeface="Georgia"/>
            </a:endParaRPr>
          </a:p>
          <a:p>
            <a:r>
              <a:rPr lang="nb-NO" dirty="0">
                <a:solidFill>
                  <a:srgbClr val="004357"/>
                </a:solidFill>
                <a:latin typeface="Georgia"/>
              </a:rPr>
              <a:t>Høgskulestyret</a:t>
            </a:r>
          </a:p>
          <a:p>
            <a:r>
              <a:rPr lang="nb-NO" dirty="0">
                <a:solidFill>
                  <a:srgbClr val="004357"/>
                </a:solidFill>
                <a:latin typeface="Georgia"/>
              </a:rPr>
              <a:t>Førde 16.06.2022</a:t>
            </a:r>
          </a:p>
          <a:p>
            <a:endParaRPr lang="nb-NO" dirty="0"/>
          </a:p>
        </p:txBody>
      </p:sp>
    </p:spTree>
    <p:extLst>
      <p:ext uri="{BB962C8B-B14F-4D97-AF65-F5344CB8AC3E}">
        <p14:creationId xmlns:p14="http://schemas.microsoft.com/office/powerpoint/2010/main" val="889647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9CF224-CDCB-0395-0A9B-54509E2CF03C}"/>
              </a:ext>
            </a:extLst>
          </p:cNvPr>
          <p:cNvSpPr>
            <a:spLocks noGrp="1"/>
          </p:cNvSpPr>
          <p:nvPr>
            <p:ph type="title"/>
          </p:nvPr>
        </p:nvSpPr>
        <p:spPr/>
        <p:txBody>
          <a:bodyPr>
            <a:normAutofit fontScale="90000"/>
          </a:bodyPr>
          <a:lstStyle/>
          <a:p>
            <a:br>
              <a:rPr lang="nb-NO" sz="2700" dirty="0"/>
            </a:br>
            <a:br>
              <a:rPr lang="nb-NO" sz="2700" dirty="0"/>
            </a:br>
            <a:r>
              <a:rPr lang="nb-NO" sz="2200" dirty="0"/>
              <a:t>Status våren 2022 – institusjonsnivå:</a:t>
            </a:r>
            <a:br>
              <a:rPr lang="nb-NO" sz="2200" dirty="0"/>
            </a:br>
            <a:r>
              <a:rPr lang="nb-NO" sz="3100" dirty="0"/>
              <a:t>Kva studieorganisering møter </a:t>
            </a:r>
            <a:r>
              <a:rPr lang="nb-NO" sz="3100" dirty="0" err="1"/>
              <a:t>studentane</a:t>
            </a:r>
            <a:r>
              <a:rPr lang="nb-NO" sz="3100" dirty="0"/>
              <a:t>?</a:t>
            </a:r>
            <a:br>
              <a:rPr lang="nb-NO" sz="3100" dirty="0"/>
            </a:br>
            <a:r>
              <a:rPr lang="nb-NO" dirty="0"/>
              <a:t> </a:t>
            </a:r>
            <a:br>
              <a:rPr lang="nb-NO" dirty="0"/>
            </a:br>
            <a:endParaRPr lang="nb-NO" dirty="0"/>
          </a:p>
        </p:txBody>
      </p:sp>
      <p:sp>
        <p:nvSpPr>
          <p:cNvPr id="4" name="Plassholder for bunntekst 3">
            <a:extLst>
              <a:ext uri="{FF2B5EF4-FFF2-40B4-BE49-F238E27FC236}">
                <a16:creationId xmlns:a16="http://schemas.microsoft.com/office/drawing/2014/main" id="{56C055F1-5EBD-05A4-7D26-1ACCB1C21914}"/>
              </a:ext>
            </a:extLst>
          </p:cNvPr>
          <p:cNvSpPr>
            <a:spLocks noGrp="1"/>
          </p:cNvSpPr>
          <p:nvPr>
            <p:ph type="ftr" sz="quarter" idx="10"/>
          </p:nvPr>
        </p:nvSpPr>
        <p:spPr/>
        <p:txBody>
          <a:bodyPr/>
          <a:lstStyle/>
          <a:p>
            <a:endParaRPr lang="nb-NO"/>
          </a:p>
        </p:txBody>
      </p:sp>
      <p:sp>
        <p:nvSpPr>
          <p:cNvPr id="5" name="Plassholder for lysbildenummer 4">
            <a:extLst>
              <a:ext uri="{FF2B5EF4-FFF2-40B4-BE49-F238E27FC236}">
                <a16:creationId xmlns:a16="http://schemas.microsoft.com/office/drawing/2014/main" id="{8BFD0BF5-23D7-03DB-C075-2C0749756499}"/>
              </a:ext>
            </a:extLst>
          </p:cNvPr>
          <p:cNvSpPr>
            <a:spLocks noGrp="1"/>
          </p:cNvSpPr>
          <p:nvPr>
            <p:ph type="sldNum" sz="quarter" idx="11"/>
          </p:nvPr>
        </p:nvSpPr>
        <p:spPr/>
        <p:txBody>
          <a:bodyPr/>
          <a:lstStyle/>
          <a:p>
            <a:fld id="{D0BEE4E4-E047-6A49-BCB9-4D06E7BA237B}" type="slidenum">
              <a:rPr lang="nb-NO" smtClean="0"/>
              <a:pPr/>
              <a:t>10</a:t>
            </a:fld>
            <a:endParaRPr lang="nb-NO"/>
          </a:p>
        </p:txBody>
      </p:sp>
      <p:graphicFrame>
        <p:nvGraphicFramePr>
          <p:cNvPr id="6" name="Plassholder for innhold 7">
            <a:extLst>
              <a:ext uri="{FF2B5EF4-FFF2-40B4-BE49-F238E27FC236}">
                <a16:creationId xmlns:a16="http://schemas.microsoft.com/office/drawing/2014/main" id="{A0174649-E979-C620-7FD3-AE84EDA53F84}"/>
              </a:ext>
            </a:extLst>
          </p:cNvPr>
          <p:cNvGraphicFramePr>
            <a:graphicFrameLocks noGrp="1"/>
          </p:cNvGraphicFramePr>
          <p:nvPr>
            <p:ph idx="1"/>
            <p:extLst>
              <p:ext uri="{D42A27DB-BD31-4B8C-83A1-F6EECF244321}">
                <p14:modId xmlns:p14="http://schemas.microsoft.com/office/powerpoint/2010/main" val="2268828589"/>
              </p:ext>
            </p:extLst>
          </p:nvPr>
        </p:nvGraphicFramePr>
        <p:xfrm>
          <a:off x="809625" y="1354138"/>
          <a:ext cx="10926763" cy="5059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657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AEC151-F93A-00EB-1CDC-5A9BE44AE53F}"/>
              </a:ext>
            </a:extLst>
          </p:cNvPr>
          <p:cNvSpPr>
            <a:spLocks noGrp="1"/>
          </p:cNvSpPr>
          <p:nvPr>
            <p:ph type="title"/>
          </p:nvPr>
        </p:nvSpPr>
        <p:spPr/>
        <p:txBody>
          <a:bodyPr>
            <a:normAutofit/>
          </a:bodyPr>
          <a:lstStyle/>
          <a:p>
            <a:r>
              <a:rPr lang="nb-NO" sz="2000" dirty="0"/>
              <a:t>Status våren 2022: </a:t>
            </a:r>
            <a:br>
              <a:rPr lang="nb-NO" sz="2400" dirty="0"/>
            </a:br>
            <a:r>
              <a:rPr lang="nb-NO" dirty="0"/>
              <a:t>Campusfordeling av fleksible </a:t>
            </a:r>
            <a:r>
              <a:rPr lang="nb-NO" dirty="0" err="1"/>
              <a:t>utdanningar</a:t>
            </a:r>
            <a:r>
              <a:rPr lang="nb-NO" dirty="0"/>
              <a:t> </a:t>
            </a:r>
          </a:p>
        </p:txBody>
      </p:sp>
      <p:sp>
        <p:nvSpPr>
          <p:cNvPr id="4" name="Plassholder for bunntekst 3">
            <a:extLst>
              <a:ext uri="{FF2B5EF4-FFF2-40B4-BE49-F238E27FC236}">
                <a16:creationId xmlns:a16="http://schemas.microsoft.com/office/drawing/2014/main" id="{523ABFD6-E2D7-D4AC-1C22-7DFF1FC43B2A}"/>
              </a:ext>
            </a:extLst>
          </p:cNvPr>
          <p:cNvSpPr>
            <a:spLocks noGrp="1"/>
          </p:cNvSpPr>
          <p:nvPr>
            <p:ph type="ftr" sz="quarter" idx="10"/>
          </p:nvPr>
        </p:nvSpPr>
        <p:spPr/>
        <p:txBody>
          <a:bodyPr/>
          <a:lstStyle/>
          <a:p>
            <a:endParaRPr lang="nb-NO"/>
          </a:p>
        </p:txBody>
      </p:sp>
      <p:sp>
        <p:nvSpPr>
          <p:cNvPr id="5" name="Plassholder for lysbildenummer 4">
            <a:extLst>
              <a:ext uri="{FF2B5EF4-FFF2-40B4-BE49-F238E27FC236}">
                <a16:creationId xmlns:a16="http://schemas.microsoft.com/office/drawing/2014/main" id="{532E0F17-CD4B-ACA4-D281-CAA3C223CCF0}"/>
              </a:ext>
            </a:extLst>
          </p:cNvPr>
          <p:cNvSpPr>
            <a:spLocks noGrp="1"/>
          </p:cNvSpPr>
          <p:nvPr>
            <p:ph type="sldNum" sz="quarter" idx="11"/>
          </p:nvPr>
        </p:nvSpPr>
        <p:spPr/>
        <p:txBody>
          <a:bodyPr/>
          <a:lstStyle/>
          <a:p>
            <a:fld id="{D0BEE4E4-E047-6A49-BCB9-4D06E7BA237B}" type="slidenum">
              <a:rPr lang="nb-NO" smtClean="0"/>
              <a:pPr/>
              <a:t>11</a:t>
            </a:fld>
            <a:endParaRPr lang="nb-NO"/>
          </a:p>
        </p:txBody>
      </p:sp>
      <p:graphicFrame>
        <p:nvGraphicFramePr>
          <p:cNvPr id="6" name="Plassholder for innhold 5">
            <a:extLst>
              <a:ext uri="{FF2B5EF4-FFF2-40B4-BE49-F238E27FC236}">
                <a16:creationId xmlns:a16="http://schemas.microsoft.com/office/drawing/2014/main" id="{CA25CCF3-B5F5-B827-B576-D1C506E1FDF8}"/>
              </a:ext>
            </a:extLst>
          </p:cNvPr>
          <p:cNvGraphicFramePr>
            <a:graphicFrameLocks noGrp="1"/>
          </p:cNvGraphicFramePr>
          <p:nvPr>
            <p:ph idx="1"/>
            <p:extLst>
              <p:ext uri="{D42A27DB-BD31-4B8C-83A1-F6EECF244321}">
                <p14:modId xmlns:p14="http://schemas.microsoft.com/office/powerpoint/2010/main" val="1408455421"/>
              </p:ext>
            </p:extLst>
          </p:nvPr>
        </p:nvGraphicFramePr>
        <p:xfrm>
          <a:off x="809625" y="1354138"/>
          <a:ext cx="10926763" cy="5059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95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B4D893-FFE0-E51D-28BB-9EED73E0D287}"/>
              </a:ext>
            </a:extLst>
          </p:cNvPr>
          <p:cNvSpPr>
            <a:spLocks noGrp="1"/>
          </p:cNvSpPr>
          <p:nvPr>
            <p:ph type="title"/>
          </p:nvPr>
        </p:nvSpPr>
        <p:spPr/>
        <p:txBody>
          <a:bodyPr>
            <a:normAutofit/>
          </a:bodyPr>
          <a:lstStyle/>
          <a:p>
            <a:r>
              <a:rPr lang="nb-NO" sz="2400" dirty="0"/>
              <a:t>Planlagt </a:t>
            </a:r>
            <a:r>
              <a:rPr lang="nb-NO" sz="2400" dirty="0" err="1"/>
              <a:t>vidareutdanningstilbod</a:t>
            </a:r>
            <a:r>
              <a:rPr lang="nb-NO" sz="2400" dirty="0"/>
              <a:t> ved HVL 2022-2023, sortert etter undervisningsorganisering</a:t>
            </a:r>
          </a:p>
        </p:txBody>
      </p:sp>
      <p:sp>
        <p:nvSpPr>
          <p:cNvPr id="4" name="Plassholder for bunntekst 3">
            <a:extLst>
              <a:ext uri="{FF2B5EF4-FFF2-40B4-BE49-F238E27FC236}">
                <a16:creationId xmlns:a16="http://schemas.microsoft.com/office/drawing/2014/main" id="{CF546D28-422E-6E0F-82A2-30586EFC4EBF}"/>
              </a:ext>
            </a:extLst>
          </p:cNvPr>
          <p:cNvSpPr>
            <a:spLocks noGrp="1"/>
          </p:cNvSpPr>
          <p:nvPr>
            <p:ph type="ftr" sz="quarter" idx="10"/>
          </p:nvPr>
        </p:nvSpPr>
        <p:spPr/>
        <p:txBody>
          <a:bodyPr/>
          <a:lstStyle/>
          <a:p>
            <a:endParaRPr lang="nb-NO"/>
          </a:p>
        </p:txBody>
      </p:sp>
      <p:sp>
        <p:nvSpPr>
          <p:cNvPr id="5" name="Plassholder for lysbildenummer 4">
            <a:extLst>
              <a:ext uri="{FF2B5EF4-FFF2-40B4-BE49-F238E27FC236}">
                <a16:creationId xmlns:a16="http://schemas.microsoft.com/office/drawing/2014/main" id="{8DBA99AA-F34E-4FFA-3190-A34D77905383}"/>
              </a:ext>
            </a:extLst>
          </p:cNvPr>
          <p:cNvSpPr>
            <a:spLocks noGrp="1"/>
          </p:cNvSpPr>
          <p:nvPr>
            <p:ph type="sldNum" sz="quarter" idx="11"/>
          </p:nvPr>
        </p:nvSpPr>
        <p:spPr/>
        <p:txBody>
          <a:bodyPr/>
          <a:lstStyle/>
          <a:p>
            <a:fld id="{D0BEE4E4-E047-6A49-BCB9-4D06E7BA237B}" type="slidenum">
              <a:rPr lang="nb-NO" smtClean="0"/>
              <a:pPr/>
              <a:t>12</a:t>
            </a:fld>
            <a:endParaRPr lang="nb-NO"/>
          </a:p>
        </p:txBody>
      </p:sp>
      <p:graphicFrame>
        <p:nvGraphicFramePr>
          <p:cNvPr id="6" name="Plassholder for innhold 5">
            <a:extLst>
              <a:ext uri="{FF2B5EF4-FFF2-40B4-BE49-F238E27FC236}">
                <a16:creationId xmlns:a16="http://schemas.microsoft.com/office/drawing/2014/main" id="{38810B5D-A15C-BE1C-0FB2-F007B7AF325B}"/>
              </a:ext>
            </a:extLst>
          </p:cNvPr>
          <p:cNvGraphicFramePr>
            <a:graphicFrameLocks noGrp="1"/>
          </p:cNvGraphicFramePr>
          <p:nvPr>
            <p:ph idx="1"/>
          </p:nvPr>
        </p:nvGraphicFramePr>
        <p:xfrm>
          <a:off x="809625" y="1354138"/>
          <a:ext cx="10926763" cy="5059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06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ktangel 52">
            <a:extLst>
              <a:ext uri="{FF2B5EF4-FFF2-40B4-BE49-F238E27FC236}">
                <a16:creationId xmlns:a16="http://schemas.microsoft.com/office/drawing/2014/main" id="{031CFF5C-150F-FFD3-A70E-C405670AC01F}"/>
              </a:ext>
            </a:extLst>
          </p:cNvPr>
          <p:cNvSpPr/>
          <p:nvPr/>
        </p:nvSpPr>
        <p:spPr>
          <a:xfrm>
            <a:off x="0" y="0"/>
            <a:ext cx="12192000"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4" name="Bilde 53">
            <a:extLst>
              <a:ext uri="{FF2B5EF4-FFF2-40B4-BE49-F238E27FC236}">
                <a16:creationId xmlns:a16="http://schemas.microsoft.com/office/drawing/2014/main" id="{ADFB8251-369B-E1D8-654A-74E79FFBBC2B}"/>
              </a:ext>
            </a:extLst>
          </p:cNvPr>
          <p:cNvPicPr>
            <a:picLocks noChangeAspect="1"/>
          </p:cNvPicPr>
          <p:nvPr/>
        </p:nvPicPr>
        <p:blipFill>
          <a:blip r:embed="rId3"/>
          <a:stretch>
            <a:fillRect/>
          </a:stretch>
        </p:blipFill>
        <p:spPr>
          <a:xfrm>
            <a:off x="980354" y="1738439"/>
            <a:ext cx="2897193" cy="2175548"/>
          </a:xfrm>
          <a:prstGeom prst="rect">
            <a:avLst/>
          </a:prstGeom>
        </p:spPr>
      </p:pic>
      <p:sp>
        <p:nvSpPr>
          <p:cNvPr id="7" name="TekstSylinder 6">
            <a:extLst>
              <a:ext uri="{FF2B5EF4-FFF2-40B4-BE49-F238E27FC236}">
                <a16:creationId xmlns:a16="http://schemas.microsoft.com/office/drawing/2014/main" id="{5B86A59C-04A0-4632-9A2A-B83D8D731A96}"/>
              </a:ext>
            </a:extLst>
          </p:cNvPr>
          <p:cNvSpPr txBox="1"/>
          <p:nvPr/>
        </p:nvSpPr>
        <p:spPr>
          <a:xfrm>
            <a:off x="650686" y="392019"/>
            <a:ext cx="10541407" cy="1077218"/>
          </a:xfrm>
          <a:prstGeom prst="rect">
            <a:avLst/>
          </a:prstGeom>
          <a:noFill/>
        </p:spPr>
        <p:txBody>
          <a:bodyPr wrap="square" rtlCol="0">
            <a:spAutoFit/>
          </a:bodyPr>
          <a:lstStyle/>
          <a:p>
            <a:r>
              <a:rPr lang="nb-NO" sz="3200" dirty="0">
                <a:solidFill>
                  <a:schemeClr val="accent1"/>
                </a:solidFill>
              </a:rPr>
              <a:t>Korleis kan studiesenter </a:t>
            </a:r>
            <a:r>
              <a:rPr lang="nb-NO" sz="3200" dirty="0" err="1">
                <a:solidFill>
                  <a:schemeClr val="accent1"/>
                </a:solidFill>
              </a:rPr>
              <a:t>vera</a:t>
            </a:r>
            <a:r>
              <a:rPr lang="nb-NO" sz="3200" dirty="0">
                <a:solidFill>
                  <a:schemeClr val="accent1"/>
                </a:solidFill>
              </a:rPr>
              <a:t> </a:t>
            </a:r>
            <a:r>
              <a:rPr lang="nb-NO" sz="3200" dirty="0" err="1">
                <a:solidFill>
                  <a:schemeClr val="accent1"/>
                </a:solidFill>
              </a:rPr>
              <a:t>utfyllande</a:t>
            </a:r>
            <a:r>
              <a:rPr lang="nb-NO" sz="3200" dirty="0">
                <a:solidFill>
                  <a:schemeClr val="accent1"/>
                </a:solidFill>
              </a:rPr>
              <a:t> til  </a:t>
            </a:r>
            <a:br>
              <a:rPr lang="nb-NO" sz="3200" dirty="0">
                <a:solidFill>
                  <a:schemeClr val="accent1"/>
                </a:solidFill>
              </a:rPr>
            </a:br>
            <a:r>
              <a:rPr lang="nb-NO" sz="3200" dirty="0">
                <a:solidFill>
                  <a:schemeClr val="accent1"/>
                </a:solidFill>
              </a:rPr>
              <a:t>HVL sine fem </a:t>
            </a:r>
            <a:r>
              <a:rPr lang="nb-NO" sz="3200" dirty="0" err="1">
                <a:solidFill>
                  <a:schemeClr val="accent1"/>
                </a:solidFill>
              </a:rPr>
              <a:t>campusar</a:t>
            </a:r>
            <a:r>
              <a:rPr lang="nb-NO" sz="3200" dirty="0">
                <a:solidFill>
                  <a:schemeClr val="accent1"/>
                </a:solidFill>
              </a:rPr>
              <a:t>?</a:t>
            </a:r>
          </a:p>
        </p:txBody>
      </p:sp>
      <p:sp>
        <p:nvSpPr>
          <p:cNvPr id="10" name="Sekskant 9">
            <a:extLst>
              <a:ext uri="{FF2B5EF4-FFF2-40B4-BE49-F238E27FC236}">
                <a16:creationId xmlns:a16="http://schemas.microsoft.com/office/drawing/2014/main" id="{3E8A37E2-B779-0E8D-83AD-9660DE00D15D}"/>
              </a:ext>
            </a:extLst>
          </p:cNvPr>
          <p:cNvSpPr/>
          <p:nvPr/>
        </p:nvSpPr>
        <p:spPr>
          <a:xfrm rot="5400000">
            <a:off x="1153698" y="3477558"/>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TekstSylinder 10">
            <a:extLst>
              <a:ext uri="{FF2B5EF4-FFF2-40B4-BE49-F238E27FC236}">
                <a16:creationId xmlns:a16="http://schemas.microsoft.com/office/drawing/2014/main" id="{9B22063A-097E-6974-B3AA-FA2E38B1276A}"/>
              </a:ext>
            </a:extLst>
          </p:cNvPr>
          <p:cNvSpPr txBox="1"/>
          <p:nvPr/>
        </p:nvSpPr>
        <p:spPr>
          <a:xfrm>
            <a:off x="1160683" y="3750213"/>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12" name="Sekskant 11">
            <a:extLst>
              <a:ext uri="{FF2B5EF4-FFF2-40B4-BE49-F238E27FC236}">
                <a16:creationId xmlns:a16="http://schemas.microsoft.com/office/drawing/2014/main" id="{211D2B49-03C7-F2B7-D536-58BEFF18A2F8}"/>
              </a:ext>
            </a:extLst>
          </p:cNvPr>
          <p:cNvSpPr/>
          <p:nvPr/>
        </p:nvSpPr>
        <p:spPr>
          <a:xfrm rot="5400000">
            <a:off x="668640" y="2261200"/>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TekstSylinder 12">
            <a:extLst>
              <a:ext uri="{FF2B5EF4-FFF2-40B4-BE49-F238E27FC236}">
                <a16:creationId xmlns:a16="http://schemas.microsoft.com/office/drawing/2014/main" id="{EC9C93AA-EBB2-123F-8F8E-7DD1A8055360}"/>
              </a:ext>
            </a:extLst>
          </p:cNvPr>
          <p:cNvSpPr txBox="1"/>
          <p:nvPr/>
        </p:nvSpPr>
        <p:spPr>
          <a:xfrm>
            <a:off x="675625" y="2533855"/>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14" name="TekstSylinder 13">
            <a:extLst>
              <a:ext uri="{FF2B5EF4-FFF2-40B4-BE49-F238E27FC236}">
                <a16:creationId xmlns:a16="http://schemas.microsoft.com/office/drawing/2014/main" id="{B503E612-E1B4-C075-AC3C-33E733E14AC7}"/>
              </a:ext>
            </a:extLst>
          </p:cNvPr>
          <p:cNvSpPr txBox="1"/>
          <p:nvPr/>
        </p:nvSpPr>
        <p:spPr>
          <a:xfrm>
            <a:off x="1685228" y="2282363"/>
            <a:ext cx="1762297" cy="707886"/>
          </a:xfrm>
          <a:prstGeom prst="rect">
            <a:avLst/>
          </a:prstGeom>
          <a:noFill/>
        </p:spPr>
        <p:txBody>
          <a:bodyPr wrap="square" rtlCol="0">
            <a:spAutoFit/>
          </a:bodyPr>
          <a:lstStyle/>
          <a:p>
            <a:pPr algn="ctr"/>
            <a:r>
              <a:rPr lang="nb-NO" sz="2000" dirty="0">
                <a:solidFill>
                  <a:schemeClr val="bg1"/>
                </a:solidFill>
              </a:rPr>
              <a:t>Campus</a:t>
            </a:r>
          </a:p>
          <a:p>
            <a:pPr algn="ctr"/>
            <a:r>
              <a:rPr lang="nb-NO" sz="2000" dirty="0">
                <a:solidFill>
                  <a:schemeClr val="bg1"/>
                </a:solidFill>
              </a:rPr>
              <a:t>Førde</a:t>
            </a:r>
          </a:p>
        </p:txBody>
      </p:sp>
      <p:sp>
        <p:nvSpPr>
          <p:cNvPr id="30" name="Sekskant 29">
            <a:extLst>
              <a:ext uri="{FF2B5EF4-FFF2-40B4-BE49-F238E27FC236}">
                <a16:creationId xmlns:a16="http://schemas.microsoft.com/office/drawing/2014/main" id="{D522BCF9-5117-A688-B9F5-6ED6DACF2ADD}"/>
              </a:ext>
            </a:extLst>
          </p:cNvPr>
          <p:cNvSpPr/>
          <p:nvPr/>
        </p:nvSpPr>
        <p:spPr>
          <a:xfrm rot="5400000">
            <a:off x="7180568" y="1782161"/>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TekstSylinder 30">
            <a:extLst>
              <a:ext uri="{FF2B5EF4-FFF2-40B4-BE49-F238E27FC236}">
                <a16:creationId xmlns:a16="http://schemas.microsoft.com/office/drawing/2014/main" id="{7898EF59-CE6F-09FD-9ABF-0C092F5162BE}"/>
              </a:ext>
            </a:extLst>
          </p:cNvPr>
          <p:cNvSpPr txBox="1"/>
          <p:nvPr/>
        </p:nvSpPr>
        <p:spPr>
          <a:xfrm>
            <a:off x="7187553" y="2054816"/>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32" name="Sekskant 31">
            <a:extLst>
              <a:ext uri="{FF2B5EF4-FFF2-40B4-BE49-F238E27FC236}">
                <a16:creationId xmlns:a16="http://schemas.microsoft.com/office/drawing/2014/main" id="{5207FCDC-6668-6C29-06D4-083B1C48D9E3}"/>
              </a:ext>
            </a:extLst>
          </p:cNvPr>
          <p:cNvSpPr/>
          <p:nvPr/>
        </p:nvSpPr>
        <p:spPr>
          <a:xfrm rot="5400000">
            <a:off x="5594746" y="4625890"/>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3" name="TekstSylinder 32">
            <a:extLst>
              <a:ext uri="{FF2B5EF4-FFF2-40B4-BE49-F238E27FC236}">
                <a16:creationId xmlns:a16="http://schemas.microsoft.com/office/drawing/2014/main" id="{4D573939-1D59-79F3-8695-C34C6B777E14}"/>
              </a:ext>
            </a:extLst>
          </p:cNvPr>
          <p:cNvSpPr txBox="1"/>
          <p:nvPr/>
        </p:nvSpPr>
        <p:spPr>
          <a:xfrm>
            <a:off x="5601731" y="4898545"/>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34" name="Sekskant 33">
            <a:extLst>
              <a:ext uri="{FF2B5EF4-FFF2-40B4-BE49-F238E27FC236}">
                <a16:creationId xmlns:a16="http://schemas.microsoft.com/office/drawing/2014/main" id="{66AF0B68-E8CC-06CA-B603-3884C1BBB833}"/>
              </a:ext>
            </a:extLst>
          </p:cNvPr>
          <p:cNvSpPr/>
          <p:nvPr/>
        </p:nvSpPr>
        <p:spPr>
          <a:xfrm rot="5400000">
            <a:off x="8614867" y="2838051"/>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5" name="TekstSylinder 34">
            <a:extLst>
              <a:ext uri="{FF2B5EF4-FFF2-40B4-BE49-F238E27FC236}">
                <a16:creationId xmlns:a16="http://schemas.microsoft.com/office/drawing/2014/main" id="{C43E0EB7-A28D-9809-0849-6301B4BD356F}"/>
              </a:ext>
            </a:extLst>
          </p:cNvPr>
          <p:cNvSpPr txBox="1"/>
          <p:nvPr/>
        </p:nvSpPr>
        <p:spPr>
          <a:xfrm>
            <a:off x="8621852" y="3110706"/>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36" name="Sekskant 35">
            <a:extLst>
              <a:ext uri="{FF2B5EF4-FFF2-40B4-BE49-F238E27FC236}">
                <a16:creationId xmlns:a16="http://schemas.microsoft.com/office/drawing/2014/main" id="{C805F164-5EB5-EC89-B499-DAC1C201FBF7}"/>
              </a:ext>
            </a:extLst>
          </p:cNvPr>
          <p:cNvSpPr/>
          <p:nvPr/>
        </p:nvSpPr>
        <p:spPr>
          <a:xfrm rot="5400000">
            <a:off x="3555624" y="2109049"/>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7" name="TekstSylinder 36">
            <a:extLst>
              <a:ext uri="{FF2B5EF4-FFF2-40B4-BE49-F238E27FC236}">
                <a16:creationId xmlns:a16="http://schemas.microsoft.com/office/drawing/2014/main" id="{6B889106-EA63-F620-290E-072AD9E5784B}"/>
              </a:ext>
            </a:extLst>
          </p:cNvPr>
          <p:cNvSpPr txBox="1"/>
          <p:nvPr/>
        </p:nvSpPr>
        <p:spPr>
          <a:xfrm>
            <a:off x="3562609" y="2381704"/>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38" name="Sekskant 37">
            <a:extLst>
              <a:ext uri="{FF2B5EF4-FFF2-40B4-BE49-F238E27FC236}">
                <a16:creationId xmlns:a16="http://schemas.microsoft.com/office/drawing/2014/main" id="{105BDFC0-B877-CF28-AAE9-10314A7F4675}"/>
              </a:ext>
            </a:extLst>
          </p:cNvPr>
          <p:cNvSpPr/>
          <p:nvPr/>
        </p:nvSpPr>
        <p:spPr>
          <a:xfrm rot="5400000">
            <a:off x="10066858" y="2676592"/>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9" name="TekstSylinder 38">
            <a:extLst>
              <a:ext uri="{FF2B5EF4-FFF2-40B4-BE49-F238E27FC236}">
                <a16:creationId xmlns:a16="http://schemas.microsoft.com/office/drawing/2014/main" id="{2CE29073-50D2-51D4-D852-A0CA68079B56}"/>
              </a:ext>
            </a:extLst>
          </p:cNvPr>
          <p:cNvSpPr txBox="1"/>
          <p:nvPr/>
        </p:nvSpPr>
        <p:spPr>
          <a:xfrm>
            <a:off x="10073843" y="2949247"/>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40" name="Sekskant 39">
            <a:extLst>
              <a:ext uri="{FF2B5EF4-FFF2-40B4-BE49-F238E27FC236}">
                <a16:creationId xmlns:a16="http://schemas.microsoft.com/office/drawing/2014/main" id="{67CB5A87-42A5-3239-CE9D-069FEA3EF8AD}"/>
              </a:ext>
            </a:extLst>
          </p:cNvPr>
          <p:cNvSpPr/>
          <p:nvPr/>
        </p:nvSpPr>
        <p:spPr>
          <a:xfrm rot="5400000">
            <a:off x="8821528" y="5482629"/>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1" name="TekstSylinder 40">
            <a:extLst>
              <a:ext uri="{FF2B5EF4-FFF2-40B4-BE49-F238E27FC236}">
                <a16:creationId xmlns:a16="http://schemas.microsoft.com/office/drawing/2014/main" id="{C4BF1DB7-76D6-0F1A-ACBC-8DE05EB494E0}"/>
              </a:ext>
            </a:extLst>
          </p:cNvPr>
          <p:cNvSpPr txBox="1"/>
          <p:nvPr/>
        </p:nvSpPr>
        <p:spPr>
          <a:xfrm>
            <a:off x="8828513" y="5755284"/>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42" name="Sekskant 41">
            <a:extLst>
              <a:ext uri="{FF2B5EF4-FFF2-40B4-BE49-F238E27FC236}">
                <a16:creationId xmlns:a16="http://schemas.microsoft.com/office/drawing/2014/main" id="{58B52DD9-9B16-82A9-DD5A-6A407C13E991}"/>
              </a:ext>
            </a:extLst>
          </p:cNvPr>
          <p:cNvSpPr/>
          <p:nvPr/>
        </p:nvSpPr>
        <p:spPr>
          <a:xfrm rot="5400000">
            <a:off x="10798983" y="5686332"/>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3" name="TekstSylinder 42">
            <a:extLst>
              <a:ext uri="{FF2B5EF4-FFF2-40B4-BE49-F238E27FC236}">
                <a16:creationId xmlns:a16="http://schemas.microsoft.com/office/drawing/2014/main" id="{6CAC37E8-1BB8-6573-D748-357E3797AFFE}"/>
              </a:ext>
            </a:extLst>
          </p:cNvPr>
          <p:cNvSpPr txBox="1"/>
          <p:nvPr/>
        </p:nvSpPr>
        <p:spPr>
          <a:xfrm>
            <a:off x="10805968" y="5958987"/>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44" name="Sekskant 43">
            <a:extLst>
              <a:ext uri="{FF2B5EF4-FFF2-40B4-BE49-F238E27FC236}">
                <a16:creationId xmlns:a16="http://schemas.microsoft.com/office/drawing/2014/main" id="{56232F8E-A403-D083-A7E5-01C0869BC30D}"/>
              </a:ext>
            </a:extLst>
          </p:cNvPr>
          <p:cNvSpPr/>
          <p:nvPr/>
        </p:nvSpPr>
        <p:spPr>
          <a:xfrm rot="5400000">
            <a:off x="1958700" y="4702056"/>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5" name="TekstSylinder 44">
            <a:extLst>
              <a:ext uri="{FF2B5EF4-FFF2-40B4-BE49-F238E27FC236}">
                <a16:creationId xmlns:a16="http://schemas.microsoft.com/office/drawing/2014/main" id="{6D48D3C8-26E6-EEA1-9E83-C23B410595ED}"/>
              </a:ext>
            </a:extLst>
          </p:cNvPr>
          <p:cNvSpPr txBox="1"/>
          <p:nvPr/>
        </p:nvSpPr>
        <p:spPr>
          <a:xfrm>
            <a:off x="1965685" y="4974711"/>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46" name="Sekskant 45">
            <a:extLst>
              <a:ext uri="{FF2B5EF4-FFF2-40B4-BE49-F238E27FC236}">
                <a16:creationId xmlns:a16="http://schemas.microsoft.com/office/drawing/2014/main" id="{F257E03F-FC74-33DF-1A1B-7AF5B31F9646}"/>
              </a:ext>
            </a:extLst>
          </p:cNvPr>
          <p:cNvSpPr/>
          <p:nvPr/>
        </p:nvSpPr>
        <p:spPr>
          <a:xfrm rot="5400000">
            <a:off x="3866569" y="5728162"/>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TekstSylinder 46">
            <a:extLst>
              <a:ext uri="{FF2B5EF4-FFF2-40B4-BE49-F238E27FC236}">
                <a16:creationId xmlns:a16="http://schemas.microsoft.com/office/drawing/2014/main" id="{F40B331B-D56D-52DD-8AB7-97321FD58511}"/>
              </a:ext>
            </a:extLst>
          </p:cNvPr>
          <p:cNvSpPr txBox="1"/>
          <p:nvPr/>
        </p:nvSpPr>
        <p:spPr>
          <a:xfrm>
            <a:off x="3873554" y="6000817"/>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48" name="Sekskant 47">
            <a:extLst>
              <a:ext uri="{FF2B5EF4-FFF2-40B4-BE49-F238E27FC236}">
                <a16:creationId xmlns:a16="http://schemas.microsoft.com/office/drawing/2014/main" id="{0FF094D8-0D99-1501-00EB-0B747C78A0A1}"/>
              </a:ext>
            </a:extLst>
          </p:cNvPr>
          <p:cNvSpPr/>
          <p:nvPr/>
        </p:nvSpPr>
        <p:spPr>
          <a:xfrm rot="5400000">
            <a:off x="7238214" y="4371650"/>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9" name="TekstSylinder 48">
            <a:extLst>
              <a:ext uri="{FF2B5EF4-FFF2-40B4-BE49-F238E27FC236}">
                <a16:creationId xmlns:a16="http://schemas.microsoft.com/office/drawing/2014/main" id="{9BFD7C4B-7D35-B9AB-A2A9-87E757C692AB}"/>
              </a:ext>
            </a:extLst>
          </p:cNvPr>
          <p:cNvSpPr txBox="1"/>
          <p:nvPr/>
        </p:nvSpPr>
        <p:spPr>
          <a:xfrm>
            <a:off x="7245199" y="4644305"/>
            <a:ext cx="1017270" cy="246221"/>
          </a:xfrm>
          <a:prstGeom prst="rect">
            <a:avLst/>
          </a:prstGeom>
          <a:noFill/>
        </p:spPr>
        <p:txBody>
          <a:bodyPr wrap="square" rtlCol="0">
            <a:spAutoFit/>
          </a:bodyPr>
          <a:lstStyle/>
          <a:p>
            <a:pPr algn="ctr"/>
            <a:r>
              <a:rPr lang="nb-NO" sz="1000" dirty="0">
                <a:solidFill>
                  <a:schemeClr val="bg1"/>
                </a:solidFill>
              </a:rPr>
              <a:t>Studiesenter</a:t>
            </a:r>
          </a:p>
        </p:txBody>
      </p:sp>
      <p:sp>
        <p:nvSpPr>
          <p:cNvPr id="50" name="Sekskant 49">
            <a:extLst>
              <a:ext uri="{FF2B5EF4-FFF2-40B4-BE49-F238E27FC236}">
                <a16:creationId xmlns:a16="http://schemas.microsoft.com/office/drawing/2014/main" id="{4C5E0B92-4F3A-43E9-6682-82C464C3D70B}"/>
              </a:ext>
            </a:extLst>
          </p:cNvPr>
          <p:cNvSpPr/>
          <p:nvPr/>
        </p:nvSpPr>
        <p:spPr>
          <a:xfrm rot="5400000">
            <a:off x="10624565" y="1363678"/>
            <a:ext cx="1031240" cy="889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1" name="TekstSylinder 50">
            <a:extLst>
              <a:ext uri="{FF2B5EF4-FFF2-40B4-BE49-F238E27FC236}">
                <a16:creationId xmlns:a16="http://schemas.microsoft.com/office/drawing/2014/main" id="{F0C44D20-D52B-BE0E-C863-E7848A8C263A}"/>
              </a:ext>
            </a:extLst>
          </p:cNvPr>
          <p:cNvSpPr txBox="1"/>
          <p:nvPr/>
        </p:nvSpPr>
        <p:spPr>
          <a:xfrm>
            <a:off x="10631550" y="1636333"/>
            <a:ext cx="1017270" cy="246221"/>
          </a:xfrm>
          <a:prstGeom prst="rect">
            <a:avLst/>
          </a:prstGeom>
          <a:noFill/>
        </p:spPr>
        <p:txBody>
          <a:bodyPr wrap="square" rtlCol="0">
            <a:spAutoFit/>
          </a:bodyPr>
          <a:lstStyle/>
          <a:p>
            <a:pPr algn="ctr"/>
            <a:r>
              <a:rPr lang="nb-NO" sz="1000" dirty="0">
                <a:solidFill>
                  <a:schemeClr val="bg1"/>
                </a:solidFill>
              </a:rPr>
              <a:t>Studiesenter</a:t>
            </a:r>
          </a:p>
        </p:txBody>
      </p:sp>
      <p:pic>
        <p:nvPicPr>
          <p:cNvPr id="55" name="Bilde 54">
            <a:extLst>
              <a:ext uri="{FF2B5EF4-FFF2-40B4-BE49-F238E27FC236}">
                <a16:creationId xmlns:a16="http://schemas.microsoft.com/office/drawing/2014/main" id="{BEB77A14-E78E-513C-990A-439F4CC691D1}"/>
              </a:ext>
            </a:extLst>
          </p:cNvPr>
          <p:cNvPicPr>
            <a:picLocks noChangeAspect="1"/>
          </p:cNvPicPr>
          <p:nvPr/>
        </p:nvPicPr>
        <p:blipFill>
          <a:blip r:embed="rId4"/>
          <a:stretch>
            <a:fillRect/>
          </a:stretch>
        </p:blipFill>
        <p:spPr>
          <a:xfrm>
            <a:off x="8273309" y="806990"/>
            <a:ext cx="2928637" cy="1970370"/>
          </a:xfrm>
          <a:prstGeom prst="rect">
            <a:avLst/>
          </a:prstGeom>
        </p:spPr>
      </p:pic>
      <p:sp>
        <p:nvSpPr>
          <p:cNvPr id="21" name="TekstSylinder 20">
            <a:extLst>
              <a:ext uri="{FF2B5EF4-FFF2-40B4-BE49-F238E27FC236}">
                <a16:creationId xmlns:a16="http://schemas.microsoft.com/office/drawing/2014/main" id="{CD2A677B-9EB6-1126-0C65-5E7483A75263}"/>
              </a:ext>
            </a:extLst>
          </p:cNvPr>
          <p:cNvSpPr txBox="1"/>
          <p:nvPr/>
        </p:nvSpPr>
        <p:spPr>
          <a:xfrm>
            <a:off x="8828513" y="1462337"/>
            <a:ext cx="1527408" cy="707886"/>
          </a:xfrm>
          <a:prstGeom prst="rect">
            <a:avLst/>
          </a:prstGeom>
          <a:noFill/>
        </p:spPr>
        <p:txBody>
          <a:bodyPr wrap="square" rtlCol="0">
            <a:spAutoFit/>
          </a:bodyPr>
          <a:lstStyle/>
          <a:p>
            <a:pPr algn="ctr"/>
            <a:r>
              <a:rPr lang="nb-NO" sz="2000" dirty="0">
                <a:solidFill>
                  <a:schemeClr val="bg1"/>
                </a:solidFill>
              </a:rPr>
              <a:t>Campus</a:t>
            </a:r>
          </a:p>
          <a:p>
            <a:pPr algn="ctr"/>
            <a:r>
              <a:rPr lang="nb-NO" sz="2000" dirty="0">
                <a:solidFill>
                  <a:schemeClr val="bg1"/>
                </a:solidFill>
              </a:rPr>
              <a:t>Sogndal</a:t>
            </a:r>
          </a:p>
        </p:txBody>
      </p:sp>
      <p:pic>
        <p:nvPicPr>
          <p:cNvPr id="56" name="Bilde 55">
            <a:extLst>
              <a:ext uri="{FF2B5EF4-FFF2-40B4-BE49-F238E27FC236}">
                <a16:creationId xmlns:a16="http://schemas.microsoft.com/office/drawing/2014/main" id="{544D1995-9321-2780-5666-313E830BEC94}"/>
              </a:ext>
            </a:extLst>
          </p:cNvPr>
          <p:cNvPicPr>
            <a:picLocks noChangeAspect="1"/>
          </p:cNvPicPr>
          <p:nvPr/>
        </p:nvPicPr>
        <p:blipFill>
          <a:blip r:embed="rId5"/>
          <a:stretch>
            <a:fillRect/>
          </a:stretch>
        </p:blipFill>
        <p:spPr>
          <a:xfrm>
            <a:off x="4693121" y="2152285"/>
            <a:ext cx="3543300" cy="2425700"/>
          </a:xfrm>
          <a:prstGeom prst="rect">
            <a:avLst/>
          </a:prstGeom>
        </p:spPr>
      </p:pic>
      <p:sp>
        <p:nvSpPr>
          <p:cNvPr id="19" name="TekstSylinder 18">
            <a:extLst>
              <a:ext uri="{FF2B5EF4-FFF2-40B4-BE49-F238E27FC236}">
                <a16:creationId xmlns:a16="http://schemas.microsoft.com/office/drawing/2014/main" id="{70AED6A1-559C-1C6D-CBFC-A03648CBEAE9}"/>
              </a:ext>
            </a:extLst>
          </p:cNvPr>
          <p:cNvSpPr txBox="1"/>
          <p:nvPr/>
        </p:nvSpPr>
        <p:spPr>
          <a:xfrm>
            <a:off x="5841173" y="3046308"/>
            <a:ext cx="1527408" cy="707886"/>
          </a:xfrm>
          <a:prstGeom prst="rect">
            <a:avLst/>
          </a:prstGeom>
          <a:noFill/>
        </p:spPr>
        <p:txBody>
          <a:bodyPr wrap="square" rtlCol="0">
            <a:spAutoFit/>
          </a:bodyPr>
          <a:lstStyle/>
          <a:p>
            <a:pPr algn="ctr"/>
            <a:r>
              <a:rPr lang="nb-NO" sz="2000" dirty="0">
                <a:solidFill>
                  <a:schemeClr val="bg1"/>
                </a:solidFill>
              </a:rPr>
              <a:t>Campus</a:t>
            </a:r>
          </a:p>
          <a:p>
            <a:pPr algn="ctr"/>
            <a:r>
              <a:rPr lang="nb-NO" sz="2000" dirty="0">
                <a:solidFill>
                  <a:schemeClr val="bg1"/>
                </a:solidFill>
              </a:rPr>
              <a:t>Bergen</a:t>
            </a:r>
          </a:p>
        </p:txBody>
      </p:sp>
      <p:pic>
        <p:nvPicPr>
          <p:cNvPr id="57" name="Bilde 56">
            <a:extLst>
              <a:ext uri="{FF2B5EF4-FFF2-40B4-BE49-F238E27FC236}">
                <a16:creationId xmlns:a16="http://schemas.microsoft.com/office/drawing/2014/main" id="{E51EC8A5-5151-053E-C827-49CDFDEA0B70}"/>
              </a:ext>
            </a:extLst>
          </p:cNvPr>
          <p:cNvPicPr>
            <a:picLocks noChangeAspect="1"/>
          </p:cNvPicPr>
          <p:nvPr/>
        </p:nvPicPr>
        <p:blipFill>
          <a:blip r:embed="rId6"/>
          <a:stretch>
            <a:fillRect/>
          </a:stretch>
        </p:blipFill>
        <p:spPr>
          <a:xfrm>
            <a:off x="8964959" y="3869092"/>
            <a:ext cx="2914926" cy="1939712"/>
          </a:xfrm>
          <a:prstGeom prst="rect">
            <a:avLst/>
          </a:prstGeom>
        </p:spPr>
      </p:pic>
      <p:sp>
        <p:nvSpPr>
          <p:cNvPr id="23" name="TekstSylinder 22">
            <a:extLst>
              <a:ext uri="{FF2B5EF4-FFF2-40B4-BE49-F238E27FC236}">
                <a16:creationId xmlns:a16="http://schemas.microsoft.com/office/drawing/2014/main" id="{FE1D787B-17E5-2834-FB11-C67B5E9F5683}"/>
              </a:ext>
            </a:extLst>
          </p:cNvPr>
          <p:cNvSpPr txBox="1"/>
          <p:nvPr/>
        </p:nvSpPr>
        <p:spPr>
          <a:xfrm>
            <a:off x="9644509" y="4485678"/>
            <a:ext cx="1527408" cy="707886"/>
          </a:xfrm>
          <a:prstGeom prst="rect">
            <a:avLst/>
          </a:prstGeom>
          <a:noFill/>
        </p:spPr>
        <p:txBody>
          <a:bodyPr wrap="square" rtlCol="0">
            <a:spAutoFit/>
          </a:bodyPr>
          <a:lstStyle/>
          <a:p>
            <a:pPr algn="ctr"/>
            <a:r>
              <a:rPr lang="nb-NO" sz="2000" dirty="0">
                <a:solidFill>
                  <a:schemeClr val="bg1"/>
                </a:solidFill>
              </a:rPr>
              <a:t>Campus</a:t>
            </a:r>
          </a:p>
          <a:p>
            <a:pPr algn="ctr"/>
            <a:r>
              <a:rPr lang="nb-NO" sz="2000" dirty="0">
                <a:solidFill>
                  <a:schemeClr val="bg1"/>
                </a:solidFill>
              </a:rPr>
              <a:t>Stord</a:t>
            </a:r>
          </a:p>
        </p:txBody>
      </p:sp>
      <p:pic>
        <p:nvPicPr>
          <p:cNvPr id="58" name="Bilde 57">
            <a:extLst>
              <a:ext uri="{FF2B5EF4-FFF2-40B4-BE49-F238E27FC236}">
                <a16:creationId xmlns:a16="http://schemas.microsoft.com/office/drawing/2014/main" id="{B93F8D69-B455-EB2C-3EC4-4A8C2A51764D}"/>
              </a:ext>
            </a:extLst>
          </p:cNvPr>
          <p:cNvPicPr>
            <a:picLocks noChangeAspect="1"/>
          </p:cNvPicPr>
          <p:nvPr/>
        </p:nvPicPr>
        <p:blipFill>
          <a:blip r:embed="rId7"/>
          <a:stretch>
            <a:fillRect/>
          </a:stretch>
        </p:blipFill>
        <p:spPr>
          <a:xfrm>
            <a:off x="2467525" y="3770921"/>
            <a:ext cx="2982026" cy="1984363"/>
          </a:xfrm>
          <a:prstGeom prst="rect">
            <a:avLst/>
          </a:prstGeom>
        </p:spPr>
      </p:pic>
      <p:sp>
        <p:nvSpPr>
          <p:cNvPr id="25" name="TekstSylinder 24">
            <a:extLst>
              <a:ext uri="{FF2B5EF4-FFF2-40B4-BE49-F238E27FC236}">
                <a16:creationId xmlns:a16="http://schemas.microsoft.com/office/drawing/2014/main" id="{71F9B59B-1941-C942-4206-6EE89CA5998D}"/>
              </a:ext>
            </a:extLst>
          </p:cNvPr>
          <p:cNvSpPr txBox="1"/>
          <p:nvPr/>
        </p:nvSpPr>
        <p:spPr>
          <a:xfrm>
            <a:off x="3070295" y="4401248"/>
            <a:ext cx="1527408" cy="707886"/>
          </a:xfrm>
          <a:prstGeom prst="rect">
            <a:avLst/>
          </a:prstGeom>
          <a:noFill/>
        </p:spPr>
        <p:txBody>
          <a:bodyPr wrap="square" rtlCol="0">
            <a:spAutoFit/>
          </a:bodyPr>
          <a:lstStyle/>
          <a:p>
            <a:pPr algn="ctr"/>
            <a:r>
              <a:rPr lang="nb-NO" sz="2000" dirty="0">
                <a:solidFill>
                  <a:schemeClr val="bg1"/>
                </a:solidFill>
              </a:rPr>
              <a:t>Campus</a:t>
            </a:r>
          </a:p>
          <a:p>
            <a:pPr algn="ctr"/>
            <a:r>
              <a:rPr lang="nb-NO" sz="2000" dirty="0">
                <a:solidFill>
                  <a:schemeClr val="bg1"/>
                </a:solidFill>
              </a:rPr>
              <a:t>Haugesund</a:t>
            </a:r>
          </a:p>
        </p:txBody>
      </p:sp>
    </p:spTree>
    <p:extLst>
      <p:ext uri="{BB962C8B-B14F-4D97-AF65-F5344CB8AC3E}">
        <p14:creationId xmlns:p14="http://schemas.microsoft.com/office/powerpoint/2010/main" val="3234521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innendørs, lys&#10;&#10;Automatisk generert beskrivelse">
            <a:extLst>
              <a:ext uri="{FF2B5EF4-FFF2-40B4-BE49-F238E27FC236}">
                <a16:creationId xmlns:a16="http://schemas.microsoft.com/office/drawing/2014/main" id="{C8DCAEED-F7E2-F1D1-8236-406D872611D9}"/>
              </a:ext>
            </a:extLst>
          </p:cNvPr>
          <p:cNvPicPr>
            <a:picLocks noGrp="1" noChangeAspect="1"/>
          </p:cNvPicPr>
          <p:nvPr>
            <p:ph type="pic" sz="quarter" idx="10"/>
          </p:nvPr>
        </p:nvPicPr>
        <p:blipFill rotWithShape="1">
          <a:blip r:embed="rId3"/>
          <a:srcRect t="23553" b="1447"/>
          <a:stretch/>
        </p:blipFill>
        <p:spPr>
          <a:xfrm>
            <a:off x="0" y="10"/>
            <a:ext cx="12191980" cy="6857990"/>
          </a:xfrm>
          <a:noFill/>
        </p:spPr>
      </p:pic>
      <p:sp>
        <p:nvSpPr>
          <p:cNvPr id="8" name="TekstSylinder 7">
            <a:extLst>
              <a:ext uri="{FF2B5EF4-FFF2-40B4-BE49-F238E27FC236}">
                <a16:creationId xmlns:a16="http://schemas.microsoft.com/office/drawing/2014/main" id="{FA6141B2-D223-8642-B971-8FA58320BC87}"/>
              </a:ext>
            </a:extLst>
          </p:cNvPr>
          <p:cNvSpPr txBox="1"/>
          <p:nvPr/>
        </p:nvSpPr>
        <p:spPr>
          <a:xfrm flipH="1">
            <a:off x="2535936" y="426720"/>
            <a:ext cx="5193792" cy="707886"/>
          </a:xfrm>
          <a:prstGeom prst="rect">
            <a:avLst/>
          </a:prstGeom>
          <a:noFill/>
        </p:spPr>
        <p:txBody>
          <a:bodyPr wrap="square" rtlCol="0">
            <a:spAutoFit/>
          </a:bodyPr>
          <a:lstStyle/>
          <a:p>
            <a:r>
              <a:rPr lang="nb-NO" sz="4000" b="1" dirty="0">
                <a:solidFill>
                  <a:schemeClr val="accent1">
                    <a:lumMod val="20000"/>
                    <a:lumOff val="80000"/>
                  </a:schemeClr>
                </a:solidFill>
              </a:rPr>
              <a:t>Micro </a:t>
            </a:r>
            <a:r>
              <a:rPr lang="nb-NO" sz="4000" b="1" dirty="0" err="1">
                <a:solidFill>
                  <a:schemeClr val="accent1">
                    <a:lumMod val="20000"/>
                    <a:lumOff val="80000"/>
                  </a:schemeClr>
                </a:solidFill>
              </a:rPr>
              <a:t>credentials</a:t>
            </a:r>
            <a:r>
              <a:rPr lang="nb-NO" sz="4000" b="1" dirty="0">
                <a:solidFill>
                  <a:schemeClr val="accent1">
                    <a:lumMod val="20000"/>
                    <a:lumOff val="80000"/>
                  </a:schemeClr>
                </a:solidFill>
              </a:rPr>
              <a:t> </a:t>
            </a:r>
          </a:p>
        </p:txBody>
      </p:sp>
      <p:sp>
        <p:nvSpPr>
          <p:cNvPr id="10" name="TekstSylinder 9">
            <a:extLst>
              <a:ext uri="{FF2B5EF4-FFF2-40B4-BE49-F238E27FC236}">
                <a16:creationId xmlns:a16="http://schemas.microsoft.com/office/drawing/2014/main" id="{31273A79-2D6E-9DDD-27FB-D3367504A21A}"/>
              </a:ext>
            </a:extLst>
          </p:cNvPr>
          <p:cNvSpPr txBox="1"/>
          <p:nvPr/>
        </p:nvSpPr>
        <p:spPr>
          <a:xfrm>
            <a:off x="6864096" y="1293525"/>
            <a:ext cx="3584448" cy="3539430"/>
          </a:xfrm>
          <a:prstGeom prst="rect">
            <a:avLst/>
          </a:prstGeom>
          <a:noFill/>
        </p:spPr>
        <p:txBody>
          <a:bodyPr wrap="square" rtlCol="0">
            <a:spAutoFit/>
          </a:bodyPr>
          <a:lstStyle/>
          <a:p>
            <a:r>
              <a:rPr lang="nb-NO" sz="3200" dirty="0">
                <a:solidFill>
                  <a:schemeClr val="tx2">
                    <a:lumMod val="10000"/>
                    <a:lumOff val="90000"/>
                  </a:schemeClr>
                </a:solidFill>
              </a:rPr>
              <a:t>Korleis kan </a:t>
            </a:r>
            <a:r>
              <a:rPr lang="nb-NO" sz="3200" dirty="0" err="1">
                <a:solidFill>
                  <a:schemeClr val="tx2">
                    <a:lumMod val="10000"/>
                    <a:lumOff val="90000"/>
                  </a:schemeClr>
                </a:solidFill>
              </a:rPr>
              <a:t>me</a:t>
            </a:r>
            <a:r>
              <a:rPr lang="nb-NO" sz="3200" dirty="0">
                <a:solidFill>
                  <a:schemeClr val="tx2">
                    <a:lumMod val="10000"/>
                    <a:lumOff val="90000"/>
                  </a:schemeClr>
                </a:solidFill>
              </a:rPr>
              <a:t> svare best </a:t>
            </a:r>
            <a:r>
              <a:rPr lang="nb-NO" sz="3200" dirty="0" err="1">
                <a:solidFill>
                  <a:schemeClr val="tx2">
                    <a:lumMod val="10000"/>
                    <a:lumOff val="90000"/>
                  </a:schemeClr>
                </a:solidFill>
              </a:rPr>
              <a:t>mogleg</a:t>
            </a:r>
            <a:r>
              <a:rPr lang="nb-NO" sz="3200" dirty="0">
                <a:solidFill>
                  <a:schemeClr val="tx2">
                    <a:lumMod val="10000"/>
                    <a:lumOff val="90000"/>
                  </a:schemeClr>
                </a:solidFill>
              </a:rPr>
              <a:t> på </a:t>
            </a:r>
            <a:r>
              <a:rPr lang="nb-NO" sz="3200" dirty="0" err="1">
                <a:solidFill>
                  <a:schemeClr val="tx2">
                    <a:lumMod val="10000"/>
                    <a:lumOff val="90000"/>
                  </a:schemeClr>
                </a:solidFill>
              </a:rPr>
              <a:t>etterspurnad</a:t>
            </a:r>
            <a:r>
              <a:rPr lang="nb-NO" sz="3200">
                <a:solidFill>
                  <a:schemeClr val="tx2">
                    <a:lumMod val="10000"/>
                    <a:lumOff val="90000"/>
                  </a:schemeClr>
                </a:solidFill>
              </a:rPr>
              <a:t> etter </a:t>
            </a:r>
            <a:r>
              <a:rPr lang="nb-NO" sz="3200" dirty="0">
                <a:solidFill>
                  <a:schemeClr val="tx2">
                    <a:lumMod val="10000"/>
                    <a:lumOff val="90000"/>
                  </a:schemeClr>
                </a:solidFill>
              </a:rPr>
              <a:t>korte kurs som gir formell kompetanse med 1-4 studiepoeng? </a:t>
            </a:r>
          </a:p>
        </p:txBody>
      </p:sp>
    </p:spTree>
    <p:extLst>
      <p:ext uri="{BB962C8B-B14F-4D97-AF65-F5344CB8AC3E}">
        <p14:creationId xmlns:p14="http://schemas.microsoft.com/office/powerpoint/2010/main" val="359167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6A7BD50-C759-449E-A225-74BBB9075606}"/>
              </a:ext>
            </a:extLst>
          </p:cNvPr>
          <p:cNvSpPr txBox="1"/>
          <p:nvPr/>
        </p:nvSpPr>
        <p:spPr>
          <a:xfrm>
            <a:off x="1730715" y="1938465"/>
            <a:ext cx="4617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2400" b="0" i="0" u="none" strike="noStrike" kern="1200" cap="none" spc="0" normalizeH="0" baseline="0" noProof="0" dirty="0">
                <a:ln>
                  <a:noFill/>
                </a:ln>
                <a:solidFill>
                  <a:srgbClr val="00AFBA"/>
                </a:solidFill>
                <a:effectLst/>
                <a:uLnTx/>
                <a:uFillTx/>
                <a:latin typeface="Arial"/>
                <a:ea typeface="+mn-ea"/>
                <a:cs typeface="+mn-cs"/>
              </a:rPr>
              <a:t>Helse-</a:t>
            </a:r>
            <a:r>
              <a:rPr kumimoji="0" lang="nn-NO" sz="1800" b="0" i="0" u="none" strike="noStrike" kern="1200" cap="none" spc="0" normalizeH="0" baseline="0" noProof="0" dirty="0">
                <a:ln>
                  <a:noFill/>
                </a:ln>
                <a:solidFill>
                  <a:srgbClr val="515151"/>
                </a:solidFill>
                <a:effectLst/>
                <a:uLnTx/>
                <a:uFillTx/>
                <a:latin typeface="Arial"/>
                <a:ea typeface="+mn-ea"/>
                <a:cs typeface="+mn-cs"/>
              </a:rPr>
              <a:t> </a:t>
            </a:r>
            <a:r>
              <a:rPr kumimoji="0" lang="nn-NO" sz="2400" b="0" i="0" u="none" strike="noStrike" kern="1200" cap="none" spc="0" normalizeH="0" baseline="0" noProof="0" dirty="0">
                <a:ln>
                  <a:noFill/>
                </a:ln>
                <a:solidFill>
                  <a:srgbClr val="00AFBA"/>
                </a:solidFill>
                <a:effectLst/>
                <a:uLnTx/>
                <a:uFillTx/>
                <a:latin typeface="Arial"/>
                <a:ea typeface="+mn-ea"/>
                <a:cs typeface="+mn-cs"/>
              </a:rPr>
              <a:t>og sosialvitskap</a:t>
            </a:r>
          </a:p>
        </p:txBody>
      </p:sp>
      <p:sp>
        <p:nvSpPr>
          <p:cNvPr id="11" name="TekstSylinder 10">
            <a:extLst>
              <a:ext uri="{FF2B5EF4-FFF2-40B4-BE49-F238E27FC236}">
                <a16:creationId xmlns:a16="http://schemas.microsoft.com/office/drawing/2014/main" id="{F86AB53A-547F-42CE-AD82-7F79D9C7CB36}"/>
              </a:ext>
            </a:extLst>
          </p:cNvPr>
          <p:cNvSpPr txBox="1"/>
          <p:nvPr/>
        </p:nvSpPr>
        <p:spPr>
          <a:xfrm>
            <a:off x="1742628" y="2969136"/>
            <a:ext cx="4617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2400" b="0" i="0" u="none" strike="noStrike" kern="1200" cap="none" spc="0" normalizeH="0" baseline="0" noProof="0" dirty="0">
                <a:ln>
                  <a:noFill/>
                </a:ln>
                <a:solidFill>
                  <a:srgbClr val="00AFBA"/>
                </a:solidFill>
                <a:effectLst/>
                <a:uLnTx/>
                <a:uFillTx/>
                <a:latin typeface="Arial"/>
                <a:ea typeface="+mn-ea"/>
                <a:cs typeface="+mn-cs"/>
              </a:rPr>
              <a:t>Ingeniør- og naturvitskap</a:t>
            </a:r>
          </a:p>
        </p:txBody>
      </p:sp>
      <p:sp>
        <p:nvSpPr>
          <p:cNvPr id="12" name="TekstSylinder 11">
            <a:extLst>
              <a:ext uri="{FF2B5EF4-FFF2-40B4-BE49-F238E27FC236}">
                <a16:creationId xmlns:a16="http://schemas.microsoft.com/office/drawing/2014/main" id="{FA9EA49E-ADD3-4ADB-B067-1FFDD4B2D481}"/>
              </a:ext>
            </a:extLst>
          </p:cNvPr>
          <p:cNvSpPr txBox="1"/>
          <p:nvPr/>
        </p:nvSpPr>
        <p:spPr>
          <a:xfrm>
            <a:off x="1720484" y="4251740"/>
            <a:ext cx="4503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2400" b="0" i="0" u="none" strike="noStrike" kern="1200" cap="none" spc="0" normalizeH="0" baseline="0" noProof="0" dirty="0">
                <a:ln>
                  <a:noFill/>
                </a:ln>
                <a:solidFill>
                  <a:srgbClr val="00AFBA"/>
                </a:solidFill>
                <a:effectLst/>
                <a:uLnTx/>
                <a:uFillTx/>
                <a:latin typeface="Arial"/>
                <a:ea typeface="+mn-ea"/>
                <a:cs typeface="+mn-cs"/>
              </a:rPr>
              <a:t>Lærarutdanning, kultur og idrett</a:t>
            </a:r>
          </a:p>
        </p:txBody>
      </p:sp>
      <p:sp>
        <p:nvSpPr>
          <p:cNvPr id="14" name="TekstSylinder 13">
            <a:extLst>
              <a:ext uri="{FF2B5EF4-FFF2-40B4-BE49-F238E27FC236}">
                <a16:creationId xmlns:a16="http://schemas.microsoft.com/office/drawing/2014/main" id="{00A669F1-B6D9-402D-A91B-1E1FD377568B}"/>
              </a:ext>
            </a:extLst>
          </p:cNvPr>
          <p:cNvSpPr txBox="1"/>
          <p:nvPr/>
        </p:nvSpPr>
        <p:spPr>
          <a:xfrm>
            <a:off x="1742629" y="5057769"/>
            <a:ext cx="4617501"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n-NO" sz="2400" b="0" i="0" u="none" strike="noStrike" kern="1200" cap="none" spc="0" normalizeH="0" baseline="0" noProof="0">
              <a:ln>
                <a:noFill/>
              </a:ln>
              <a:solidFill>
                <a:srgbClr val="00AFB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2400" b="0" i="0" u="none" strike="noStrike" kern="1200" cap="none" spc="0" normalizeH="0" baseline="0" noProof="0">
                <a:ln>
                  <a:noFill/>
                </a:ln>
                <a:solidFill>
                  <a:srgbClr val="00AFBA"/>
                </a:solidFill>
                <a:effectLst/>
                <a:uLnTx/>
                <a:uFillTx/>
                <a:latin typeface="Arial"/>
                <a:ea typeface="+mn-ea"/>
                <a:cs typeface="+mn-cs"/>
              </a:rPr>
              <a:t>Økonomi og samfunnsvitskap</a:t>
            </a:r>
          </a:p>
        </p:txBody>
      </p:sp>
      <p:sp>
        <p:nvSpPr>
          <p:cNvPr id="7" name="Tittel 6"/>
          <p:cNvSpPr>
            <a:spLocks noGrp="1"/>
          </p:cNvSpPr>
          <p:nvPr>
            <p:ph type="ctrTitle"/>
          </p:nvPr>
        </p:nvSpPr>
        <p:spPr>
          <a:xfrm>
            <a:off x="336000" y="140248"/>
            <a:ext cx="5760000" cy="1301873"/>
          </a:xfrm>
        </p:spPr>
        <p:txBody>
          <a:bodyPr>
            <a:normAutofit fontScale="90000"/>
          </a:bodyPr>
          <a:lstStyle/>
          <a:p>
            <a:r>
              <a:rPr lang="nb-NO" b="1" dirty="0" err="1">
                <a:solidFill>
                  <a:srgbClr val="00AFBA"/>
                </a:solidFill>
              </a:rPr>
              <a:t>Fleire</a:t>
            </a:r>
            <a:r>
              <a:rPr lang="nb-NO" b="1" dirty="0">
                <a:solidFill>
                  <a:srgbClr val="00AFBA"/>
                </a:solidFill>
              </a:rPr>
              <a:t> fleksible </a:t>
            </a:r>
            <a:r>
              <a:rPr lang="nb-NO" b="1" dirty="0" err="1">
                <a:solidFill>
                  <a:srgbClr val="00AFBA"/>
                </a:solidFill>
              </a:rPr>
              <a:t>utdanningar</a:t>
            </a:r>
            <a:r>
              <a:rPr lang="nb-NO" b="1" dirty="0">
                <a:solidFill>
                  <a:srgbClr val="00AFBA"/>
                </a:solidFill>
              </a:rPr>
              <a:t> med utgangspunkt i samla fagportefølje ved våre fem campus</a:t>
            </a:r>
          </a:p>
        </p:txBody>
      </p:sp>
      <p:sp>
        <p:nvSpPr>
          <p:cNvPr id="9" name="Plassholder for innhold 7"/>
          <p:cNvSpPr>
            <a:spLocks noGrp="1"/>
          </p:cNvSpPr>
          <p:nvPr>
            <p:ph type="subTitle" idx="1"/>
          </p:nvPr>
        </p:nvSpPr>
        <p:spPr/>
        <p:txBody>
          <a:bodyPr/>
          <a:lstStyle/>
          <a:p>
            <a:pPr marL="0" indent="0">
              <a:buNone/>
            </a:pPr>
            <a:endParaRPr lang="nb-NO" dirty="0"/>
          </a:p>
          <a:p>
            <a:pPr marL="0" indent="0">
              <a:buNone/>
            </a:pPr>
            <a:endParaRPr lang="nb-NO" dirty="0"/>
          </a:p>
        </p:txBody>
      </p:sp>
      <p:sp>
        <p:nvSpPr>
          <p:cNvPr id="4" name="Plassholder for bilde 3">
            <a:extLst>
              <a:ext uri="{FF2B5EF4-FFF2-40B4-BE49-F238E27FC236}">
                <a16:creationId xmlns:a16="http://schemas.microsoft.com/office/drawing/2014/main" id="{EED7FF70-3B21-4440-B9F5-3FE79899C768}"/>
              </a:ext>
            </a:extLst>
          </p:cNvPr>
          <p:cNvSpPr>
            <a:spLocks noGrp="1"/>
          </p:cNvSpPr>
          <p:nvPr>
            <p:ph type="pic" sz="quarter" idx="12"/>
          </p:nvPr>
        </p:nvSpPr>
        <p:spPr/>
      </p:sp>
      <p:sp>
        <p:nvSpPr>
          <p:cNvPr id="8" name="Plassholder for bilde 7">
            <a:extLst>
              <a:ext uri="{FF2B5EF4-FFF2-40B4-BE49-F238E27FC236}">
                <a16:creationId xmlns:a16="http://schemas.microsoft.com/office/drawing/2014/main" id="{327A1F15-D418-A94A-B273-68D2CD722E7D}"/>
              </a:ext>
            </a:extLst>
          </p:cNvPr>
          <p:cNvSpPr>
            <a:spLocks noGrp="1"/>
          </p:cNvSpPr>
          <p:nvPr>
            <p:ph type="pic" sz="quarter" idx="13"/>
          </p:nvPr>
        </p:nvSpPr>
        <p:spPr/>
      </p:sp>
      <p:pic>
        <p:nvPicPr>
          <p:cNvPr id="3" name="Bilde 2"/>
          <p:cNvPicPr>
            <a:picLocks noChangeAspect="1"/>
          </p:cNvPicPr>
          <p:nvPr/>
        </p:nvPicPr>
        <p:blipFill rotWithShape="1">
          <a:blip r:embed="rId3" cstate="screen">
            <a:extLst>
              <a:ext uri="{28A0092B-C50C-407E-A947-70E740481C1C}">
                <a14:useLocalDpi xmlns:a14="http://schemas.microsoft.com/office/drawing/2010/main" val="0"/>
              </a:ext>
            </a:extLst>
          </a:blip>
          <a:srcRect l="21383" r="21383"/>
          <a:stretch/>
        </p:blipFill>
        <p:spPr>
          <a:xfrm>
            <a:off x="6304339" y="0"/>
            <a:ext cx="2943830" cy="3429000"/>
          </a:xfrm>
          <a:prstGeom prst="rect">
            <a:avLst/>
          </a:prstGeom>
        </p:spPr>
      </p:pic>
      <p:pic>
        <p:nvPicPr>
          <p:cNvPr id="15" name="Bilde 14">
            <a:extLst>
              <a:ext uri="{FF2B5EF4-FFF2-40B4-BE49-F238E27FC236}">
                <a16:creationId xmlns:a16="http://schemas.microsoft.com/office/drawing/2014/main" id="{549F845C-99B4-4F13-9A64-7BC23480A34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38855" y="1621799"/>
            <a:ext cx="1025696" cy="1022242"/>
          </a:xfrm>
          <a:prstGeom prst="rect">
            <a:avLst/>
          </a:prstGeom>
        </p:spPr>
      </p:pic>
      <p:pic>
        <p:nvPicPr>
          <p:cNvPr id="23" name="Bilde 22">
            <a:extLst>
              <a:ext uri="{FF2B5EF4-FFF2-40B4-BE49-F238E27FC236}">
                <a16:creationId xmlns:a16="http://schemas.microsoft.com/office/drawing/2014/main" id="{C7DFA425-C127-43E6-82C4-3585733D6C9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08456" y="2748283"/>
            <a:ext cx="1086494" cy="1082835"/>
          </a:xfrm>
          <a:prstGeom prst="rect">
            <a:avLst/>
          </a:prstGeom>
        </p:spPr>
      </p:pic>
      <p:pic>
        <p:nvPicPr>
          <p:cNvPr id="24" name="Bilde 23">
            <a:extLst>
              <a:ext uri="{FF2B5EF4-FFF2-40B4-BE49-F238E27FC236}">
                <a16:creationId xmlns:a16="http://schemas.microsoft.com/office/drawing/2014/main" id="{189423DF-0CD2-4FDD-85E5-C0EFEFBDB142}"/>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488603" y="5137280"/>
            <a:ext cx="1126201" cy="1122409"/>
          </a:xfrm>
          <a:prstGeom prst="rect">
            <a:avLst/>
          </a:prstGeom>
        </p:spPr>
      </p:pic>
      <p:pic>
        <p:nvPicPr>
          <p:cNvPr id="5" name="Bilde 4" descr="Et bilde som inneholder person, utendørs, himmel, personer&#10;&#10;Automatisk generert beskrivelse">
            <a:extLst>
              <a:ext uri="{FF2B5EF4-FFF2-40B4-BE49-F238E27FC236}">
                <a16:creationId xmlns:a16="http://schemas.microsoft.com/office/drawing/2014/main" id="{137B9312-79B5-426F-9069-704DCDB6C57F}"/>
              </a:ext>
            </a:extLst>
          </p:cNvPr>
          <p:cNvPicPr>
            <a:picLocks noChangeAspect="1"/>
          </p:cNvPicPr>
          <p:nvPr/>
        </p:nvPicPr>
        <p:blipFill rotWithShape="1">
          <a:blip r:embed="rId7">
            <a:extLst>
              <a:ext uri="{28A0092B-C50C-407E-A947-70E740481C1C}">
                <a14:useLocalDpi xmlns:a14="http://schemas.microsoft.com/office/drawing/2010/main" val="0"/>
              </a:ext>
            </a:extLst>
          </a:blip>
          <a:srcRect l="27501" t="-805" r="18048" b="4941"/>
          <a:stretch/>
        </p:blipFill>
        <p:spPr>
          <a:xfrm flipH="1">
            <a:off x="9242006" y="3402765"/>
            <a:ext cx="2943830" cy="3455235"/>
          </a:xfrm>
          <a:prstGeom prst="rect">
            <a:avLst/>
          </a:prstGeom>
        </p:spPr>
      </p:pic>
      <p:pic>
        <p:nvPicPr>
          <p:cNvPr id="6" name="Bilde 5" descr="Et bilde som inneholder innendørs, person, projektor&#10;&#10;Automatisk generert beskrivelse">
            <a:extLst>
              <a:ext uri="{FF2B5EF4-FFF2-40B4-BE49-F238E27FC236}">
                <a16:creationId xmlns:a16="http://schemas.microsoft.com/office/drawing/2014/main" id="{5ECCFB16-EBD3-4FEB-9D70-4F43B9604938}"/>
              </a:ext>
            </a:extLst>
          </p:cNvPr>
          <p:cNvPicPr>
            <a:picLocks noChangeAspect="1"/>
          </p:cNvPicPr>
          <p:nvPr/>
        </p:nvPicPr>
        <p:blipFill rotWithShape="1">
          <a:blip r:embed="rId8">
            <a:extLst>
              <a:ext uri="{28A0092B-C50C-407E-A947-70E740481C1C}">
                <a14:useLocalDpi xmlns:a14="http://schemas.microsoft.com/office/drawing/2010/main" val="0"/>
              </a:ext>
            </a:extLst>
          </a:blip>
          <a:srcRect l="32316" t="8836" r="28422" b="21526"/>
          <a:stretch/>
        </p:blipFill>
        <p:spPr>
          <a:xfrm>
            <a:off x="9248168" y="-6737"/>
            <a:ext cx="2943829" cy="3455235"/>
          </a:xfrm>
          <a:prstGeom prst="rect">
            <a:avLst/>
          </a:prstGeom>
        </p:spPr>
      </p:pic>
      <p:pic>
        <p:nvPicPr>
          <p:cNvPr id="19" name="Bilde 18">
            <a:extLst>
              <a:ext uri="{FF2B5EF4-FFF2-40B4-BE49-F238E27FC236}">
                <a16:creationId xmlns:a16="http://schemas.microsoft.com/office/drawing/2014/main" id="{8D7CFAB2-A0E9-4AE7-9D0A-7194678D59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193" y="3935360"/>
            <a:ext cx="975022" cy="1122409"/>
          </a:xfrm>
          <a:prstGeom prst="rect">
            <a:avLst/>
          </a:prstGeom>
        </p:spPr>
      </p:pic>
      <p:pic>
        <p:nvPicPr>
          <p:cNvPr id="16" name="Bilde 15" descr="Et bilde som inneholder person, skjerm&#10;&#10;Automatisk generert beskrivelse">
            <a:extLst>
              <a:ext uri="{FF2B5EF4-FFF2-40B4-BE49-F238E27FC236}">
                <a16:creationId xmlns:a16="http://schemas.microsoft.com/office/drawing/2014/main" id="{1287829C-1EEC-444E-BE7B-F3EF024A2C03}"/>
              </a:ext>
            </a:extLst>
          </p:cNvPr>
          <p:cNvPicPr>
            <a:picLocks noChangeAspect="1"/>
          </p:cNvPicPr>
          <p:nvPr/>
        </p:nvPicPr>
        <p:blipFill rotWithShape="1">
          <a:blip r:embed="rId10">
            <a:extLst>
              <a:ext uri="{28A0092B-C50C-407E-A947-70E740481C1C}">
                <a14:useLocalDpi xmlns:a14="http://schemas.microsoft.com/office/drawing/2010/main" val="0"/>
              </a:ext>
            </a:extLst>
          </a:blip>
          <a:srcRect l="23738" t="14432" r="30459" b="4355"/>
          <a:stretch/>
        </p:blipFill>
        <p:spPr>
          <a:xfrm>
            <a:off x="6304339" y="3435737"/>
            <a:ext cx="2943831" cy="3422262"/>
          </a:xfrm>
          <a:prstGeom prst="rect">
            <a:avLst/>
          </a:prstGeom>
        </p:spPr>
      </p:pic>
    </p:spTree>
    <p:extLst>
      <p:ext uri="{BB962C8B-B14F-4D97-AF65-F5344CB8AC3E}">
        <p14:creationId xmlns:p14="http://schemas.microsoft.com/office/powerpoint/2010/main" val="6546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havbunn&#10;&#10;Automatisk generert beskrivelse">
            <a:extLst>
              <a:ext uri="{FF2B5EF4-FFF2-40B4-BE49-F238E27FC236}">
                <a16:creationId xmlns:a16="http://schemas.microsoft.com/office/drawing/2014/main" id="{01DCB47B-41EE-2A44-A21D-65BB515E44DD}"/>
              </a:ext>
            </a:extLst>
          </p:cNvPr>
          <p:cNvPicPr>
            <a:picLocks noGrp="1" noChangeAspect="1"/>
          </p:cNvPicPr>
          <p:nvPr>
            <p:ph type="pic" sz="quarter" idx="10"/>
          </p:nvPr>
        </p:nvPicPr>
        <p:blipFill>
          <a:blip r:embed="rId3"/>
          <a:srcRect/>
          <a:stretch>
            <a:fillRect/>
          </a:stretch>
        </p:blipFill>
        <p:spPr/>
      </p:pic>
      <p:pic>
        <p:nvPicPr>
          <p:cNvPr id="3" name="Bilde 2">
            <a:extLst>
              <a:ext uri="{FF2B5EF4-FFF2-40B4-BE49-F238E27FC236}">
                <a16:creationId xmlns:a16="http://schemas.microsoft.com/office/drawing/2014/main" id="{8183EF06-766E-3A4D-8230-D1008F0DB203}"/>
              </a:ext>
            </a:extLst>
          </p:cNvPr>
          <p:cNvPicPr>
            <a:picLocks noChangeAspect="1"/>
          </p:cNvPicPr>
          <p:nvPr/>
        </p:nvPicPr>
        <p:blipFill>
          <a:blip r:embed="rId4"/>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F0BA11EC-6029-024D-96A3-5F69D653C4C2}"/>
              </a:ext>
            </a:extLst>
          </p:cNvPr>
          <p:cNvPicPr>
            <a:picLocks noChangeAspect="1"/>
          </p:cNvPicPr>
          <p:nvPr/>
        </p:nvPicPr>
        <p:blipFill>
          <a:blip r:embed="rId5"/>
          <a:stretch>
            <a:fillRect/>
          </a:stretch>
        </p:blipFill>
        <p:spPr>
          <a:xfrm>
            <a:off x="0" y="0"/>
            <a:ext cx="12192000" cy="6858000"/>
          </a:xfrm>
          <a:prstGeom prst="rect">
            <a:avLst/>
          </a:prstGeom>
        </p:spPr>
      </p:pic>
      <p:pic>
        <p:nvPicPr>
          <p:cNvPr id="6" name="Bilde 5">
            <a:extLst>
              <a:ext uri="{FF2B5EF4-FFF2-40B4-BE49-F238E27FC236}">
                <a16:creationId xmlns:a16="http://schemas.microsoft.com/office/drawing/2014/main" id="{A18B1CB9-EA18-4F46-A80F-B49561E5EA57}"/>
              </a:ext>
            </a:extLst>
          </p:cNvPr>
          <p:cNvPicPr>
            <a:picLocks noChangeAspect="1"/>
          </p:cNvPicPr>
          <p:nvPr/>
        </p:nvPicPr>
        <p:blipFill>
          <a:blip r:embed="rId6"/>
          <a:stretch>
            <a:fillRect/>
          </a:stretch>
        </p:blipFill>
        <p:spPr>
          <a:xfrm>
            <a:off x="0" y="0"/>
            <a:ext cx="12192000" cy="6858000"/>
          </a:xfrm>
          <a:prstGeom prst="rect">
            <a:avLst/>
          </a:prstGeom>
        </p:spPr>
      </p:pic>
      <p:pic>
        <p:nvPicPr>
          <p:cNvPr id="7" name="Bilde 6" descr="Et bilde som inneholder tekst&#10;&#10;Automatisk generert beskrivelse">
            <a:extLst>
              <a:ext uri="{FF2B5EF4-FFF2-40B4-BE49-F238E27FC236}">
                <a16:creationId xmlns:a16="http://schemas.microsoft.com/office/drawing/2014/main" id="{8C91EB3B-D7E6-2C4A-8373-9B888A548759}"/>
              </a:ext>
            </a:extLst>
          </p:cNvPr>
          <p:cNvPicPr>
            <a:picLocks noChangeAspect="1"/>
          </p:cNvPicPr>
          <p:nvPr/>
        </p:nvPicPr>
        <p:blipFill>
          <a:blip r:embed="rId7"/>
          <a:stretch>
            <a:fillRect/>
          </a:stretch>
        </p:blipFill>
        <p:spPr>
          <a:xfrm>
            <a:off x="0" y="-438919"/>
            <a:ext cx="12192000" cy="6858000"/>
          </a:xfrm>
          <a:prstGeom prst="rect">
            <a:avLst/>
          </a:prstGeom>
        </p:spPr>
      </p:pic>
      <p:sp>
        <p:nvSpPr>
          <p:cNvPr id="2" name="TekstSylinder 1">
            <a:extLst>
              <a:ext uri="{FF2B5EF4-FFF2-40B4-BE49-F238E27FC236}">
                <a16:creationId xmlns:a16="http://schemas.microsoft.com/office/drawing/2014/main" id="{7765AD89-781C-43F9-A0C0-F46DB136CD9B}"/>
              </a:ext>
            </a:extLst>
          </p:cNvPr>
          <p:cNvSpPr txBox="1"/>
          <p:nvPr/>
        </p:nvSpPr>
        <p:spPr>
          <a:xfrm>
            <a:off x="2240362" y="1032359"/>
            <a:ext cx="6741458" cy="1569660"/>
          </a:xfrm>
          <a:prstGeom prst="rect">
            <a:avLst/>
          </a:prstGeom>
          <a:noFill/>
        </p:spPr>
        <p:txBody>
          <a:bodyPr wrap="square" rtlCol="0">
            <a:spAutoFit/>
          </a:bodyPr>
          <a:lstStyle/>
          <a:p>
            <a:r>
              <a:rPr lang="nn-NO" sz="2400" dirty="0">
                <a:solidFill>
                  <a:schemeClr val="accent5">
                    <a:lumMod val="20000"/>
                    <a:lumOff val="80000"/>
                  </a:schemeClr>
                </a:solidFill>
              </a:rPr>
              <a:t>- campusutvikling </a:t>
            </a:r>
            <a:r>
              <a:rPr lang="nn-NO" sz="2400" dirty="0" err="1">
                <a:solidFill>
                  <a:schemeClr val="accent5">
                    <a:lumMod val="20000"/>
                    <a:lumOff val="80000"/>
                  </a:schemeClr>
                </a:solidFill>
              </a:rPr>
              <a:t>vs</a:t>
            </a:r>
            <a:r>
              <a:rPr lang="nn-NO" sz="2400" dirty="0">
                <a:solidFill>
                  <a:schemeClr val="accent5">
                    <a:lumMod val="20000"/>
                    <a:lumOff val="80000"/>
                  </a:schemeClr>
                </a:solidFill>
              </a:rPr>
              <a:t> utvikling av studiesenter</a:t>
            </a:r>
          </a:p>
          <a:p>
            <a:r>
              <a:rPr lang="nn-NO" sz="2400" dirty="0">
                <a:solidFill>
                  <a:schemeClr val="accent5">
                    <a:lumMod val="20000"/>
                    <a:lumOff val="80000"/>
                  </a:schemeClr>
                </a:solidFill>
              </a:rPr>
              <a:t>- </a:t>
            </a:r>
            <a:r>
              <a:rPr lang="nn-NO" sz="2400" dirty="0" err="1">
                <a:solidFill>
                  <a:schemeClr val="accent5">
                    <a:lumMod val="20000"/>
                    <a:lumOff val="80000"/>
                  </a:schemeClr>
                </a:solidFill>
              </a:rPr>
              <a:t>micro</a:t>
            </a:r>
            <a:r>
              <a:rPr lang="nn-NO" sz="2400" dirty="0">
                <a:solidFill>
                  <a:schemeClr val="accent5">
                    <a:lumMod val="20000"/>
                    <a:lumOff val="80000"/>
                  </a:schemeClr>
                </a:solidFill>
              </a:rPr>
              <a:t> </a:t>
            </a:r>
            <a:r>
              <a:rPr lang="nn-NO" sz="2400" dirty="0" err="1">
                <a:solidFill>
                  <a:schemeClr val="accent5">
                    <a:lumMod val="20000"/>
                    <a:lumOff val="80000"/>
                  </a:schemeClr>
                </a:solidFill>
              </a:rPr>
              <a:t>credentials</a:t>
            </a:r>
            <a:r>
              <a:rPr lang="nn-NO" sz="2400" dirty="0">
                <a:solidFill>
                  <a:schemeClr val="accent5">
                    <a:lumMod val="20000"/>
                    <a:lumOff val="80000"/>
                  </a:schemeClr>
                </a:solidFill>
              </a:rPr>
              <a:t> </a:t>
            </a:r>
          </a:p>
          <a:p>
            <a:r>
              <a:rPr lang="nn-NO" sz="2400" dirty="0">
                <a:solidFill>
                  <a:schemeClr val="accent5">
                    <a:lumMod val="20000"/>
                    <a:lumOff val="80000"/>
                  </a:schemeClr>
                </a:solidFill>
              </a:rPr>
              <a:t>- dagens fleksible studietilbod ved HVL</a:t>
            </a:r>
          </a:p>
          <a:p>
            <a:r>
              <a:rPr lang="nn-NO" sz="2400" dirty="0">
                <a:solidFill>
                  <a:schemeClr val="accent5">
                    <a:lumMod val="20000"/>
                    <a:lumOff val="80000"/>
                  </a:schemeClr>
                </a:solidFill>
              </a:rPr>
              <a:t>- framtidige ambisjonar om livslang læring </a:t>
            </a:r>
          </a:p>
        </p:txBody>
      </p:sp>
      <p:sp>
        <p:nvSpPr>
          <p:cNvPr id="9" name="TekstSylinder 8">
            <a:extLst>
              <a:ext uri="{FF2B5EF4-FFF2-40B4-BE49-F238E27FC236}">
                <a16:creationId xmlns:a16="http://schemas.microsoft.com/office/drawing/2014/main" id="{264F2396-E537-42E1-A66A-8B94422B0EA1}"/>
              </a:ext>
            </a:extLst>
          </p:cNvPr>
          <p:cNvSpPr txBox="1"/>
          <p:nvPr/>
        </p:nvSpPr>
        <p:spPr>
          <a:xfrm>
            <a:off x="2240362" y="438919"/>
            <a:ext cx="5933820" cy="584775"/>
          </a:xfrm>
          <a:prstGeom prst="rect">
            <a:avLst/>
          </a:prstGeom>
          <a:noFill/>
        </p:spPr>
        <p:txBody>
          <a:bodyPr wrap="square">
            <a:spAutoFit/>
          </a:bodyPr>
          <a:lstStyle/>
          <a:p>
            <a:r>
              <a:rPr lang="nb-NO" sz="3200" b="1" dirty="0">
                <a:solidFill>
                  <a:srgbClr val="00AFBA"/>
                </a:solidFill>
                <a:effectLst/>
                <a:latin typeface="Calibri" panose="020F0502020204030204" pitchFamily="34" charset="0"/>
                <a:ea typeface="Calibri" panose="020F0502020204030204" pitchFamily="34" charset="0"/>
              </a:rPr>
              <a:t>Aktuelle diskusjonspunkt </a:t>
            </a:r>
            <a:endParaRPr lang="nb-NO" sz="3200" b="1" dirty="0">
              <a:solidFill>
                <a:srgbClr val="00AFBA"/>
              </a:solidFill>
            </a:endParaRPr>
          </a:p>
        </p:txBody>
      </p:sp>
    </p:spTree>
    <p:extLst>
      <p:ext uri="{BB962C8B-B14F-4D97-AF65-F5344CB8AC3E}">
        <p14:creationId xmlns:p14="http://schemas.microsoft.com/office/powerpoint/2010/main" val="158213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856000" y="5580082"/>
            <a:ext cx="6480000" cy="360000"/>
          </a:xfrm>
        </p:spPr>
        <p:txBody>
          <a:bodyPr>
            <a:noAutofit/>
          </a:bodyPr>
          <a:lstStyle/>
          <a:p>
            <a:r>
              <a:rPr lang="nb-NO" sz="4000"/>
              <a:t>Følg oss på hvl.no</a:t>
            </a:r>
          </a:p>
        </p:txBody>
      </p:sp>
      <p:pic>
        <p:nvPicPr>
          <p:cNvPr id="6" name="Bilde 5">
            <a:extLst>
              <a:ext uri="{FF2B5EF4-FFF2-40B4-BE49-F238E27FC236}">
                <a16:creationId xmlns:a16="http://schemas.microsoft.com/office/drawing/2014/main" id="{2B3F445F-2601-4EBD-8DA4-25E6FE9FA0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03768" y="6086215"/>
            <a:ext cx="368888" cy="360000"/>
          </a:xfrm>
          <a:prstGeom prst="rect">
            <a:avLst/>
          </a:prstGeom>
        </p:spPr>
      </p:pic>
      <p:pic>
        <p:nvPicPr>
          <p:cNvPr id="8" name="Bilde 7">
            <a:extLst>
              <a:ext uri="{FF2B5EF4-FFF2-40B4-BE49-F238E27FC236}">
                <a16:creationId xmlns:a16="http://schemas.microsoft.com/office/drawing/2014/main" id="{83C418C5-75AA-4241-82C1-78A43ECBD6C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16054" y="6095740"/>
            <a:ext cx="355557" cy="360000"/>
          </a:xfrm>
          <a:prstGeom prst="rect">
            <a:avLst/>
          </a:prstGeom>
        </p:spPr>
      </p:pic>
      <p:pic>
        <p:nvPicPr>
          <p:cNvPr id="14" name="Bilde 13">
            <a:extLst>
              <a:ext uri="{FF2B5EF4-FFF2-40B4-BE49-F238E27FC236}">
                <a16:creationId xmlns:a16="http://schemas.microsoft.com/office/drawing/2014/main" id="{1EF0B099-BA60-44DA-A77B-9BEA59C5C93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891370" y="6124219"/>
            <a:ext cx="377441" cy="319373"/>
          </a:xfrm>
          <a:prstGeom prst="rect">
            <a:avLst/>
          </a:prstGeom>
        </p:spPr>
      </p:pic>
      <p:pic>
        <p:nvPicPr>
          <p:cNvPr id="15" name="Bilde 14">
            <a:extLst>
              <a:ext uri="{FF2B5EF4-FFF2-40B4-BE49-F238E27FC236}">
                <a16:creationId xmlns:a16="http://schemas.microsoft.com/office/drawing/2014/main" id="{A442B323-F83D-4BD4-98FF-C9EF802F8962}"/>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6458714" y="6077494"/>
            <a:ext cx="377442" cy="377442"/>
          </a:xfrm>
          <a:prstGeom prst="rect">
            <a:avLst/>
          </a:prstGeom>
        </p:spPr>
      </p:pic>
      <p:pic>
        <p:nvPicPr>
          <p:cNvPr id="16" name="Bilde 15">
            <a:extLst>
              <a:ext uri="{FF2B5EF4-FFF2-40B4-BE49-F238E27FC236}">
                <a16:creationId xmlns:a16="http://schemas.microsoft.com/office/drawing/2014/main" id="{76554DC5-2D25-41D3-848E-9A20D8F36350}"/>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7079553" y="6141903"/>
            <a:ext cx="377441" cy="248623"/>
          </a:xfrm>
          <a:prstGeom prst="rect">
            <a:avLst/>
          </a:prstGeom>
        </p:spPr>
      </p:pic>
    </p:spTree>
    <p:extLst>
      <p:ext uri="{BB962C8B-B14F-4D97-AF65-F5344CB8AC3E}">
        <p14:creationId xmlns:p14="http://schemas.microsoft.com/office/powerpoint/2010/main" val="346924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BFDCA8A7-DBDC-4932-9E8D-FAD81293B316}"/>
              </a:ext>
            </a:extLst>
          </p:cNvPr>
          <p:cNvSpPr/>
          <p:nvPr/>
        </p:nvSpPr>
        <p:spPr>
          <a:xfrm>
            <a:off x="-3913" y="4280805"/>
            <a:ext cx="12192000" cy="26269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Plassholder for lysbildenummer 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BEE4E4-E047-6A49-BCB9-4D06E7BA237B}" type="slidenum">
              <a:rPr kumimoji="0" lang="nb-NO"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b-NO"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3" name="Rektangel 32">
            <a:extLst>
              <a:ext uri="{FF2B5EF4-FFF2-40B4-BE49-F238E27FC236}">
                <a16:creationId xmlns:a16="http://schemas.microsoft.com/office/drawing/2014/main" id="{DFE5CC07-42CF-6048-BEB6-5FB4D41B748C}"/>
              </a:ext>
            </a:extLst>
          </p:cNvPr>
          <p:cNvSpPr/>
          <p:nvPr/>
        </p:nvSpPr>
        <p:spPr>
          <a:xfrm rot="2700000">
            <a:off x="4536946" y="3438372"/>
            <a:ext cx="652765" cy="6849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TekstSylinder 33">
            <a:extLst>
              <a:ext uri="{FF2B5EF4-FFF2-40B4-BE49-F238E27FC236}">
                <a16:creationId xmlns:a16="http://schemas.microsoft.com/office/drawing/2014/main" id="{3CF9268B-0E56-4575-ACF6-23250D3A8665}"/>
              </a:ext>
            </a:extLst>
          </p:cNvPr>
          <p:cNvSpPr txBox="1"/>
          <p:nvPr/>
        </p:nvSpPr>
        <p:spPr>
          <a:xfrm>
            <a:off x="3061584" y="4682888"/>
            <a:ext cx="8603409" cy="1754326"/>
          </a:xfrm>
          <a:prstGeom prst="rect">
            <a:avLst/>
          </a:prstGeom>
          <a:noFill/>
        </p:spPr>
        <p:txBody>
          <a:bodyPr wrap="square" lIns="91440" tIns="45720" rIns="91440" bIns="45720" anchor="t">
            <a:spAutoFit/>
          </a:bodyPr>
          <a:lstStyle/>
          <a:p>
            <a:pPr algn="ctr"/>
            <a:r>
              <a:rPr lang="nb-NO" sz="3600" b="1" dirty="0">
                <a:solidFill>
                  <a:schemeClr val="bg1"/>
                </a:solidFill>
              </a:rPr>
              <a:t>…</a:t>
            </a:r>
            <a:r>
              <a:rPr lang="nb-NO" sz="3600" b="1" dirty="0" err="1">
                <a:solidFill>
                  <a:schemeClr val="bg1"/>
                </a:solidFill>
              </a:rPr>
              <a:t>reformar</a:t>
            </a:r>
            <a:r>
              <a:rPr lang="nb-NO" sz="3600" b="1" dirty="0">
                <a:solidFill>
                  <a:schemeClr val="bg1"/>
                </a:solidFill>
              </a:rPr>
              <a:t>, </a:t>
            </a:r>
            <a:r>
              <a:rPr lang="nb-NO" sz="3600" b="1" dirty="0" err="1">
                <a:solidFill>
                  <a:schemeClr val="bg1"/>
                </a:solidFill>
              </a:rPr>
              <a:t>strategiar</a:t>
            </a:r>
            <a:r>
              <a:rPr lang="nb-NO" sz="3600" b="1" dirty="0">
                <a:solidFill>
                  <a:schemeClr val="bg1"/>
                </a:solidFill>
              </a:rPr>
              <a:t>, </a:t>
            </a:r>
            <a:r>
              <a:rPr lang="nb-NO" sz="3600" b="1" dirty="0" err="1">
                <a:solidFill>
                  <a:schemeClr val="bg1"/>
                </a:solidFill>
              </a:rPr>
              <a:t>utgreiingar</a:t>
            </a:r>
            <a:r>
              <a:rPr lang="nb-NO" sz="3600" b="1" dirty="0">
                <a:solidFill>
                  <a:schemeClr val="bg1"/>
                </a:solidFill>
              </a:rPr>
              <a:t>, </a:t>
            </a:r>
            <a:r>
              <a:rPr lang="nb-NO" sz="3600" b="1" dirty="0" err="1">
                <a:solidFill>
                  <a:schemeClr val="bg1"/>
                </a:solidFill>
              </a:rPr>
              <a:t>analysar</a:t>
            </a:r>
            <a:r>
              <a:rPr lang="nb-NO" sz="3600" b="1" dirty="0">
                <a:solidFill>
                  <a:schemeClr val="bg1"/>
                </a:solidFill>
              </a:rPr>
              <a:t>, </a:t>
            </a:r>
            <a:r>
              <a:rPr lang="nb-NO" sz="3600" b="1" dirty="0" err="1">
                <a:solidFill>
                  <a:schemeClr val="bg1"/>
                </a:solidFill>
              </a:rPr>
              <a:t>framtidsscenarioar</a:t>
            </a:r>
            <a:r>
              <a:rPr lang="nb-NO" sz="3600" b="1" dirty="0">
                <a:solidFill>
                  <a:schemeClr val="bg1"/>
                </a:solidFill>
              </a:rPr>
              <a:t>, tildelingsbrev…</a:t>
            </a:r>
            <a:endParaRPr lang="nb-NO" sz="3600" dirty="0">
              <a:solidFill>
                <a:schemeClr val="bg1"/>
              </a:solidFill>
            </a:endParaRPr>
          </a:p>
        </p:txBody>
      </p:sp>
      <p:pic>
        <p:nvPicPr>
          <p:cNvPr id="39" name="Bilde 38">
            <a:extLst>
              <a:ext uri="{FF2B5EF4-FFF2-40B4-BE49-F238E27FC236}">
                <a16:creationId xmlns:a16="http://schemas.microsoft.com/office/drawing/2014/main" id="{44DFF8DD-F608-454A-9D61-DFF30B5971DB}"/>
              </a:ext>
            </a:extLst>
          </p:cNvPr>
          <p:cNvPicPr>
            <a:picLocks noChangeAspect="1"/>
          </p:cNvPicPr>
          <p:nvPr/>
        </p:nvPicPr>
        <p:blipFill>
          <a:blip r:embed="rId3"/>
          <a:stretch>
            <a:fillRect/>
          </a:stretch>
        </p:blipFill>
        <p:spPr>
          <a:xfrm>
            <a:off x="246329" y="106114"/>
            <a:ext cx="1404588" cy="2073256"/>
          </a:xfrm>
          <a:prstGeom prst="rect">
            <a:avLst/>
          </a:prstGeom>
          <a:ln>
            <a:solidFill>
              <a:schemeClr val="bg1">
                <a:lumMod val="75000"/>
              </a:schemeClr>
            </a:solidFill>
          </a:ln>
        </p:spPr>
      </p:pic>
      <p:pic>
        <p:nvPicPr>
          <p:cNvPr id="40" name="Bilde 39">
            <a:extLst>
              <a:ext uri="{FF2B5EF4-FFF2-40B4-BE49-F238E27FC236}">
                <a16:creationId xmlns:a16="http://schemas.microsoft.com/office/drawing/2014/main" id="{CF0D849C-F4A8-4876-BB7F-96F66F94BDCC}"/>
              </a:ext>
            </a:extLst>
          </p:cNvPr>
          <p:cNvPicPr>
            <a:picLocks noChangeAspect="1"/>
          </p:cNvPicPr>
          <p:nvPr/>
        </p:nvPicPr>
        <p:blipFill>
          <a:blip r:embed="rId4"/>
          <a:stretch>
            <a:fillRect/>
          </a:stretch>
        </p:blipFill>
        <p:spPr>
          <a:xfrm>
            <a:off x="1770489" y="110894"/>
            <a:ext cx="1553344" cy="2120833"/>
          </a:xfrm>
          <a:prstGeom prst="rect">
            <a:avLst/>
          </a:prstGeom>
          <a:ln>
            <a:solidFill>
              <a:schemeClr val="bg1">
                <a:lumMod val="85000"/>
              </a:schemeClr>
            </a:solidFill>
          </a:ln>
        </p:spPr>
      </p:pic>
      <p:pic>
        <p:nvPicPr>
          <p:cNvPr id="41" name="Bilete 12">
            <a:hlinkClick r:id="rId5"/>
            <a:extLst>
              <a:ext uri="{FF2B5EF4-FFF2-40B4-BE49-F238E27FC236}">
                <a16:creationId xmlns:a16="http://schemas.microsoft.com/office/drawing/2014/main" id="{AEE3F374-56A9-462C-999A-6BCE03F8C6E4}"/>
              </a:ext>
            </a:extLst>
          </p:cNvPr>
          <p:cNvPicPr>
            <a:picLocks noChangeAspect="1"/>
          </p:cNvPicPr>
          <p:nvPr/>
        </p:nvPicPr>
        <p:blipFill>
          <a:blip r:embed="rId6"/>
          <a:stretch>
            <a:fillRect/>
          </a:stretch>
        </p:blipFill>
        <p:spPr>
          <a:xfrm>
            <a:off x="2081891" y="1409671"/>
            <a:ext cx="1495491" cy="2127605"/>
          </a:xfrm>
          <a:prstGeom prst="rect">
            <a:avLst/>
          </a:prstGeom>
          <a:ln>
            <a:solidFill>
              <a:schemeClr val="tx1">
                <a:lumMod val="20000"/>
                <a:lumOff val="80000"/>
              </a:schemeClr>
            </a:solidFill>
          </a:ln>
        </p:spPr>
      </p:pic>
      <p:pic>
        <p:nvPicPr>
          <p:cNvPr id="42" name="Bilete 6">
            <a:hlinkClick r:id="rId7"/>
            <a:extLst>
              <a:ext uri="{FF2B5EF4-FFF2-40B4-BE49-F238E27FC236}">
                <a16:creationId xmlns:a16="http://schemas.microsoft.com/office/drawing/2014/main" id="{51E88593-7B9F-4B10-838D-1BC0B2D34B6C}"/>
              </a:ext>
            </a:extLst>
          </p:cNvPr>
          <p:cNvPicPr>
            <a:picLocks noChangeAspect="1"/>
          </p:cNvPicPr>
          <p:nvPr/>
        </p:nvPicPr>
        <p:blipFill>
          <a:blip r:embed="rId8"/>
          <a:stretch>
            <a:fillRect/>
          </a:stretch>
        </p:blipFill>
        <p:spPr>
          <a:xfrm>
            <a:off x="3618115" y="110894"/>
            <a:ext cx="1434155" cy="2088730"/>
          </a:xfrm>
          <a:prstGeom prst="rect">
            <a:avLst/>
          </a:prstGeom>
          <a:ln>
            <a:solidFill>
              <a:schemeClr val="bg2"/>
            </a:solidFill>
          </a:ln>
        </p:spPr>
      </p:pic>
      <p:pic>
        <p:nvPicPr>
          <p:cNvPr id="43" name="Bilete 7">
            <a:hlinkClick r:id="rId9"/>
            <a:extLst>
              <a:ext uri="{FF2B5EF4-FFF2-40B4-BE49-F238E27FC236}">
                <a16:creationId xmlns:a16="http://schemas.microsoft.com/office/drawing/2014/main" id="{B2E46601-4145-492B-A6F5-7C64BBA9B039}"/>
              </a:ext>
            </a:extLst>
          </p:cNvPr>
          <p:cNvPicPr>
            <a:picLocks noChangeAspect="1"/>
          </p:cNvPicPr>
          <p:nvPr/>
        </p:nvPicPr>
        <p:blipFill>
          <a:blip r:embed="rId10"/>
          <a:stretch>
            <a:fillRect/>
          </a:stretch>
        </p:blipFill>
        <p:spPr>
          <a:xfrm>
            <a:off x="4067899" y="951616"/>
            <a:ext cx="1434155" cy="1862271"/>
          </a:xfrm>
          <a:prstGeom prst="rect">
            <a:avLst/>
          </a:prstGeom>
          <a:ln>
            <a:solidFill>
              <a:schemeClr val="tx1">
                <a:lumMod val="20000"/>
                <a:lumOff val="80000"/>
              </a:schemeClr>
            </a:solidFill>
          </a:ln>
        </p:spPr>
      </p:pic>
      <p:pic>
        <p:nvPicPr>
          <p:cNvPr id="44" name="Plasshaldar for innhald 5">
            <a:hlinkClick r:id="rId11"/>
            <a:extLst>
              <a:ext uri="{FF2B5EF4-FFF2-40B4-BE49-F238E27FC236}">
                <a16:creationId xmlns:a16="http://schemas.microsoft.com/office/drawing/2014/main" id="{6106632D-626D-4550-87EC-05187D85EEE1}"/>
              </a:ext>
            </a:extLst>
          </p:cNvPr>
          <p:cNvPicPr>
            <a:picLocks noChangeAspect="1"/>
          </p:cNvPicPr>
          <p:nvPr/>
        </p:nvPicPr>
        <p:blipFill>
          <a:blip r:embed="rId12"/>
          <a:stretch>
            <a:fillRect/>
          </a:stretch>
        </p:blipFill>
        <p:spPr>
          <a:xfrm>
            <a:off x="4338064" y="1844596"/>
            <a:ext cx="1495491" cy="2121179"/>
          </a:xfrm>
          <a:prstGeom prst="rect">
            <a:avLst/>
          </a:prstGeom>
          <a:ln>
            <a:solidFill>
              <a:schemeClr val="bg2"/>
            </a:solidFill>
          </a:ln>
        </p:spPr>
      </p:pic>
      <p:pic>
        <p:nvPicPr>
          <p:cNvPr id="46" name="Bilete 9">
            <a:hlinkClick r:id="rId13"/>
            <a:extLst>
              <a:ext uri="{FF2B5EF4-FFF2-40B4-BE49-F238E27FC236}">
                <a16:creationId xmlns:a16="http://schemas.microsoft.com/office/drawing/2014/main" id="{17126C72-374A-4E32-9A66-0C19E6756E41}"/>
              </a:ext>
            </a:extLst>
          </p:cNvPr>
          <p:cNvPicPr>
            <a:picLocks noChangeAspect="1"/>
          </p:cNvPicPr>
          <p:nvPr/>
        </p:nvPicPr>
        <p:blipFill>
          <a:blip r:embed="rId14"/>
          <a:stretch>
            <a:fillRect/>
          </a:stretch>
        </p:blipFill>
        <p:spPr>
          <a:xfrm>
            <a:off x="5929134" y="110894"/>
            <a:ext cx="1434155" cy="2040296"/>
          </a:xfrm>
          <a:prstGeom prst="rect">
            <a:avLst/>
          </a:prstGeom>
          <a:ln>
            <a:solidFill>
              <a:schemeClr val="tx1">
                <a:lumMod val="20000"/>
                <a:lumOff val="80000"/>
              </a:schemeClr>
            </a:solidFill>
          </a:ln>
        </p:spPr>
      </p:pic>
      <p:pic>
        <p:nvPicPr>
          <p:cNvPr id="45" name="Bilete 10">
            <a:hlinkClick r:id="rId15"/>
            <a:extLst>
              <a:ext uri="{FF2B5EF4-FFF2-40B4-BE49-F238E27FC236}">
                <a16:creationId xmlns:a16="http://schemas.microsoft.com/office/drawing/2014/main" id="{A1C7EE76-1E59-4D9F-A8F1-6E30F12523C4}"/>
              </a:ext>
            </a:extLst>
          </p:cNvPr>
          <p:cNvPicPr>
            <a:picLocks noChangeAspect="1"/>
          </p:cNvPicPr>
          <p:nvPr/>
        </p:nvPicPr>
        <p:blipFill>
          <a:blip r:embed="rId16"/>
          <a:stretch>
            <a:fillRect/>
          </a:stretch>
        </p:blipFill>
        <p:spPr>
          <a:xfrm>
            <a:off x="6383010" y="1926439"/>
            <a:ext cx="1434155" cy="2037647"/>
          </a:xfrm>
          <a:prstGeom prst="rect">
            <a:avLst/>
          </a:prstGeom>
          <a:ln>
            <a:solidFill>
              <a:schemeClr val="tx1">
                <a:lumMod val="20000"/>
                <a:lumOff val="80000"/>
              </a:schemeClr>
            </a:solidFill>
          </a:ln>
        </p:spPr>
      </p:pic>
      <p:pic>
        <p:nvPicPr>
          <p:cNvPr id="49" name="Bilde 48">
            <a:extLst>
              <a:ext uri="{FF2B5EF4-FFF2-40B4-BE49-F238E27FC236}">
                <a16:creationId xmlns:a16="http://schemas.microsoft.com/office/drawing/2014/main" id="{493D0F55-B8BA-4D7A-BB19-26AD6F0681CE}"/>
              </a:ext>
            </a:extLst>
          </p:cNvPr>
          <p:cNvPicPr>
            <a:picLocks noChangeAspect="1"/>
          </p:cNvPicPr>
          <p:nvPr/>
        </p:nvPicPr>
        <p:blipFill>
          <a:blip r:embed="rId17"/>
          <a:stretch>
            <a:fillRect/>
          </a:stretch>
        </p:blipFill>
        <p:spPr>
          <a:xfrm>
            <a:off x="9427505" y="100781"/>
            <a:ext cx="2409856" cy="1345345"/>
          </a:xfrm>
          <a:prstGeom prst="rect">
            <a:avLst/>
          </a:prstGeom>
        </p:spPr>
      </p:pic>
      <p:pic>
        <p:nvPicPr>
          <p:cNvPr id="3" name="Bilde 2">
            <a:hlinkClick r:id="rId18"/>
            <a:extLst>
              <a:ext uri="{FF2B5EF4-FFF2-40B4-BE49-F238E27FC236}">
                <a16:creationId xmlns:a16="http://schemas.microsoft.com/office/drawing/2014/main" id="{BBE8898E-EC6D-459A-A4E1-73E1DED32EAA}"/>
              </a:ext>
            </a:extLst>
          </p:cNvPr>
          <p:cNvPicPr>
            <a:picLocks noChangeAspect="1"/>
          </p:cNvPicPr>
          <p:nvPr/>
        </p:nvPicPr>
        <p:blipFill>
          <a:blip r:embed="rId19"/>
          <a:stretch>
            <a:fillRect/>
          </a:stretch>
        </p:blipFill>
        <p:spPr>
          <a:xfrm>
            <a:off x="7587291" y="183526"/>
            <a:ext cx="1583416" cy="2121180"/>
          </a:xfrm>
          <a:prstGeom prst="rect">
            <a:avLst/>
          </a:prstGeom>
          <a:ln>
            <a:solidFill>
              <a:schemeClr val="bg1">
                <a:lumMod val="85000"/>
              </a:schemeClr>
            </a:solidFill>
          </a:ln>
        </p:spPr>
      </p:pic>
      <p:pic>
        <p:nvPicPr>
          <p:cNvPr id="20" name="Picture 2" descr="These are the Norwegian government&amp;#39;s new policies - Norway Today">
            <a:extLst>
              <a:ext uri="{FF2B5EF4-FFF2-40B4-BE49-F238E27FC236}">
                <a16:creationId xmlns:a16="http://schemas.microsoft.com/office/drawing/2014/main" id="{DE19176D-93BD-434C-8BCE-F909E57E529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284" b="14446"/>
          <a:stretch/>
        </p:blipFill>
        <p:spPr bwMode="auto">
          <a:xfrm>
            <a:off x="7592472" y="2919206"/>
            <a:ext cx="2042989" cy="1149182"/>
          </a:xfrm>
          <a:prstGeom prst="rect">
            <a:avLst/>
          </a:prstGeom>
          <a:solidFill>
            <a:srgbClr val="FFFFFF"/>
          </a:solidFill>
          <a:ln>
            <a:noFill/>
          </a:ln>
        </p:spPr>
      </p:pic>
      <p:pic>
        <p:nvPicPr>
          <p:cNvPr id="7" name="Bilde 6">
            <a:hlinkClick r:id="rId21"/>
            <a:extLst>
              <a:ext uri="{FF2B5EF4-FFF2-40B4-BE49-F238E27FC236}">
                <a16:creationId xmlns:a16="http://schemas.microsoft.com/office/drawing/2014/main" id="{0ABC8F74-9438-4E88-A519-A18E3E502104}"/>
              </a:ext>
            </a:extLst>
          </p:cNvPr>
          <p:cNvPicPr>
            <a:picLocks noChangeAspect="1"/>
          </p:cNvPicPr>
          <p:nvPr/>
        </p:nvPicPr>
        <p:blipFill>
          <a:blip r:embed="rId22"/>
          <a:stretch>
            <a:fillRect/>
          </a:stretch>
        </p:blipFill>
        <p:spPr>
          <a:xfrm>
            <a:off x="8479845" y="1752354"/>
            <a:ext cx="2409856" cy="993353"/>
          </a:xfrm>
          <a:prstGeom prst="rect">
            <a:avLst/>
          </a:prstGeom>
          <a:ln>
            <a:solidFill>
              <a:schemeClr val="bg1">
                <a:lumMod val="85000"/>
              </a:schemeClr>
            </a:solidFill>
          </a:ln>
        </p:spPr>
      </p:pic>
      <p:pic>
        <p:nvPicPr>
          <p:cNvPr id="4" name="Bilde 3">
            <a:hlinkClick r:id="rId23"/>
            <a:extLst>
              <a:ext uri="{FF2B5EF4-FFF2-40B4-BE49-F238E27FC236}">
                <a16:creationId xmlns:a16="http://schemas.microsoft.com/office/drawing/2014/main" id="{9E6B6155-C035-4C74-A873-59D423B15AD9}"/>
              </a:ext>
            </a:extLst>
          </p:cNvPr>
          <p:cNvPicPr>
            <a:picLocks noChangeAspect="1"/>
          </p:cNvPicPr>
          <p:nvPr/>
        </p:nvPicPr>
        <p:blipFill>
          <a:blip r:embed="rId24"/>
          <a:stretch>
            <a:fillRect/>
          </a:stretch>
        </p:blipFill>
        <p:spPr>
          <a:xfrm flipH="1">
            <a:off x="10723946" y="2331148"/>
            <a:ext cx="1239141" cy="1746455"/>
          </a:xfrm>
          <a:prstGeom prst="rect">
            <a:avLst/>
          </a:prstGeom>
          <a:ln>
            <a:solidFill>
              <a:schemeClr val="bg1">
                <a:lumMod val="85000"/>
              </a:schemeClr>
            </a:solidFill>
          </a:ln>
        </p:spPr>
      </p:pic>
      <p:pic>
        <p:nvPicPr>
          <p:cNvPr id="38" name="Bilde 37">
            <a:extLst>
              <a:ext uri="{FF2B5EF4-FFF2-40B4-BE49-F238E27FC236}">
                <a16:creationId xmlns:a16="http://schemas.microsoft.com/office/drawing/2014/main" id="{60C82A98-E3A1-4D04-AC62-DB74DB2E05D6}"/>
              </a:ext>
            </a:extLst>
          </p:cNvPr>
          <p:cNvPicPr>
            <a:picLocks noChangeAspect="1"/>
          </p:cNvPicPr>
          <p:nvPr/>
        </p:nvPicPr>
        <p:blipFill>
          <a:blip r:embed="rId25"/>
          <a:stretch>
            <a:fillRect/>
          </a:stretch>
        </p:blipFill>
        <p:spPr>
          <a:xfrm>
            <a:off x="265720" y="2640745"/>
            <a:ext cx="2603210" cy="3971057"/>
          </a:xfrm>
          <a:prstGeom prst="rect">
            <a:avLst/>
          </a:prstGeom>
          <a:ln>
            <a:solidFill>
              <a:schemeClr val="bg1">
                <a:lumMod val="75000"/>
              </a:schemeClr>
            </a:solidFill>
          </a:ln>
        </p:spPr>
      </p:pic>
    </p:spTree>
    <p:extLst>
      <p:ext uri="{BB962C8B-B14F-4D97-AF65-F5344CB8AC3E}">
        <p14:creationId xmlns:p14="http://schemas.microsoft.com/office/powerpoint/2010/main" val="147655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Utsikt frå toppdekket på Johan Sverdrup P2 kort tid før ferdigstilling. Foto: Ingvild Brekke Myhre ">
            <a:extLst>
              <a:ext uri="{FF2B5EF4-FFF2-40B4-BE49-F238E27FC236}">
                <a16:creationId xmlns:a16="http://schemas.microsoft.com/office/drawing/2014/main" id="{F6FBF8E2-69F8-422B-960A-EBAF5B1626DF}"/>
              </a:ex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a:srcRect t="20944" b="4056"/>
          <a:stretch/>
        </p:blipFill>
        <p:spPr>
          <a:xfrm>
            <a:off x="0" y="0"/>
            <a:ext cx="12191980" cy="6857990"/>
          </a:xfrm>
          <a:noFill/>
        </p:spPr>
      </p:pic>
      <p:sp>
        <p:nvSpPr>
          <p:cNvPr id="5" name="TekstSylinder 4">
            <a:extLst>
              <a:ext uri="{FF2B5EF4-FFF2-40B4-BE49-F238E27FC236}">
                <a16:creationId xmlns:a16="http://schemas.microsoft.com/office/drawing/2014/main" id="{55664D5E-F4D9-4670-8F29-1DC48AFA7AC1}"/>
              </a:ext>
            </a:extLst>
          </p:cNvPr>
          <p:cNvSpPr txBox="1"/>
          <p:nvPr/>
        </p:nvSpPr>
        <p:spPr>
          <a:xfrm>
            <a:off x="7869382" y="3041073"/>
            <a:ext cx="3976791" cy="3539430"/>
          </a:xfrm>
          <a:prstGeom prst="rect">
            <a:avLst/>
          </a:prstGeom>
          <a:solidFill>
            <a:schemeClr val="tx2">
              <a:lumMod val="90000"/>
              <a:lumOff val="10000"/>
            </a:schemeClr>
          </a:solidFill>
        </p:spPr>
        <p:txBody>
          <a:bodyPr wrap="square" rtlCol="0">
            <a:spAutoFit/>
          </a:bodyPr>
          <a:lstStyle/>
          <a:p>
            <a:r>
              <a:rPr lang="nb-NO" sz="2800" dirty="0">
                <a:solidFill>
                  <a:schemeClr val="accent5">
                    <a:lumMod val="20000"/>
                    <a:lumOff val="80000"/>
                  </a:schemeClr>
                </a:solidFill>
              </a:rPr>
              <a:t>Klima</a:t>
            </a:r>
          </a:p>
          <a:p>
            <a:r>
              <a:rPr lang="nb-NO" sz="2800" dirty="0">
                <a:solidFill>
                  <a:schemeClr val="accent5">
                    <a:lumMod val="20000"/>
                    <a:lumOff val="80000"/>
                  </a:schemeClr>
                </a:solidFill>
              </a:rPr>
              <a:t>Grøn omstilling </a:t>
            </a:r>
          </a:p>
          <a:p>
            <a:r>
              <a:rPr lang="nb-NO" sz="2800" dirty="0">
                <a:solidFill>
                  <a:schemeClr val="accent5">
                    <a:lumMod val="20000"/>
                    <a:lumOff val="80000"/>
                  </a:schemeClr>
                </a:solidFill>
              </a:rPr>
              <a:t>Digitalisering </a:t>
            </a:r>
          </a:p>
          <a:p>
            <a:r>
              <a:rPr lang="nb-NO" sz="2800" dirty="0">
                <a:solidFill>
                  <a:schemeClr val="accent5">
                    <a:lumMod val="20000"/>
                    <a:lumOff val="80000"/>
                  </a:schemeClr>
                </a:solidFill>
              </a:rPr>
              <a:t>Sentralisering</a:t>
            </a:r>
          </a:p>
          <a:p>
            <a:r>
              <a:rPr lang="nb-NO" sz="2800" dirty="0" err="1">
                <a:solidFill>
                  <a:schemeClr val="accent5">
                    <a:lumMod val="20000"/>
                    <a:lumOff val="80000"/>
                  </a:schemeClr>
                </a:solidFill>
              </a:rPr>
              <a:t>Aldrande</a:t>
            </a:r>
            <a:r>
              <a:rPr lang="nb-NO" sz="2800" dirty="0">
                <a:solidFill>
                  <a:schemeClr val="accent5">
                    <a:lumMod val="20000"/>
                    <a:lumOff val="80000"/>
                  </a:schemeClr>
                </a:solidFill>
              </a:rPr>
              <a:t> befolkning </a:t>
            </a:r>
          </a:p>
          <a:p>
            <a:r>
              <a:rPr lang="nb-NO" sz="2800" dirty="0">
                <a:solidFill>
                  <a:schemeClr val="accent5">
                    <a:lumMod val="20000"/>
                    <a:lumOff val="80000"/>
                  </a:schemeClr>
                </a:solidFill>
              </a:rPr>
              <a:t>Demografi</a:t>
            </a:r>
          </a:p>
          <a:p>
            <a:r>
              <a:rPr lang="nb-NO" sz="2800" dirty="0">
                <a:solidFill>
                  <a:schemeClr val="accent5">
                    <a:lumMod val="20000"/>
                    <a:lumOff val="80000"/>
                  </a:schemeClr>
                </a:solidFill>
              </a:rPr>
              <a:t>Pandemi</a:t>
            </a:r>
          </a:p>
          <a:p>
            <a:r>
              <a:rPr lang="nb-NO" sz="2800" dirty="0">
                <a:solidFill>
                  <a:schemeClr val="accent5">
                    <a:lumMod val="20000"/>
                    <a:lumOff val="80000"/>
                  </a:schemeClr>
                </a:solidFill>
              </a:rPr>
              <a:t>Krig</a:t>
            </a:r>
          </a:p>
        </p:txBody>
      </p:sp>
      <p:sp>
        <p:nvSpPr>
          <p:cNvPr id="6" name="TekstSylinder 5">
            <a:extLst>
              <a:ext uri="{FF2B5EF4-FFF2-40B4-BE49-F238E27FC236}">
                <a16:creationId xmlns:a16="http://schemas.microsoft.com/office/drawing/2014/main" id="{BAB7B0F5-6A4D-456E-9A58-B49D42BB2404}"/>
              </a:ext>
            </a:extLst>
          </p:cNvPr>
          <p:cNvSpPr txBox="1"/>
          <p:nvPr/>
        </p:nvSpPr>
        <p:spPr>
          <a:xfrm>
            <a:off x="280194" y="312865"/>
            <a:ext cx="3238861" cy="584775"/>
          </a:xfrm>
          <a:prstGeom prst="rect">
            <a:avLst/>
          </a:prstGeom>
          <a:noFill/>
        </p:spPr>
        <p:txBody>
          <a:bodyPr wrap="square" rtlCol="0">
            <a:spAutoFit/>
          </a:bodyPr>
          <a:lstStyle/>
          <a:p>
            <a:r>
              <a:rPr lang="nb-NO" sz="3200" b="1">
                <a:solidFill>
                  <a:schemeClr val="tx2">
                    <a:lumMod val="90000"/>
                    <a:lumOff val="10000"/>
                  </a:schemeClr>
                </a:solidFill>
              </a:rPr>
              <a:t>Livslang læring </a:t>
            </a:r>
          </a:p>
        </p:txBody>
      </p:sp>
    </p:spTree>
    <p:extLst>
      <p:ext uri="{BB962C8B-B14F-4D97-AF65-F5344CB8AC3E}">
        <p14:creationId xmlns:p14="http://schemas.microsoft.com/office/powerpoint/2010/main" val="4147108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e kildebildet">
            <a:extLst>
              <a:ext uri="{FF2B5EF4-FFF2-40B4-BE49-F238E27FC236}">
                <a16:creationId xmlns:a16="http://schemas.microsoft.com/office/drawing/2014/main" id="{D0DA14E7-9610-BD00-3169-0C26BE92097A}"/>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tretch/>
        </p:blipFill>
        <p:spPr bwMode="auto">
          <a:xfrm>
            <a:off x="5935008" y="1053000"/>
            <a:ext cx="5940000" cy="4751999"/>
          </a:xfrm>
          <a:prstGeom prst="rect">
            <a:avLst/>
          </a:prstGeom>
          <a:noFill/>
          <a:ln>
            <a:noFill/>
          </a:ln>
        </p:spPr>
      </p:pic>
      <p:sp>
        <p:nvSpPr>
          <p:cNvPr id="4" name="Tittel 3">
            <a:extLst>
              <a:ext uri="{FF2B5EF4-FFF2-40B4-BE49-F238E27FC236}">
                <a16:creationId xmlns:a16="http://schemas.microsoft.com/office/drawing/2014/main" id="{E60C670A-801C-82EC-8879-B66D31E85726}"/>
              </a:ext>
            </a:extLst>
          </p:cNvPr>
          <p:cNvSpPr>
            <a:spLocks noGrp="1"/>
          </p:cNvSpPr>
          <p:nvPr>
            <p:ph type="ctrTitle"/>
          </p:nvPr>
        </p:nvSpPr>
        <p:spPr>
          <a:xfrm>
            <a:off x="809426" y="1879389"/>
            <a:ext cx="4914000" cy="1258529"/>
          </a:xfrm>
        </p:spPr>
        <p:txBody>
          <a:bodyPr anchor="b">
            <a:normAutofit/>
          </a:bodyPr>
          <a:lstStyle/>
          <a:p>
            <a:r>
              <a:rPr lang="nb-NO" dirty="0" err="1"/>
              <a:t>Nokre</a:t>
            </a:r>
            <a:r>
              <a:rPr lang="nb-NO" dirty="0"/>
              <a:t> </a:t>
            </a:r>
            <a:r>
              <a:rPr lang="nb-NO" dirty="0" err="1"/>
              <a:t>definisjonar</a:t>
            </a:r>
            <a:r>
              <a:rPr lang="nb-NO" dirty="0"/>
              <a:t> </a:t>
            </a:r>
          </a:p>
        </p:txBody>
      </p:sp>
      <p:sp>
        <p:nvSpPr>
          <p:cNvPr id="5" name="Plassholder for innhold 4">
            <a:extLst>
              <a:ext uri="{FF2B5EF4-FFF2-40B4-BE49-F238E27FC236}">
                <a16:creationId xmlns:a16="http://schemas.microsoft.com/office/drawing/2014/main" id="{BB88E9BB-89AD-D311-9E49-B2D289DB152B}"/>
              </a:ext>
            </a:extLst>
          </p:cNvPr>
          <p:cNvSpPr>
            <a:spLocks noGrp="1"/>
          </p:cNvSpPr>
          <p:nvPr>
            <p:ph type="subTitle" idx="1"/>
          </p:nvPr>
        </p:nvSpPr>
        <p:spPr>
          <a:xfrm>
            <a:off x="809426" y="3703966"/>
            <a:ext cx="4860000" cy="2404225"/>
          </a:xfrm>
        </p:spPr>
        <p:txBody>
          <a:bodyPr>
            <a:normAutofit/>
          </a:bodyPr>
          <a:lstStyle/>
          <a:p>
            <a:pPr>
              <a:lnSpc>
                <a:spcPct val="90000"/>
              </a:lnSpc>
            </a:pPr>
            <a:r>
              <a:rPr lang="nb-NO" sz="2400" b="1" dirty="0"/>
              <a:t>Livslang læring</a:t>
            </a:r>
            <a:r>
              <a:rPr lang="nb-NO" sz="2400" dirty="0"/>
              <a:t> forstår vi som all organisert læring gjennom livet, formell utdanning så vel som læring gjennom arbeid, kurs, seminar og andre </a:t>
            </a:r>
            <a:r>
              <a:rPr lang="nb-NO" sz="2400" dirty="0" err="1"/>
              <a:t>læringsaktivitetar</a:t>
            </a:r>
            <a:r>
              <a:rPr lang="nb-NO" sz="2400" dirty="0"/>
              <a:t> </a:t>
            </a:r>
          </a:p>
          <a:p>
            <a:pPr>
              <a:lnSpc>
                <a:spcPct val="90000"/>
              </a:lnSpc>
            </a:pPr>
            <a:endParaRPr lang="nb-NO" sz="1900" dirty="0"/>
          </a:p>
        </p:txBody>
      </p:sp>
      <p:sp>
        <p:nvSpPr>
          <p:cNvPr id="3" name="Plassholder for lysbildenummer 2" hidden="1">
            <a:extLst>
              <a:ext uri="{FF2B5EF4-FFF2-40B4-BE49-F238E27FC236}">
                <a16:creationId xmlns:a16="http://schemas.microsoft.com/office/drawing/2014/main" id="{D1E187BE-710C-F5C8-6317-63F37513CC47}"/>
              </a:ext>
            </a:extLst>
          </p:cNvPr>
          <p:cNvSpPr>
            <a:spLocks noGrp="1"/>
          </p:cNvSpPr>
          <p:nvPr>
            <p:ph type="sldNum" sz="quarter" idx="4294967295"/>
          </p:nvPr>
        </p:nvSpPr>
        <p:spPr>
          <a:xfrm>
            <a:off x="11738087" y="6406054"/>
            <a:ext cx="450000" cy="450000"/>
          </a:xfrm>
        </p:spPr>
        <p:txBody>
          <a:bodyPr/>
          <a:lstStyle/>
          <a:p>
            <a:pPr>
              <a:spcAft>
                <a:spcPts val="600"/>
              </a:spcAft>
            </a:pPr>
            <a:fld id="{D0BEE4E4-E047-6A49-BCB9-4D06E7BA237B}" type="slidenum">
              <a:rPr lang="nb-NO" smtClean="0"/>
              <a:pPr>
                <a:spcAft>
                  <a:spcPts val="600"/>
                </a:spcAft>
              </a:pPr>
              <a:t>4</a:t>
            </a:fld>
            <a:endParaRPr lang="nb-NO"/>
          </a:p>
        </p:txBody>
      </p:sp>
    </p:spTree>
    <p:extLst>
      <p:ext uri="{BB962C8B-B14F-4D97-AF65-F5344CB8AC3E}">
        <p14:creationId xmlns:p14="http://schemas.microsoft.com/office/powerpoint/2010/main" val="834727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Footer Placeholder 1">
            <a:extLst>
              <a:ext uri="{FF2B5EF4-FFF2-40B4-BE49-F238E27FC236}">
                <a16:creationId xmlns:a16="http://schemas.microsoft.com/office/drawing/2014/main" id="{BA630640-36CA-C54B-0594-73D8D7AA171E}"/>
              </a:ext>
            </a:extLst>
          </p:cNvPr>
          <p:cNvSpPr>
            <a:spLocks noGrp="1"/>
          </p:cNvSpPr>
          <p:nvPr>
            <p:ph type="ftr" sz="quarter" idx="10"/>
          </p:nvPr>
        </p:nvSpPr>
        <p:spPr>
          <a:xfrm>
            <a:off x="811950" y="6408000"/>
            <a:ext cx="5252673" cy="450000"/>
          </a:xfrm>
        </p:spPr>
        <p:txBody>
          <a:bodyPr/>
          <a:lstStyle/>
          <a:p>
            <a:endParaRPr lang="nb-NO"/>
          </a:p>
        </p:txBody>
      </p:sp>
      <p:sp>
        <p:nvSpPr>
          <p:cNvPr id="6" name="Plassholder for lysbildenummer 5">
            <a:extLst>
              <a:ext uri="{FF2B5EF4-FFF2-40B4-BE49-F238E27FC236}">
                <a16:creationId xmlns:a16="http://schemas.microsoft.com/office/drawing/2014/main" id="{57B6C471-7957-47AB-97D1-237BDA2C287F}"/>
              </a:ext>
            </a:extLst>
          </p:cNvPr>
          <p:cNvSpPr>
            <a:spLocks noGrp="1"/>
          </p:cNvSpPr>
          <p:nvPr>
            <p:ph type="sldNum" sz="quarter" idx="11"/>
          </p:nvPr>
        </p:nvSpPr>
        <p:spPr>
          <a:xfrm>
            <a:off x="11738087" y="6406054"/>
            <a:ext cx="450000" cy="450000"/>
          </a:xfrm>
        </p:spPr>
        <p:txBody>
          <a:bodyPr anchor="ctr">
            <a:normAutofit/>
          </a:bodyPr>
          <a:lstStyle/>
          <a:p>
            <a:pPr>
              <a:spcAft>
                <a:spcPts val="600"/>
              </a:spcAft>
            </a:pPr>
            <a:fld id="{D0BEE4E4-E047-6A49-BCB9-4D06E7BA237B}" type="slidenum">
              <a:rPr lang="nb-NO" smtClean="0"/>
              <a:pPr>
                <a:spcAft>
                  <a:spcPts val="600"/>
                </a:spcAft>
              </a:pPr>
              <a:t>5</a:t>
            </a:fld>
            <a:endParaRPr lang="nb-NO"/>
          </a:p>
        </p:txBody>
      </p:sp>
      <p:sp>
        <p:nvSpPr>
          <p:cNvPr id="2" name="Tittel 1">
            <a:extLst>
              <a:ext uri="{FF2B5EF4-FFF2-40B4-BE49-F238E27FC236}">
                <a16:creationId xmlns:a16="http://schemas.microsoft.com/office/drawing/2014/main" id="{807248FC-9EC8-46BE-AFEE-B8F9B977D66A}"/>
              </a:ext>
            </a:extLst>
          </p:cNvPr>
          <p:cNvSpPr>
            <a:spLocks noGrp="1"/>
          </p:cNvSpPr>
          <p:nvPr>
            <p:ph type="title"/>
          </p:nvPr>
        </p:nvSpPr>
        <p:spPr>
          <a:xfrm>
            <a:off x="809976" y="-2081"/>
            <a:ext cx="10926000" cy="1350000"/>
          </a:xfrm>
        </p:spPr>
        <p:txBody>
          <a:bodyPr anchor="ctr">
            <a:normAutofit/>
          </a:bodyPr>
          <a:lstStyle/>
          <a:p>
            <a:r>
              <a:rPr lang="nb-NO" b="1" dirty="0"/>
              <a:t>Fleksibel utdanning…</a:t>
            </a:r>
          </a:p>
        </p:txBody>
      </p:sp>
      <p:sp>
        <p:nvSpPr>
          <p:cNvPr id="3" name="Plassholder for innhold 2">
            <a:extLst>
              <a:ext uri="{FF2B5EF4-FFF2-40B4-BE49-F238E27FC236}">
                <a16:creationId xmlns:a16="http://schemas.microsoft.com/office/drawing/2014/main" id="{44FE0540-BB13-42A2-B592-5903E05E426C}"/>
              </a:ext>
            </a:extLst>
          </p:cNvPr>
          <p:cNvSpPr>
            <a:spLocks noGrp="1"/>
          </p:cNvSpPr>
          <p:nvPr>
            <p:ph idx="1"/>
          </p:nvPr>
        </p:nvSpPr>
        <p:spPr>
          <a:xfrm>
            <a:off x="809047" y="1352020"/>
            <a:ext cx="6078450" cy="5058000"/>
          </a:xfrm>
        </p:spPr>
        <p:txBody>
          <a:bodyPr>
            <a:normAutofit/>
          </a:bodyPr>
          <a:lstStyle/>
          <a:p>
            <a:r>
              <a:rPr lang="nb-NO" b="1" i="1" dirty="0"/>
              <a:t>….</a:t>
            </a:r>
            <a:r>
              <a:rPr lang="nb-NO" dirty="0"/>
              <a:t>er </a:t>
            </a:r>
            <a:r>
              <a:rPr lang="nb-NO" dirty="0" err="1"/>
              <a:t>meir</a:t>
            </a:r>
            <a:r>
              <a:rPr lang="nb-NO" dirty="0"/>
              <a:t> enn </a:t>
            </a:r>
            <a:r>
              <a:rPr lang="nb-NO" b="1" dirty="0"/>
              <a:t>nettbasert</a:t>
            </a:r>
            <a:r>
              <a:rPr lang="nb-NO" dirty="0"/>
              <a:t> eller </a:t>
            </a:r>
            <a:r>
              <a:rPr lang="nb-NO" b="1" dirty="0"/>
              <a:t>desentralisert</a:t>
            </a:r>
            <a:r>
              <a:rPr lang="nb-NO" dirty="0"/>
              <a:t> utdanning.</a:t>
            </a:r>
          </a:p>
          <a:p>
            <a:endParaRPr lang="nb-NO" dirty="0"/>
          </a:p>
          <a:p>
            <a:r>
              <a:rPr lang="nb-NO" dirty="0" err="1"/>
              <a:t>Vurderingar</a:t>
            </a:r>
            <a:r>
              <a:rPr lang="nb-NO" dirty="0"/>
              <a:t> som må </a:t>
            </a:r>
            <a:r>
              <a:rPr lang="nb-NO" dirty="0" err="1"/>
              <a:t>gjerast</a:t>
            </a:r>
            <a:r>
              <a:rPr lang="nb-NO" dirty="0"/>
              <a:t> ved utvikling av fleksible </a:t>
            </a:r>
            <a:r>
              <a:rPr lang="nb-NO" dirty="0" err="1"/>
              <a:t>studietilbod</a:t>
            </a:r>
            <a:r>
              <a:rPr lang="nb-NO" dirty="0"/>
              <a:t> er knytt til </a:t>
            </a:r>
            <a:r>
              <a:rPr lang="nb-NO" b="1" dirty="0"/>
              <a:t>tidspunkt</a:t>
            </a:r>
            <a:r>
              <a:rPr lang="nb-NO" dirty="0"/>
              <a:t> (dag, kveld, helg), </a:t>
            </a:r>
            <a:r>
              <a:rPr lang="nb-NO" b="1" dirty="0"/>
              <a:t>stad</a:t>
            </a:r>
            <a:r>
              <a:rPr lang="nb-NO" dirty="0"/>
              <a:t> (campus, </a:t>
            </a:r>
            <a:r>
              <a:rPr lang="nb-NO" dirty="0" err="1"/>
              <a:t>off</a:t>
            </a:r>
            <a:r>
              <a:rPr lang="nb-NO" dirty="0"/>
              <a:t> campus, nettbasert), </a:t>
            </a:r>
            <a:r>
              <a:rPr lang="nb-NO" b="1" dirty="0"/>
              <a:t>omfang</a:t>
            </a:r>
            <a:r>
              <a:rPr lang="nb-NO" dirty="0"/>
              <a:t> (microkurs eller mastergrad), korleis </a:t>
            </a:r>
            <a:r>
              <a:rPr lang="nb-NO" dirty="0" err="1"/>
              <a:t>innhaldet</a:t>
            </a:r>
            <a:r>
              <a:rPr lang="nb-NO" dirty="0"/>
              <a:t> blir </a:t>
            </a:r>
            <a:r>
              <a:rPr lang="nb-NO" b="1" dirty="0"/>
              <a:t>presentert</a:t>
            </a:r>
            <a:r>
              <a:rPr lang="nb-NO" dirty="0"/>
              <a:t> (forelesing, film, samarbeid, </a:t>
            </a:r>
            <a:r>
              <a:rPr lang="nb-NO" dirty="0" err="1"/>
              <a:t>event</a:t>
            </a:r>
            <a:r>
              <a:rPr lang="nb-NO" dirty="0"/>
              <a:t> mm), </a:t>
            </a:r>
            <a:r>
              <a:rPr lang="nb-NO" b="1" dirty="0"/>
              <a:t>progresjon</a:t>
            </a:r>
            <a:r>
              <a:rPr lang="nb-NO" dirty="0"/>
              <a:t> (fulltid eller deltid), </a:t>
            </a:r>
            <a:r>
              <a:rPr lang="nb-NO" b="1" dirty="0"/>
              <a:t>vurderingsform</a:t>
            </a:r>
            <a:r>
              <a:rPr lang="nb-NO" dirty="0"/>
              <a:t> (formell/uformell)</a:t>
            </a:r>
          </a:p>
        </p:txBody>
      </p:sp>
      <p:pic>
        <p:nvPicPr>
          <p:cNvPr id="1030" name="Picture 6">
            <a:extLst>
              <a:ext uri="{FF2B5EF4-FFF2-40B4-BE49-F238E27FC236}">
                <a16:creationId xmlns:a16="http://schemas.microsoft.com/office/drawing/2014/main" id="{8CEDE46D-F8DF-72B6-A98D-3947EA980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104" y="250722"/>
            <a:ext cx="4250946" cy="6356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2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aldar for lysbiletnummer 2">
            <a:extLst>
              <a:ext uri="{FF2B5EF4-FFF2-40B4-BE49-F238E27FC236}">
                <a16:creationId xmlns:a16="http://schemas.microsoft.com/office/drawing/2014/main" id="{28D495C9-491F-4E31-B8BB-4C51C59AC162}"/>
              </a:ext>
            </a:extLst>
          </p:cNvPr>
          <p:cNvSpPr>
            <a:spLocks noGrp="1"/>
          </p:cNvSpPr>
          <p:nvPr>
            <p:ph type="sldNum" sz="quarter" idx="11"/>
          </p:nvPr>
        </p:nvSpPr>
        <p:spPr/>
        <p:txBody>
          <a:bodyPr/>
          <a:lstStyle/>
          <a:p>
            <a:fld id="{D0BEE4E4-E047-6A49-BCB9-4D06E7BA237B}" type="slidenum">
              <a:rPr lang="nb-NO" smtClean="0"/>
              <a:pPr/>
              <a:t>6</a:t>
            </a:fld>
            <a:endParaRPr lang="nb-NO"/>
          </a:p>
        </p:txBody>
      </p:sp>
      <p:sp>
        <p:nvSpPr>
          <p:cNvPr id="4" name="Plasshaldar for tekst 3">
            <a:extLst>
              <a:ext uri="{FF2B5EF4-FFF2-40B4-BE49-F238E27FC236}">
                <a16:creationId xmlns:a16="http://schemas.microsoft.com/office/drawing/2014/main" id="{39FDDCF9-4C14-4A76-B7D2-FF4EA175B07F}"/>
              </a:ext>
            </a:extLst>
          </p:cNvPr>
          <p:cNvSpPr>
            <a:spLocks noGrp="1"/>
          </p:cNvSpPr>
          <p:nvPr>
            <p:ph type="body" sz="quarter" idx="12"/>
          </p:nvPr>
        </p:nvSpPr>
        <p:spPr>
          <a:xfrm>
            <a:off x="941691" y="4787478"/>
            <a:ext cx="9047436" cy="1276512"/>
          </a:xfrm>
        </p:spPr>
        <p:txBody>
          <a:bodyPr/>
          <a:lstStyle/>
          <a:p>
            <a:r>
              <a:rPr lang="nb-NO" dirty="0"/>
              <a:t>Samarbeid på rett tid med </a:t>
            </a:r>
            <a:r>
              <a:rPr lang="nb-NO" dirty="0" err="1"/>
              <a:t>dei</a:t>
            </a:r>
            <a:r>
              <a:rPr lang="nb-NO" dirty="0"/>
              <a:t> rette </a:t>
            </a:r>
            <a:r>
              <a:rPr lang="nb-NO" dirty="0" err="1"/>
              <a:t>samarbeidsaktørane</a:t>
            </a:r>
            <a:r>
              <a:rPr lang="nb-NO" dirty="0"/>
              <a:t> – både internt og eksternt</a:t>
            </a:r>
          </a:p>
          <a:p>
            <a:endParaRPr lang="nb-NO" sz="2400" dirty="0"/>
          </a:p>
          <a:p>
            <a:r>
              <a:rPr lang="nb-NO" sz="900" dirty="0">
                <a:hlinkClick r:id="rId3"/>
              </a:rPr>
              <a:t>HVL-rapport_8_21_Prosjekt livslang </a:t>
            </a:r>
            <a:r>
              <a:rPr lang="nb-NO" sz="900" dirty="0" err="1">
                <a:hlinkClick r:id="rId3"/>
              </a:rPr>
              <a:t>laering</a:t>
            </a:r>
            <a:r>
              <a:rPr lang="nb-NO" sz="900" dirty="0">
                <a:hlinkClick r:id="rId3"/>
              </a:rPr>
              <a:t> i HVL.pdf (unit.no)</a:t>
            </a:r>
            <a:r>
              <a:rPr lang="nb-NO" sz="900" dirty="0"/>
              <a:t> s. 23</a:t>
            </a:r>
          </a:p>
        </p:txBody>
      </p:sp>
      <p:sp>
        <p:nvSpPr>
          <p:cNvPr id="5" name="Plasshaldar for innhald 4">
            <a:extLst>
              <a:ext uri="{FF2B5EF4-FFF2-40B4-BE49-F238E27FC236}">
                <a16:creationId xmlns:a16="http://schemas.microsoft.com/office/drawing/2014/main" id="{66FB78C9-A25B-4627-BEDF-F0AD9D43FC7C}"/>
              </a:ext>
            </a:extLst>
          </p:cNvPr>
          <p:cNvSpPr>
            <a:spLocks noGrp="1"/>
          </p:cNvSpPr>
          <p:nvPr>
            <p:ph idx="1"/>
          </p:nvPr>
        </p:nvSpPr>
        <p:spPr>
          <a:xfrm>
            <a:off x="349493" y="320190"/>
            <a:ext cx="5667286" cy="3699448"/>
          </a:xfrm>
        </p:spPr>
        <p:txBody>
          <a:bodyPr>
            <a:normAutofit/>
          </a:bodyPr>
          <a:lstStyle/>
          <a:p>
            <a:pPr>
              <a:lnSpc>
                <a:spcPct val="90000"/>
              </a:lnSpc>
            </a:pPr>
            <a:r>
              <a:rPr lang="nb-NO" sz="2400" b="1" dirty="0">
                <a:solidFill>
                  <a:srgbClr val="00AFBA"/>
                </a:solidFill>
              </a:rPr>
              <a:t>Organisering av undervisninga</a:t>
            </a:r>
          </a:p>
          <a:p>
            <a:pPr lvl="1">
              <a:lnSpc>
                <a:spcPct val="90000"/>
              </a:lnSpc>
            </a:pPr>
            <a:r>
              <a:rPr lang="nn-NO" sz="2400" b="1" dirty="0">
                <a:solidFill>
                  <a:srgbClr val="006368"/>
                </a:solidFill>
              </a:rPr>
              <a:t>undervisning gitt på institusjonen &lt;100% </a:t>
            </a:r>
            <a:r>
              <a:rPr lang="nn-NO" sz="2400" dirty="0">
                <a:solidFill>
                  <a:srgbClr val="006368"/>
                </a:solidFill>
              </a:rPr>
              <a:t>(hovudsakleg samlingsbasert undervisning på campus, deltid)</a:t>
            </a:r>
          </a:p>
          <a:p>
            <a:pPr lvl="1">
              <a:lnSpc>
                <a:spcPct val="90000"/>
              </a:lnSpc>
            </a:pPr>
            <a:r>
              <a:rPr lang="nn-NO" sz="2400" b="1" dirty="0">
                <a:solidFill>
                  <a:srgbClr val="006368"/>
                </a:solidFill>
              </a:rPr>
              <a:t>desentralisert undervisning</a:t>
            </a:r>
            <a:r>
              <a:rPr lang="nn-NO" sz="2400" dirty="0">
                <a:solidFill>
                  <a:srgbClr val="006368"/>
                </a:solidFill>
              </a:rPr>
              <a:t> (utanfor ein av campusane)</a:t>
            </a:r>
          </a:p>
          <a:p>
            <a:pPr lvl="1">
              <a:lnSpc>
                <a:spcPct val="90000"/>
              </a:lnSpc>
            </a:pPr>
            <a:r>
              <a:rPr lang="nn-NO" sz="2400" b="1" dirty="0">
                <a:solidFill>
                  <a:srgbClr val="006368"/>
                </a:solidFill>
              </a:rPr>
              <a:t>nettbasert undervisning </a:t>
            </a:r>
            <a:r>
              <a:rPr lang="nn-NO" sz="2400" dirty="0">
                <a:solidFill>
                  <a:srgbClr val="006368"/>
                </a:solidFill>
              </a:rPr>
              <a:t>(heildigitale eller i kombinasjon med få samlingar)</a:t>
            </a:r>
            <a:endParaRPr lang="nb-NO" sz="2400" dirty="0">
              <a:solidFill>
                <a:srgbClr val="006368"/>
              </a:solidFill>
            </a:endParaRPr>
          </a:p>
          <a:p>
            <a:endParaRPr lang="nn-NO" sz="2400" b="1" dirty="0"/>
          </a:p>
        </p:txBody>
      </p:sp>
      <mc:AlternateContent xmlns:mc="http://schemas.openxmlformats.org/markup-compatibility/2006" xmlns:p14="http://schemas.microsoft.com/office/powerpoint/2010/main">
        <mc:Choice Requires="p14">
          <p:contentPart p14:bwMode="auto" r:id="rId4">
            <p14:nvContentPartPr>
              <p14:cNvPr id="6" name="Håndskrift 5">
                <a:extLst>
                  <a:ext uri="{FF2B5EF4-FFF2-40B4-BE49-F238E27FC236}">
                    <a16:creationId xmlns:a16="http://schemas.microsoft.com/office/drawing/2014/main" id="{D552BB6B-7D43-4140-A3AB-E61A2C975DBB}"/>
                  </a:ext>
                </a:extLst>
              </p14:cNvPr>
              <p14:cNvContentPartPr/>
              <p14:nvPr/>
            </p14:nvContentPartPr>
            <p14:xfrm>
              <a:off x="2742973" y="3437373"/>
              <a:ext cx="360" cy="360"/>
            </p14:xfrm>
          </p:contentPart>
        </mc:Choice>
        <mc:Fallback xmlns="">
          <p:pic>
            <p:nvPicPr>
              <p:cNvPr id="6" name="Håndskrift 5">
                <a:extLst>
                  <a:ext uri="{FF2B5EF4-FFF2-40B4-BE49-F238E27FC236}">
                    <a16:creationId xmlns:a16="http://schemas.microsoft.com/office/drawing/2014/main" id="{D552BB6B-7D43-4140-A3AB-E61A2C975DBB}"/>
                  </a:ext>
                </a:extLst>
              </p:cNvPr>
              <p:cNvPicPr/>
              <p:nvPr/>
            </p:nvPicPr>
            <p:blipFill>
              <a:blip r:embed="rId5"/>
              <a:stretch>
                <a:fillRect/>
              </a:stretch>
            </p:blipFill>
            <p:spPr>
              <a:xfrm>
                <a:off x="2733973" y="3428373"/>
                <a:ext cx="18000" cy="18000"/>
              </a:xfrm>
              <a:prstGeom prst="rect">
                <a:avLst/>
              </a:prstGeom>
            </p:spPr>
          </p:pic>
        </mc:Fallback>
      </mc:AlternateContent>
      <p:pic>
        <p:nvPicPr>
          <p:cNvPr id="2050" name="Picture 2">
            <a:extLst>
              <a:ext uri="{FF2B5EF4-FFF2-40B4-BE49-F238E27FC236}">
                <a16:creationId xmlns:a16="http://schemas.microsoft.com/office/drawing/2014/main" id="{F8F0AC3B-C998-BD8A-9D93-A23656208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6779" y="12115"/>
            <a:ext cx="6175221" cy="411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52B1274-FBB0-53BF-F0CB-77CB03DA47B0}"/>
              </a:ext>
            </a:extLst>
          </p:cNvPr>
          <p:cNvSpPr>
            <a:spLocks noGrp="1"/>
          </p:cNvSpPr>
          <p:nvPr>
            <p:ph type="ctrTitle"/>
          </p:nvPr>
        </p:nvSpPr>
        <p:spPr>
          <a:xfrm>
            <a:off x="809426" y="929149"/>
            <a:ext cx="4914000" cy="2208770"/>
          </a:xfrm>
        </p:spPr>
        <p:txBody>
          <a:bodyPr anchor="b">
            <a:noAutofit/>
          </a:bodyPr>
          <a:lstStyle/>
          <a:p>
            <a:pPr>
              <a:lnSpc>
                <a:spcPct val="90000"/>
              </a:lnSpc>
            </a:pPr>
            <a:r>
              <a:rPr lang="nb-NO" sz="3200" dirty="0">
                <a:solidFill>
                  <a:srgbClr val="00AFBA"/>
                </a:solidFill>
              </a:rPr>
              <a:t>Bachelor</a:t>
            </a:r>
            <a:br>
              <a:rPr lang="nb-NO" sz="3200" dirty="0">
                <a:solidFill>
                  <a:srgbClr val="00AFBA"/>
                </a:solidFill>
              </a:rPr>
            </a:br>
            <a:br>
              <a:rPr lang="nb-NO" sz="3200" dirty="0">
                <a:solidFill>
                  <a:srgbClr val="00AFBA"/>
                </a:solidFill>
              </a:rPr>
            </a:br>
            <a:r>
              <a:rPr lang="nb-NO" sz="3200" dirty="0">
                <a:solidFill>
                  <a:srgbClr val="00AFBA"/>
                </a:solidFill>
              </a:rPr>
              <a:t>Master</a:t>
            </a:r>
            <a:endParaRPr lang="nb-NO" dirty="0"/>
          </a:p>
        </p:txBody>
      </p:sp>
      <p:sp>
        <p:nvSpPr>
          <p:cNvPr id="4" name="Undertittel 3">
            <a:extLst>
              <a:ext uri="{FF2B5EF4-FFF2-40B4-BE49-F238E27FC236}">
                <a16:creationId xmlns:a16="http://schemas.microsoft.com/office/drawing/2014/main" id="{9E80B7AC-BD78-1999-E2CE-5E1A9FC25A1F}"/>
              </a:ext>
            </a:extLst>
          </p:cNvPr>
          <p:cNvSpPr>
            <a:spLocks noGrp="1"/>
          </p:cNvSpPr>
          <p:nvPr>
            <p:ph type="subTitle" idx="1"/>
          </p:nvPr>
        </p:nvSpPr>
        <p:spPr>
          <a:xfrm>
            <a:off x="809426" y="3703967"/>
            <a:ext cx="4860000" cy="1051200"/>
          </a:xfrm>
        </p:spPr>
        <p:txBody>
          <a:bodyPr>
            <a:normAutofit/>
          </a:bodyPr>
          <a:lstStyle/>
          <a:p>
            <a:r>
              <a:rPr lang="nb-NO" sz="3200" dirty="0" err="1">
                <a:solidFill>
                  <a:schemeClr val="tx1"/>
                </a:solidFill>
              </a:rPr>
              <a:t>Vidareutdanning</a:t>
            </a:r>
            <a:endParaRPr lang="nb-NO" sz="3200" dirty="0">
              <a:solidFill>
                <a:schemeClr val="tx1"/>
              </a:solidFill>
            </a:endParaRPr>
          </a:p>
        </p:txBody>
      </p:sp>
      <p:pic>
        <p:nvPicPr>
          <p:cNvPr id="2054" name="Picture 6">
            <a:extLst>
              <a:ext uri="{FF2B5EF4-FFF2-40B4-BE49-F238E27FC236}">
                <a16:creationId xmlns:a16="http://schemas.microsoft.com/office/drawing/2014/main" id="{EE8A0A1B-8CA5-50A6-780D-4FB8B7D58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287" y="0"/>
            <a:ext cx="4586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71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6DF0E0-8719-85CD-E185-CCD9E8E6C3E6}"/>
              </a:ext>
            </a:extLst>
          </p:cNvPr>
          <p:cNvSpPr>
            <a:spLocks noGrp="1"/>
          </p:cNvSpPr>
          <p:nvPr>
            <p:ph type="title"/>
          </p:nvPr>
        </p:nvSpPr>
        <p:spPr>
          <a:xfrm>
            <a:off x="809976" y="-2081"/>
            <a:ext cx="10926000" cy="1350000"/>
          </a:xfrm>
        </p:spPr>
        <p:txBody>
          <a:bodyPr anchor="ctr">
            <a:normAutofit/>
          </a:bodyPr>
          <a:lstStyle/>
          <a:p>
            <a:r>
              <a:rPr lang="nb-NO" dirty="0"/>
              <a:t>HVL-nivå over tid: </a:t>
            </a:r>
            <a:r>
              <a:rPr lang="nb-NO" baseline="0" dirty="0"/>
              <a:t>S</a:t>
            </a:r>
            <a:r>
              <a:rPr lang="nb-NO" dirty="0"/>
              <a:t>tudieprogram (med aktive studenter)</a:t>
            </a:r>
            <a:r>
              <a:rPr lang="nb-NO" baseline="0" dirty="0"/>
              <a:t> fordelt etter studieprogrammet si undervisningsorganisering (prosent)</a:t>
            </a:r>
            <a:endParaRPr lang="en-US" dirty="0"/>
          </a:p>
        </p:txBody>
      </p:sp>
      <p:sp>
        <p:nvSpPr>
          <p:cNvPr id="5" name="Plassholder for lysbildenummer 4">
            <a:extLst>
              <a:ext uri="{FF2B5EF4-FFF2-40B4-BE49-F238E27FC236}">
                <a16:creationId xmlns:a16="http://schemas.microsoft.com/office/drawing/2014/main" id="{8FA15BAB-ED8C-5D42-A27B-29B37B4B1F0D}"/>
              </a:ext>
            </a:extLst>
          </p:cNvPr>
          <p:cNvSpPr>
            <a:spLocks noGrp="1"/>
          </p:cNvSpPr>
          <p:nvPr>
            <p:ph type="sldNum" sz="quarter" idx="11"/>
          </p:nvPr>
        </p:nvSpPr>
        <p:spPr>
          <a:xfrm>
            <a:off x="11738087" y="6406054"/>
            <a:ext cx="450000" cy="450000"/>
          </a:xfrm>
        </p:spPr>
        <p:txBody>
          <a:bodyPr anchor="ctr">
            <a:normAutofit/>
          </a:bodyPr>
          <a:lstStyle/>
          <a:p>
            <a:pPr>
              <a:spcAft>
                <a:spcPts val="600"/>
              </a:spcAft>
            </a:pPr>
            <a:fld id="{D0BEE4E4-E047-6A49-BCB9-4D06E7BA237B}" type="slidenum">
              <a:rPr lang="nb-NO" smtClean="0"/>
              <a:pPr>
                <a:spcAft>
                  <a:spcPts val="600"/>
                </a:spcAft>
              </a:pPr>
              <a:t>8</a:t>
            </a:fld>
            <a:endParaRPr lang="nb-NO"/>
          </a:p>
        </p:txBody>
      </p:sp>
      <p:graphicFrame>
        <p:nvGraphicFramePr>
          <p:cNvPr id="7" name="Plassholder for bilde 6">
            <a:extLst>
              <a:ext uri="{FF2B5EF4-FFF2-40B4-BE49-F238E27FC236}">
                <a16:creationId xmlns:a16="http://schemas.microsoft.com/office/drawing/2014/main" id="{147C568D-ABB7-4606-BB97-D0084A50122C}"/>
              </a:ext>
            </a:extLst>
          </p:cNvPr>
          <p:cNvGraphicFramePr>
            <a:graphicFrameLocks noGrp="1"/>
          </p:cNvGraphicFramePr>
          <p:nvPr>
            <p:ph idx="1"/>
            <p:extLst>
              <p:ext uri="{D42A27DB-BD31-4B8C-83A1-F6EECF244321}">
                <p14:modId xmlns:p14="http://schemas.microsoft.com/office/powerpoint/2010/main" val="663027435"/>
              </p:ext>
            </p:extLst>
          </p:nvPr>
        </p:nvGraphicFramePr>
        <p:xfrm>
          <a:off x="809625" y="1354138"/>
          <a:ext cx="10925175" cy="50577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848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1B0C8C-3B10-0993-EE4C-FFD3BCDC8A05}"/>
              </a:ext>
            </a:extLst>
          </p:cNvPr>
          <p:cNvSpPr>
            <a:spLocks noGrp="1"/>
          </p:cNvSpPr>
          <p:nvPr>
            <p:ph type="title"/>
          </p:nvPr>
        </p:nvSpPr>
        <p:spPr>
          <a:xfrm>
            <a:off x="809976" y="180869"/>
            <a:ext cx="10926000" cy="1167049"/>
          </a:xfrm>
        </p:spPr>
        <p:txBody>
          <a:bodyPr>
            <a:normAutofit/>
          </a:bodyPr>
          <a:lstStyle/>
          <a:p>
            <a:r>
              <a:rPr lang="nb-NO" sz="2000" dirty="0"/>
              <a:t>Status våren 2022 – institusjonsnivå: </a:t>
            </a:r>
            <a:br>
              <a:rPr lang="nb-NO" sz="2000" dirty="0"/>
            </a:br>
            <a:r>
              <a:rPr lang="nb-NO" dirty="0"/>
              <a:t>Korleis er studieprogramma organisert?</a:t>
            </a:r>
          </a:p>
        </p:txBody>
      </p:sp>
      <p:sp>
        <p:nvSpPr>
          <p:cNvPr id="4" name="Plassholder for bunntekst 3">
            <a:extLst>
              <a:ext uri="{FF2B5EF4-FFF2-40B4-BE49-F238E27FC236}">
                <a16:creationId xmlns:a16="http://schemas.microsoft.com/office/drawing/2014/main" id="{D9C02CDC-DE15-B606-98E9-5B6D12017B30}"/>
              </a:ext>
            </a:extLst>
          </p:cNvPr>
          <p:cNvSpPr>
            <a:spLocks noGrp="1"/>
          </p:cNvSpPr>
          <p:nvPr>
            <p:ph type="ftr" sz="quarter" idx="10"/>
          </p:nvPr>
        </p:nvSpPr>
        <p:spPr/>
        <p:txBody>
          <a:bodyPr/>
          <a:lstStyle/>
          <a:p>
            <a:endParaRPr lang="nb-NO"/>
          </a:p>
        </p:txBody>
      </p:sp>
      <p:sp>
        <p:nvSpPr>
          <p:cNvPr id="5" name="Plassholder for lysbildenummer 4">
            <a:extLst>
              <a:ext uri="{FF2B5EF4-FFF2-40B4-BE49-F238E27FC236}">
                <a16:creationId xmlns:a16="http://schemas.microsoft.com/office/drawing/2014/main" id="{638BFCE5-4604-F597-03F9-A658231A8AB7}"/>
              </a:ext>
            </a:extLst>
          </p:cNvPr>
          <p:cNvSpPr>
            <a:spLocks noGrp="1"/>
          </p:cNvSpPr>
          <p:nvPr>
            <p:ph type="sldNum" sz="quarter" idx="11"/>
          </p:nvPr>
        </p:nvSpPr>
        <p:spPr/>
        <p:txBody>
          <a:bodyPr/>
          <a:lstStyle/>
          <a:p>
            <a:fld id="{D0BEE4E4-E047-6A49-BCB9-4D06E7BA237B}" type="slidenum">
              <a:rPr lang="nb-NO" smtClean="0"/>
              <a:pPr/>
              <a:t>9</a:t>
            </a:fld>
            <a:endParaRPr lang="nb-NO"/>
          </a:p>
        </p:txBody>
      </p:sp>
      <p:graphicFrame>
        <p:nvGraphicFramePr>
          <p:cNvPr id="6" name="Plassholder for innhold 8">
            <a:extLst>
              <a:ext uri="{FF2B5EF4-FFF2-40B4-BE49-F238E27FC236}">
                <a16:creationId xmlns:a16="http://schemas.microsoft.com/office/drawing/2014/main" id="{15CD7F75-830F-A037-E59B-9F4F1C622CBF}"/>
              </a:ext>
            </a:extLst>
          </p:cNvPr>
          <p:cNvGraphicFramePr>
            <a:graphicFrameLocks noGrp="1"/>
          </p:cNvGraphicFramePr>
          <p:nvPr>
            <p:ph idx="1"/>
            <p:extLst>
              <p:ext uri="{D42A27DB-BD31-4B8C-83A1-F6EECF244321}">
                <p14:modId xmlns:p14="http://schemas.microsoft.com/office/powerpoint/2010/main" val="4267629003"/>
              </p:ext>
            </p:extLst>
          </p:nvPr>
        </p:nvGraphicFramePr>
        <p:xfrm>
          <a:off x="809625" y="1354138"/>
          <a:ext cx="10926763" cy="5059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7881566"/>
      </p:ext>
    </p:extLst>
  </p:cSld>
  <p:clrMapOvr>
    <a:masterClrMapping/>
  </p:clrMapOvr>
</p:sld>
</file>

<file path=ppt/theme/theme1.xml><?xml version="1.0" encoding="utf-8"?>
<a:theme xmlns:a="http://schemas.openxmlformats.org/drawingml/2006/main" name="HVL">
  <a:themeElements>
    <a:clrScheme name="HVL">
      <a:dk1>
        <a:srgbClr val="515151"/>
      </a:dk1>
      <a:lt1>
        <a:srgbClr val="FFFFFF"/>
      </a:lt1>
      <a:dk2>
        <a:srgbClr val="004357"/>
      </a:dk2>
      <a:lt2>
        <a:srgbClr val="C9D5DA"/>
      </a:lt2>
      <a:accent1>
        <a:srgbClr val="00AFBA"/>
      </a:accent1>
      <a:accent2>
        <a:srgbClr val="97DF9A"/>
      </a:accent2>
      <a:accent3>
        <a:srgbClr val="EB6852"/>
      </a:accent3>
      <a:accent4>
        <a:srgbClr val="F9DE45"/>
      </a:accent4>
      <a:accent5>
        <a:srgbClr val="64D0DF"/>
      </a:accent5>
      <a:accent6>
        <a:srgbClr val="6D2439"/>
      </a:accent6>
      <a:hlink>
        <a:srgbClr val="008AAF"/>
      </a:hlink>
      <a:folHlink>
        <a:srgbClr val="0094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VL_ppt_mal_oppdatert" id="{34A3C5B7-7DCF-A541-AE3D-AB30F07D0F84}" vid="{252C16CA-3E9D-B540-84BD-D5E99CBB698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4c062a4-c69b-499f-84f4-74c24a2ae4c2">
      <UserInfo>
        <DisplayName>Ingvild Brekke Myhre</DisplayName>
        <AccountId>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CAFFC4F78F58F4EA9E9CC2A19CF4398" ma:contentTypeVersion="13" ma:contentTypeDescription="Opprett et nytt dokument." ma:contentTypeScope="" ma:versionID="20f05c3624d34f43af4789a92d6a8be2">
  <xsd:schema xmlns:xsd="http://www.w3.org/2001/XMLSchema" xmlns:xs="http://www.w3.org/2001/XMLSchema" xmlns:p="http://schemas.microsoft.com/office/2006/metadata/properties" xmlns:ns2="fa75e9d1-45da-4a2a-9964-396ebe24c187" xmlns:ns3="e4c062a4-c69b-499f-84f4-74c24a2ae4c2" targetNamespace="http://schemas.microsoft.com/office/2006/metadata/properties" ma:root="true" ma:fieldsID="c94033454cb5a82f513a24ddcd2b891f" ns2:_="" ns3:_="">
    <xsd:import namespace="fa75e9d1-45da-4a2a-9964-396ebe24c187"/>
    <xsd:import namespace="e4c062a4-c69b-499f-84f4-74c24a2ae4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75e9d1-45da-4a2a-9964-396ebe24c1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c062a4-c69b-499f-84f4-74c24a2ae4c2"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D789A7-CC38-4D85-8E57-05C60D3BBAC3}">
  <ds:schemaRefs>
    <ds:schemaRef ds:uri="http://purl.org/dc/elements/1.1/"/>
    <ds:schemaRef ds:uri="http://schemas.microsoft.com/office/2006/metadata/properties"/>
    <ds:schemaRef ds:uri="5e3efa8c-bbaa-4cb3-b312-8801880a8f52"/>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75f7364-2ecd-4f84-b95d-2fab1fc10ebc"/>
    <ds:schemaRef ds:uri="http://www.w3.org/XML/1998/namespace"/>
  </ds:schemaRefs>
</ds:datastoreItem>
</file>

<file path=customXml/itemProps2.xml><?xml version="1.0" encoding="utf-8"?>
<ds:datastoreItem xmlns:ds="http://schemas.openxmlformats.org/officeDocument/2006/customXml" ds:itemID="{2AC54CB7-DB20-4081-890A-3D72AFA60BDC}"/>
</file>

<file path=customXml/itemProps3.xml><?xml version="1.0" encoding="utf-8"?>
<ds:datastoreItem xmlns:ds="http://schemas.openxmlformats.org/officeDocument/2006/customXml" ds:itemID="{5F01D4B5-1337-4E0B-991E-575CF1C4F3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977</TotalTime>
  <Words>1997</Words>
  <Application>Microsoft Office PowerPoint</Application>
  <PresentationFormat>Widescreen</PresentationFormat>
  <Paragraphs>167</Paragraphs>
  <Slides>17</Slides>
  <Notes>17</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.AppleSystemUIFont</vt:lpstr>
      <vt:lpstr>Arial</vt:lpstr>
      <vt:lpstr>Calibri</vt:lpstr>
      <vt:lpstr>Calibri Light</vt:lpstr>
      <vt:lpstr>Georgia</vt:lpstr>
      <vt:lpstr>HVL</vt:lpstr>
      <vt:lpstr>  O-21/22 - Livslang læring – fleksibel utdanning i HVL 2022-2023</vt:lpstr>
      <vt:lpstr>PowerPoint-presentasjon</vt:lpstr>
      <vt:lpstr>PowerPoint-presentasjon</vt:lpstr>
      <vt:lpstr>Nokre definisjonar </vt:lpstr>
      <vt:lpstr>Fleksibel utdanning…</vt:lpstr>
      <vt:lpstr>PowerPoint-presentasjon</vt:lpstr>
      <vt:lpstr>Bachelor  Master</vt:lpstr>
      <vt:lpstr>HVL-nivå over tid: Studieprogram (med aktive studenter) fordelt etter studieprogrammet si undervisningsorganisering (prosent)</vt:lpstr>
      <vt:lpstr>Status våren 2022 – institusjonsnivå:  Korleis er studieprogramma organisert?</vt:lpstr>
      <vt:lpstr>  Status våren 2022 – institusjonsnivå: Kva studieorganisering møter studentane?   </vt:lpstr>
      <vt:lpstr>Status våren 2022:  Campusfordeling av fleksible utdanningar </vt:lpstr>
      <vt:lpstr>Planlagt vidareutdanningstilbod ved HVL 2022-2023, sortert etter undervisningsorganisering</vt:lpstr>
      <vt:lpstr>PowerPoint-presentasjon</vt:lpstr>
      <vt:lpstr>PowerPoint-presentasjon</vt:lpstr>
      <vt:lpstr>Fleire fleksible utdanningar med utgangspunkt i samla fagportefølje ved våre fem campus</vt:lpstr>
      <vt:lpstr>PowerPoint-presentasjon</vt:lpstr>
      <vt:lpstr>Følg oss på hvl.no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Introduksjon</dc:title>
  <dc:creator>Ingvild Brekke Myhre</dc:creator>
  <cp:lastModifiedBy>Ingvild Brekke Myhre</cp:lastModifiedBy>
  <cp:revision>6</cp:revision>
  <cp:lastPrinted>2022-06-16T07:48:30Z</cp:lastPrinted>
  <dcterms:created xsi:type="dcterms:W3CDTF">2020-10-30T10:41:59Z</dcterms:created>
  <dcterms:modified xsi:type="dcterms:W3CDTF">2022-06-16T08:03:09Z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0x01010075879A5E2E421A4381F8D858D0307A0B</vt:lpwstr>
  </property>
  <property fmtid="{D5CDD505-2E9C-101B-9397-08002B2CF9AE}" pid="3" name="Order">
    <vt:lpwstr>832200.000000000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