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7" r:id="rId3"/>
    <p:sldId id="278" r:id="rId4"/>
    <p:sldId id="287" r:id="rId5"/>
    <p:sldId id="280" r:id="rId6"/>
    <p:sldId id="288" r:id="rId7"/>
    <p:sldId id="281" r:id="rId8"/>
    <p:sldId id="284" r:id="rId9"/>
    <p:sldId id="283" r:id="rId10"/>
    <p:sldId id="282" r:id="rId11"/>
    <p:sldId id="285" r:id="rId12"/>
    <p:sldId id="286" r:id="rId13"/>
    <p:sldId id="290" r:id="rId14"/>
    <p:sldId id="289" r:id="rId15"/>
    <p:sldId id="292" r:id="rId16"/>
    <p:sldId id="291" r:id="rId17"/>
    <p:sldId id="293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E53FE1-943E-40E0-A3E5-B3B3E55C399D}" v="20" dt="2022-08-24T14:20:23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Erik Solstad" userId="254895ce0d7a1941" providerId="LiveId" clId="{7C3F51EF-6BF3-4317-9150-B9B81B9218B2}"/>
    <pc:docChg chg="modSld">
      <pc:chgData name="Tom Erik Solstad" userId="254895ce0d7a1941" providerId="LiveId" clId="{7C3F51EF-6BF3-4317-9150-B9B81B9218B2}" dt="2022-08-23T10:28:14.109" v="15" actId="20577"/>
      <pc:docMkLst>
        <pc:docMk/>
      </pc:docMkLst>
      <pc:sldChg chg="modSp mod">
        <pc:chgData name="Tom Erik Solstad" userId="254895ce0d7a1941" providerId="LiveId" clId="{7C3F51EF-6BF3-4317-9150-B9B81B9218B2}" dt="2022-08-23T10:28:14.109" v="15" actId="20577"/>
        <pc:sldMkLst>
          <pc:docMk/>
          <pc:sldMk cId="3484767097" sldId="280"/>
        </pc:sldMkLst>
        <pc:spChg chg="mod">
          <ac:chgData name="Tom Erik Solstad" userId="254895ce0d7a1941" providerId="LiveId" clId="{7C3F51EF-6BF3-4317-9150-B9B81B9218B2}" dt="2022-08-23T10:28:14.109" v="15" actId="20577"/>
          <ac:spMkLst>
            <pc:docMk/>
            <pc:sldMk cId="3484767097" sldId="280"/>
            <ac:spMk id="2" creationId="{F1A4EF57-3F07-CBEA-14E0-2302A5AE7911}"/>
          </ac:spMkLst>
        </pc:spChg>
      </pc:sldChg>
    </pc:docChg>
  </pc:docChgLst>
  <pc:docChgLst>
    <pc:chgData name="Tom Erik Solstad" userId="254895ce0d7a1941" providerId="LiveId" clId="{A2E53FE1-943E-40E0-A3E5-B3B3E55C399D}"/>
    <pc:docChg chg="modSld sldOrd">
      <pc:chgData name="Tom Erik Solstad" userId="254895ce0d7a1941" providerId="LiveId" clId="{A2E53FE1-943E-40E0-A3E5-B3B3E55C399D}" dt="2022-08-24T14:20:23.477" v="24" actId="1076"/>
      <pc:docMkLst>
        <pc:docMk/>
      </pc:docMkLst>
      <pc:sldChg chg="modSp mod">
        <pc:chgData name="Tom Erik Solstad" userId="254895ce0d7a1941" providerId="LiveId" clId="{A2E53FE1-943E-40E0-A3E5-B3B3E55C399D}" dt="2022-08-24T14:00:01.005" v="14" actId="20577"/>
        <pc:sldMkLst>
          <pc:docMk/>
          <pc:sldMk cId="3484767097" sldId="280"/>
        </pc:sldMkLst>
        <pc:spChg chg="mod">
          <ac:chgData name="Tom Erik Solstad" userId="254895ce0d7a1941" providerId="LiveId" clId="{A2E53FE1-943E-40E0-A3E5-B3B3E55C399D}" dt="2022-08-24T14:00:01.005" v="14" actId="20577"/>
          <ac:spMkLst>
            <pc:docMk/>
            <pc:sldMk cId="3484767097" sldId="280"/>
            <ac:spMk id="2" creationId="{F1A4EF57-3F07-CBEA-14E0-2302A5AE7911}"/>
          </ac:spMkLst>
        </pc:spChg>
      </pc:sldChg>
      <pc:sldChg chg="ord">
        <pc:chgData name="Tom Erik Solstad" userId="254895ce0d7a1941" providerId="LiveId" clId="{A2E53FE1-943E-40E0-A3E5-B3B3E55C399D}" dt="2022-08-24T14:02:17.349" v="16"/>
        <pc:sldMkLst>
          <pc:docMk/>
          <pc:sldMk cId="258400674" sldId="283"/>
        </pc:sldMkLst>
      </pc:sldChg>
      <pc:sldChg chg="addSp delSp modSp">
        <pc:chgData name="Tom Erik Solstad" userId="254895ce0d7a1941" providerId="LiveId" clId="{A2E53FE1-943E-40E0-A3E5-B3B3E55C399D}" dt="2022-08-24T14:20:23.477" v="24" actId="1076"/>
        <pc:sldMkLst>
          <pc:docMk/>
          <pc:sldMk cId="3720570159" sldId="293"/>
        </pc:sldMkLst>
        <pc:picChg chg="add mod">
          <ac:chgData name="Tom Erik Solstad" userId="254895ce0d7a1941" providerId="LiveId" clId="{A2E53FE1-943E-40E0-A3E5-B3B3E55C399D}" dt="2022-08-24T14:20:23.477" v="24" actId="1076"/>
          <ac:picMkLst>
            <pc:docMk/>
            <pc:sldMk cId="3720570159" sldId="293"/>
            <ac:picMk id="4" creationId="{78C5C53A-B0B0-4B92-A383-47109C63C414}"/>
          </ac:picMkLst>
        </pc:picChg>
        <pc:picChg chg="add del mod">
          <ac:chgData name="Tom Erik Solstad" userId="254895ce0d7a1941" providerId="LiveId" clId="{A2E53FE1-943E-40E0-A3E5-B3B3E55C399D}" dt="2022-08-24T14:20:12.308" v="21" actId="478"/>
          <ac:picMkLst>
            <pc:docMk/>
            <pc:sldMk cId="3720570159" sldId="293"/>
            <ac:picMk id="1026" creationId="{18229148-C767-5BBC-123E-6570EA018B40}"/>
          </ac:picMkLst>
        </pc:picChg>
        <pc:picChg chg="add del mod">
          <ac:chgData name="Tom Erik Solstad" userId="254895ce0d7a1941" providerId="LiveId" clId="{A2E53FE1-943E-40E0-A3E5-B3B3E55C399D}" dt="2022-08-24T14:20:11.684" v="20" actId="478"/>
          <ac:picMkLst>
            <pc:docMk/>
            <pc:sldMk cId="3720570159" sldId="293"/>
            <ac:picMk id="1028" creationId="{B4B1675D-B896-DBD4-A61C-FA2E7850945F}"/>
          </ac:picMkLst>
        </pc:picChg>
        <pc:picChg chg="del">
          <ac:chgData name="Tom Erik Solstad" userId="254895ce0d7a1941" providerId="LiveId" clId="{A2E53FE1-943E-40E0-A3E5-B3B3E55C399D}" dt="2022-08-23T08:11:13.104" v="0" actId="478"/>
          <ac:picMkLst>
            <pc:docMk/>
            <pc:sldMk cId="3720570159" sldId="293"/>
            <ac:picMk id="9218" creationId="{0319C12C-68C4-6101-4163-FC1CD2552FA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AFA63-6275-4A6C-B572-1EE3E25FA458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AF05-1C49-420E-A519-A590CD3F12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367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Med dataspill mener jeg spill på data, konsoll og til en viss grad håndholdte maskiner (</a:t>
            </a:r>
            <a:r>
              <a:rPr lang="nb-NO" dirty="0" err="1"/>
              <a:t>switch</a:t>
            </a:r>
            <a:r>
              <a:rPr lang="nb-NO" dirty="0"/>
              <a:t> for eks)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3AF05-1C49-420E-A519-A590CD3F122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5549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C2E5D0-F859-77F8-E0C7-ABADF7633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14BFDFF-E42B-DC05-CF83-057C721161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6B4B13-E94D-94B2-374F-A027E3B6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01FFBDB-F1EC-7869-8BF4-8C3747115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6EBDEE-3D36-EDC6-4DC2-9A83E237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150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F9902C-70BF-0558-B2A9-8779B134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76799A7-2366-9497-0B3B-CA9E722EE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DE71D7-5735-8910-B433-4AC26D069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C8C36A9-B0D5-0014-1D96-AA247585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E823364-34DC-4D75-D6E7-04A35413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9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3C59AC0-FF4B-1A5C-E51E-6B4BA92BF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32A0C9E-BF0A-1477-2E85-B7392955C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1DCD57-D2AB-1768-3312-0664DC1D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5F36DFD-F953-9BF4-2239-2E60A652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CD6056-A48B-DDA0-C96F-4FC7EE67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6077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837006-8B34-4E67-6812-B5A8D2FE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A95C3B-CF99-C07F-0E5A-312A98505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FA55F8-A0F3-B71B-78FA-63FB92CE8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A667C3-5F70-CCE2-C97C-09E3541B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983F90-50B3-115E-0605-12EF5633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040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BFB523-E631-2C0C-CEEC-7FF76016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7936EAC-2D18-EF77-51F9-7A01E9BE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7D7645-40A1-E8A6-73AC-0B301086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95EAD9A-E9DC-7D04-C0D7-FA6B240F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CF4759-B1B1-9B80-0284-B37D59EE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443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664725-9421-BB40-EE40-97D5248A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40D7F9-4E64-90EA-8043-110DCA0D1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CB3168A-67EF-7506-8471-3433D711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E3E6FBF-4CF3-756F-69BB-3470F073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EDC8FF0-216E-E310-3BD5-224411AD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38F582A-B5CD-C082-77DD-D6D971607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106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432F5F-164B-C9F8-07DB-F3E1788F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E33054E-D6E7-F169-A75E-62551175D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C4EF51C-EE37-284F-ABED-C69E202E2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BE5B485-F373-DFA4-99D0-60568E886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AB31881-AC2D-8571-2A6D-5FF861D64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D61FA02-FBD3-F760-D314-547FB5141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0552B7B-D232-05E6-9987-859CDAB1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7585A2D-6DE8-E0D7-57D6-49E4699B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824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FE4109-2460-E771-4F63-1BE1B7E0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3AD1E1C-A981-AA50-A4E8-06717F9B9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0581D6E-574C-D358-BF58-68F6B02A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F33217F-2054-86DE-C312-519FBDF07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921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405B08D-C31B-ABDC-C5A4-A4E8BFC3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C22D780-0C06-C50C-ABAB-78CA0E8B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749BAEA-D841-59AA-0E51-C0949472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512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66A155-CD95-F801-0E98-2CFC7DD5C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7961A2-2F6F-3B42-75A1-0749C6015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C092964-2CA6-308B-5C33-1760382B2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3547ABF-C45B-4AC2-3814-F7398C524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3338B8B-D08D-3210-C1F6-36D86314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928B2A2-E1E3-22CC-C303-86B63E87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1739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E242FE1-6984-2A00-CF62-C26D43F8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386F329-5FB2-3412-82C3-5FDE0BCA4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E976EE8-ACB4-4915-052C-748F8B3B9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D431ED2-3E7A-3F08-FCF6-F7EB72FE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8572E54-651F-BE1A-7E83-3D81EA0C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3B16EEF-86AA-D2FC-EFD5-6F84B985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773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CC8D021-BE72-26E0-D6C7-D91E1A117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7314CDC-FFCB-D8C9-02F6-70D5C56F5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5753D2-E58F-BE3B-2AD6-A6586F9D0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43D52-80EE-4B5A-9B0B-EF32B73DF814}" type="datetimeFigureOut">
              <a:rPr lang="nb-NO" smtClean="0"/>
              <a:t>24.08.2022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3265A49-1102-C1DC-98E7-992DED6C0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B3A231-736F-0FE9-863E-3EA00AC8D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B60BC-A60D-434E-A424-CEE3660731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54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LEZMJThDiY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sfire.no/artikkel/kronikk-e-sport-har-ingenting-i-et-seriost-idrettsforbundet-a-gjore" TargetMode="External"/><Relationship Id="rId2" Type="http://schemas.openxmlformats.org/officeDocument/2006/relationships/hyperlink" Target="https://blogg.forskning.no/blogg-ekstraliv/hva-er-e-sport/1824061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u9JdENUoGik" TargetMode="External"/><Relationship Id="rId4" Type="http://schemas.openxmlformats.org/officeDocument/2006/relationships/hyperlink" Target="https://www.youtube.com/watch?v=b2AQTigSnDk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7 Lockscreen ideas | football players, soccer players, football wallpaper">
            <a:extLst>
              <a:ext uri="{FF2B5EF4-FFF2-40B4-BE49-F238E27FC236}">
                <a16:creationId xmlns:a16="http://schemas.microsoft.com/office/drawing/2014/main" id="{65A47E33-34ED-4360-8A17-5DB1B0511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D7AC0AF-F903-414B-B417-9C0C00E448E3}"/>
              </a:ext>
            </a:extLst>
          </p:cNvPr>
          <p:cNvSpPr txBox="1"/>
          <p:nvPr/>
        </p:nvSpPr>
        <p:spPr>
          <a:xfrm>
            <a:off x="295630" y="329584"/>
            <a:ext cx="8637877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 rtlCol="0">
            <a:spAutoFit/>
          </a:bodyPr>
          <a:lstStyle/>
          <a:p>
            <a:r>
              <a:rPr lang="nb-NO" sz="4800" b="1" dirty="0"/>
              <a:t>Gaming og e-sport i undervisning</a:t>
            </a:r>
          </a:p>
          <a:p>
            <a:r>
              <a:rPr lang="nb-NO" sz="1200" b="1" dirty="0"/>
              <a:t>Tom Erik Solstad – førstelektor</a:t>
            </a:r>
          </a:p>
          <a:p>
            <a:r>
              <a:rPr lang="nb-NO" sz="1200" b="1" dirty="0"/>
              <a:t>Høgskolen på Vestlandet - Sogndal</a:t>
            </a:r>
          </a:p>
        </p:txBody>
      </p:sp>
    </p:spTree>
    <p:extLst>
      <p:ext uri="{BB962C8B-B14F-4D97-AF65-F5344CB8AC3E}">
        <p14:creationId xmlns:p14="http://schemas.microsoft.com/office/powerpoint/2010/main" val="2175661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innendørs, vegg, person, tak&#10;&#10;Automatisk generert beskrivelse">
            <a:extLst>
              <a:ext uri="{FF2B5EF4-FFF2-40B4-BE49-F238E27FC236}">
                <a16:creationId xmlns:a16="http://schemas.microsoft.com/office/drawing/2014/main" id="{5666D4CA-43D0-881A-8303-695BE7B37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 r="18672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Bilde 4" descr="Et bilde som inneholder innendørs, tak, rom, scene&#10;&#10;Automatisk generert beskrivelse">
            <a:extLst>
              <a:ext uri="{FF2B5EF4-FFF2-40B4-BE49-F238E27FC236}">
                <a16:creationId xmlns:a16="http://schemas.microsoft.com/office/drawing/2014/main" id="{EE7AF0DC-05BE-A023-1F0F-AA1B30AEA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9" r="28525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9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innendørs, person&#10;&#10;Automatisk generert beskrivelse">
            <a:extLst>
              <a:ext uri="{FF2B5EF4-FFF2-40B4-BE49-F238E27FC236}">
                <a16:creationId xmlns:a16="http://schemas.microsoft.com/office/drawing/2014/main" id="{C6A3871D-921F-BAEE-5707-BC6DEC900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61887"/>
            <a:ext cx="5294716" cy="35342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A414773A-9A8A-687C-B5CA-82F170CC8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971" y="1318916"/>
            <a:ext cx="4934639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1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Exergaming - NTNU">
            <a:extLst>
              <a:ext uri="{FF2B5EF4-FFF2-40B4-BE49-F238E27FC236}">
                <a16:creationId xmlns:a16="http://schemas.microsoft.com/office/drawing/2014/main" id="{31713A54-8D63-44D1-7A1F-6E73AC817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955CDCB-DD56-5B1D-7036-F9856D893D95}"/>
              </a:ext>
            </a:extLst>
          </p:cNvPr>
          <p:cNvSpPr txBox="1"/>
          <p:nvPr/>
        </p:nvSpPr>
        <p:spPr>
          <a:xfrm>
            <a:off x="7615004" y="305597"/>
            <a:ext cx="4248462" cy="633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>
              <a:spcAft>
                <a:spcPts val="600"/>
              </a:spcAft>
            </a:pPr>
            <a:endParaRPr lang="en-US" sz="2400" b="1" dirty="0"/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Her </a:t>
            </a:r>
            <a:r>
              <a:rPr lang="en-US" sz="2400" b="1" dirty="0" err="1"/>
              <a:t>ønsker</a:t>
            </a:r>
            <a:r>
              <a:rPr lang="en-US" sz="2400" b="1" dirty="0"/>
              <a:t> </a:t>
            </a:r>
            <a:r>
              <a:rPr lang="en-US" sz="2400" b="1" dirty="0" err="1"/>
              <a:t>jeg</a:t>
            </a:r>
            <a:r>
              <a:rPr lang="en-US" sz="2400" b="1" dirty="0"/>
              <a:t> å </a:t>
            </a:r>
            <a:r>
              <a:rPr lang="en-US" sz="2400" b="1" dirty="0" err="1"/>
              <a:t>implementere</a:t>
            </a:r>
            <a:r>
              <a:rPr lang="en-US" sz="2400" b="1" dirty="0"/>
              <a:t> «exergaming» </a:t>
            </a:r>
            <a:r>
              <a:rPr lang="en-US" sz="2400" b="1" dirty="0" err="1"/>
              <a:t>på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eller</a:t>
            </a:r>
            <a:r>
              <a:rPr lang="en-US" sz="2400" b="1" dirty="0"/>
              <a:t> </a:t>
            </a:r>
            <a:r>
              <a:rPr lang="en-US" sz="2400" b="1" dirty="0" err="1"/>
              <a:t>annen</a:t>
            </a:r>
            <a:r>
              <a:rPr lang="en-US" sz="2400" b="1" dirty="0"/>
              <a:t> </a:t>
            </a:r>
            <a:r>
              <a:rPr lang="en-US" sz="2400" b="1" dirty="0" err="1"/>
              <a:t>måte</a:t>
            </a:r>
            <a:endParaRPr lang="en-US" sz="2400" b="1" dirty="0"/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/>
              <a:t>Første</a:t>
            </a:r>
            <a:r>
              <a:rPr lang="en-US" sz="2400" b="1" dirty="0"/>
              <a:t> </a:t>
            </a:r>
            <a:r>
              <a:rPr lang="en-US" sz="2400" b="1" dirty="0" err="1"/>
              <a:t>tanke</a:t>
            </a:r>
            <a:r>
              <a:rPr lang="en-US" sz="2400" b="1" dirty="0"/>
              <a:t> er å la </a:t>
            </a:r>
            <a:r>
              <a:rPr lang="en-US" sz="2400" b="1" dirty="0" err="1"/>
              <a:t>studentene</a:t>
            </a:r>
            <a:r>
              <a:rPr lang="en-US" sz="2400" b="1" dirty="0"/>
              <a:t> </a:t>
            </a:r>
            <a:r>
              <a:rPr lang="en-US" sz="2400" b="1" dirty="0" err="1"/>
              <a:t>få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forsmak</a:t>
            </a:r>
            <a:r>
              <a:rPr lang="en-US" sz="2400" b="1" dirty="0"/>
              <a:t> av HVA </a:t>
            </a:r>
            <a:r>
              <a:rPr lang="en-US" sz="2400" b="1" dirty="0" err="1"/>
              <a:t>dette</a:t>
            </a:r>
            <a:r>
              <a:rPr lang="en-US" sz="2400" b="1" dirty="0"/>
              <a:t> er </a:t>
            </a:r>
            <a:r>
              <a:rPr lang="en-US" sz="2400" b="1" dirty="0" err="1"/>
              <a:t>gjennom</a:t>
            </a:r>
            <a:r>
              <a:rPr lang="en-US" sz="2400" b="1" dirty="0"/>
              <a:t> å </a:t>
            </a:r>
            <a:r>
              <a:rPr lang="en-US" sz="2400" b="1" dirty="0" err="1"/>
              <a:t>prøve</a:t>
            </a:r>
            <a:r>
              <a:rPr lang="en-US" sz="2400" b="1" dirty="0"/>
              <a:t> </a:t>
            </a:r>
            <a:r>
              <a:rPr lang="en-US" sz="2400" b="1" dirty="0" err="1"/>
              <a:t>ut</a:t>
            </a:r>
            <a:r>
              <a:rPr lang="en-US" sz="2400" b="1" dirty="0"/>
              <a:t> </a:t>
            </a:r>
            <a:r>
              <a:rPr lang="en-US" sz="2400" b="1" dirty="0" err="1"/>
              <a:t>dette</a:t>
            </a:r>
            <a:r>
              <a:rPr lang="en-US" sz="2400" b="1" dirty="0"/>
              <a:t> </a:t>
            </a:r>
            <a:r>
              <a:rPr lang="en-US" sz="2400" b="1" dirty="0" err="1"/>
              <a:t>selv</a:t>
            </a: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B5967FE-EAE0-43B8-CBCB-CAE7890F5732}"/>
              </a:ext>
            </a:extLst>
          </p:cNvPr>
          <p:cNvSpPr txBox="1"/>
          <p:nvPr/>
        </p:nvSpPr>
        <p:spPr>
          <a:xfrm>
            <a:off x="298279" y="5194093"/>
            <a:ext cx="6779874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4400" b="1" dirty="0"/>
              <a:t>Bachelor Trening, fysisk aktivitet og helse</a:t>
            </a:r>
          </a:p>
        </p:txBody>
      </p:sp>
    </p:spTree>
    <p:extLst>
      <p:ext uri="{BB962C8B-B14F-4D97-AF65-F5344CB8AC3E}">
        <p14:creationId xmlns:p14="http://schemas.microsoft.com/office/powerpoint/2010/main" val="1021329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hould Video Gaming Be a School Sport?">
            <a:extLst>
              <a:ext uri="{FF2B5EF4-FFF2-40B4-BE49-F238E27FC236}">
                <a16:creationId xmlns:a16="http://schemas.microsoft.com/office/drawing/2014/main" id="{2B475FFA-C294-D017-BE8B-6AB7E0096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0" r="2404" b="13960"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8433484-B4F4-40C9-3B8B-51D8009132A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5400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19CAE97-98E4-CFF4-CB30-462118542EDE}"/>
              </a:ext>
            </a:extLst>
          </p:cNvPr>
          <p:cNvSpPr txBox="1"/>
          <p:nvPr/>
        </p:nvSpPr>
        <p:spPr>
          <a:xfrm>
            <a:off x="639152" y="157959"/>
            <a:ext cx="10913693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5400" b="1" dirty="0"/>
              <a:t>Dataspill som et sosialiseringsverktøy</a:t>
            </a:r>
          </a:p>
        </p:txBody>
      </p:sp>
    </p:spTree>
    <p:extLst>
      <p:ext uri="{BB962C8B-B14F-4D97-AF65-F5344CB8AC3E}">
        <p14:creationId xmlns:p14="http://schemas.microsoft.com/office/powerpoint/2010/main" val="3498109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 på Internett 1" title="Barnevern | Campus Sogndal">
            <a:hlinkClick r:id="" action="ppaction://media"/>
            <a:extLst>
              <a:ext uri="{FF2B5EF4-FFF2-40B4-BE49-F238E27FC236}">
                <a16:creationId xmlns:a16="http://schemas.microsoft.com/office/drawing/2014/main" id="{E6256783-598B-2CD1-D54F-AB72F23C32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33046" y="799631"/>
            <a:ext cx="10722777" cy="6058369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0FDAA34-7622-00E9-A6B1-30FE669F14BA}"/>
              </a:ext>
            </a:extLst>
          </p:cNvPr>
          <p:cNvSpPr txBox="1"/>
          <p:nvPr/>
        </p:nvSpPr>
        <p:spPr>
          <a:xfrm>
            <a:off x="3463236" y="0"/>
            <a:ext cx="5062395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4400" b="1" dirty="0"/>
              <a:t>Bachelor i barnevern</a:t>
            </a:r>
          </a:p>
        </p:txBody>
      </p:sp>
    </p:spTree>
    <p:extLst>
      <p:ext uri="{BB962C8B-B14F-4D97-AF65-F5344CB8AC3E}">
        <p14:creationId xmlns:p14="http://schemas.microsoft.com/office/powerpoint/2010/main" val="205781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Spillpedagogikk (Dataspill i undervisningen) - Fagbokforlaget.no">
            <a:extLst>
              <a:ext uri="{FF2B5EF4-FFF2-40B4-BE49-F238E27FC236}">
                <a16:creationId xmlns:a16="http://schemas.microsoft.com/office/drawing/2014/main" id="{56121B39-8C10-F747-1548-B25026C83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9447" y="1762238"/>
            <a:ext cx="3153743" cy="44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Rectangle 820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6D26861E-5482-9053-C666-39DEAD455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236" y="643467"/>
            <a:ext cx="2552219" cy="2475653"/>
          </a:xfrm>
          <a:prstGeom prst="rect">
            <a:avLst/>
          </a:prstGeom>
        </p:spPr>
      </p:pic>
      <p:sp>
        <p:nvSpPr>
          <p:cNvPr id="8205" name="Rectangle 820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82E487CF-B4E8-BB06-3DEB-35B5E1B3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988" y="3748194"/>
            <a:ext cx="2800715" cy="247163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EA42E8E-74F6-2F51-8483-69EACC74F52F}"/>
              </a:ext>
            </a:extLst>
          </p:cNvPr>
          <p:cNvSpPr txBox="1"/>
          <p:nvPr/>
        </p:nvSpPr>
        <p:spPr>
          <a:xfrm>
            <a:off x="960972" y="638175"/>
            <a:ext cx="6095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/>
              <a:t>Etter- og videreutdanning – SPILLPEDAGOGIKK</a:t>
            </a:r>
          </a:p>
          <a:p>
            <a:pPr algn="ctr"/>
            <a:r>
              <a:rPr lang="nb-NO" sz="2400" b="1" dirty="0"/>
              <a:t>Masternivå</a:t>
            </a:r>
          </a:p>
          <a:p>
            <a:pPr algn="ctr"/>
            <a:r>
              <a:rPr lang="nb-NO" sz="2400" b="1" dirty="0"/>
              <a:t>Oppstart vår 23</a:t>
            </a:r>
          </a:p>
        </p:txBody>
      </p:sp>
    </p:spTree>
    <p:extLst>
      <p:ext uri="{BB962C8B-B14F-4D97-AF65-F5344CB8AC3E}">
        <p14:creationId xmlns:p14="http://schemas.microsoft.com/office/powerpoint/2010/main" val="2802148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l: i fire retninger 7">
            <a:extLst>
              <a:ext uri="{FF2B5EF4-FFF2-40B4-BE49-F238E27FC236}">
                <a16:creationId xmlns:a16="http://schemas.microsoft.com/office/drawing/2014/main" id="{41DD01AF-967D-9085-0BE3-EB9640019337}"/>
              </a:ext>
            </a:extLst>
          </p:cNvPr>
          <p:cNvSpPr/>
          <p:nvPr/>
        </p:nvSpPr>
        <p:spPr>
          <a:xfrm>
            <a:off x="2826188" y="73999"/>
            <a:ext cx="6192000" cy="5868000"/>
          </a:xfrm>
          <a:prstGeom prst="quadArrow">
            <a:avLst>
              <a:gd name="adj1" fmla="val 5465"/>
              <a:gd name="adj2" fmla="val 18399"/>
              <a:gd name="adj3" fmla="val 22500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sz="1600" dirty="0"/>
          </a:p>
        </p:txBody>
      </p:sp>
      <p:pic>
        <p:nvPicPr>
          <p:cNvPr id="5124" name="Picture 4" descr="Sogndal, Sogndal Fotball | Sogndal eFotball er ein realitet: – Skal sortera  under Sogndal Fotball-paraplyen">
            <a:extLst>
              <a:ext uri="{FF2B5EF4-FFF2-40B4-BE49-F238E27FC236}">
                <a16:creationId xmlns:a16="http://schemas.microsoft.com/office/drawing/2014/main" id="{5BE0A06C-DEA1-EE14-7F97-F8EB8B1E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0" y="1019800"/>
            <a:ext cx="3212267" cy="24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OGNDAL FOTBALL">
            <a:extLst>
              <a:ext uri="{FF2B5EF4-FFF2-40B4-BE49-F238E27FC236}">
                <a16:creationId xmlns:a16="http://schemas.microsoft.com/office/drawing/2014/main" id="{CE06AFF3-4C14-1722-3038-7BB7B2005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22" y="3724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ogndal, Idrettssenteret Sogndal | Are meiner du blir betre å spela data av  å trena – No skal han bevisa det">
            <a:extLst>
              <a:ext uri="{FF2B5EF4-FFF2-40B4-BE49-F238E27FC236}">
                <a16:creationId xmlns:a16="http://schemas.microsoft.com/office/drawing/2014/main" id="{E054DA1F-F929-7644-13F6-9F1ED35D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84" y="884654"/>
            <a:ext cx="3572656" cy="267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drettssenteret — Campus Sogndal">
            <a:extLst>
              <a:ext uri="{FF2B5EF4-FFF2-40B4-BE49-F238E27FC236}">
                <a16:creationId xmlns:a16="http://schemas.microsoft.com/office/drawing/2014/main" id="{BB7C5A0C-A131-E5DD-367F-926A90B42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53"/>
          <a:stretch/>
        </p:blipFill>
        <p:spPr bwMode="auto">
          <a:xfrm>
            <a:off x="7751166" y="-875413"/>
            <a:ext cx="4474564" cy="17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C0CB5F8F-B6B1-CDD6-C918-6735D547E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728" y="4459754"/>
            <a:ext cx="2850919" cy="2445276"/>
          </a:xfrm>
          <a:prstGeom prst="rect">
            <a:avLst/>
          </a:prstGeom>
        </p:spPr>
      </p:pic>
      <p:pic>
        <p:nvPicPr>
          <p:cNvPr id="5132" name="Picture 12" descr="home.hvl.no - /ansatte/gste/ftp/Info_alle_klasser/Rapportskriving/logos /HVL_logo/">
            <a:extLst>
              <a:ext uri="{FF2B5EF4-FFF2-40B4-BE49-F238E27FC236}">
                <a16:creationId xmlns:a16="http://schemas.microsoft.com/office/drawing/2014/main" id="{6005AF05-259D-E11E-ABEF-4BF049534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27"/>
          <a:stretch/>
        </p:blipFill>
        <p:spPr bwMode="auto">
          <a:xfrm>
            <a:off x="4440835" y="1664609"/>
            <a:ext cx="3574261" cy="266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Vestlandet e-sport">
            <a:extLst>
              <a:ext uri="{FF2B5EF4-FFF2-40B4-BE49-F238E27FC236}">
                <a16:creationId xmlns:a16="http://schemas.microsoft.com/office/drawing/2014/main" id="{52D42655-9A4A-9672-0BEB-0668EF75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633546"/>
            <a:ext cx="4572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Aktive gamere når lengre – Aktive Gamere">
            <a:extLst>
              <a:ext uri="{FF2B5EF4-FFF2-40B4-BE49-F238E27FC236}">
                <a16:creationId xmlns:a16="http://schemas.microsoft.com/office/drawing/2014/main" id="{AC43B278-8103-12B7-6642-6CD10E3D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6" y="4633546"/>
            <a:ext cx="3757246" cy="197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E-sport og gaming | Playwell | Bergen">
            <a:extLst>
              <a:ext uri="{FF2B5EF4-FFF2-40B4-BE49-F238E27FC236}">
                <a16:creationId xmlns:a16="http://schemas.microsoft.com/office/drawing/2014/main" id="{54F9BFE6-F381-3BDB-64B0-3DB0BD2A3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812" y="3709844"/>
            <a:ext cx="2727268" cy="132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0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22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Manual for Bombedesarmering">
            <a:extLst>
              <a:ext uri="{FF2B5EF4-FFF2-40B4-BE49-F238E27FC236}">
                <a16:creationId xmlns:a16="http://schemas.microsoft.com/office/drawing/2014/main" id="{566ED129-6512-CDA3-016E-7D3CAFE2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2746210"/>
            <a:ext cx="5294716" cy="136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29" name="Straight Connector 922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2A42CB9-A758-3982-526E-60E0B7C9F71D}"/>
              </a:ext>
            </a:extLst>
          </p:cNvPr>
          <p:cNvSpPr txBox="1"/>
          <p:nvPr/>
        </p:nvSpPr>
        <p:spPr>
          <a:xfrm>
            <a:off x="7335104" y="715063"/>
            <a:ext cx="3132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800" b="1" dirty="0" err="1"/>
              <a:t>Exergaming</a:t>
            </a:r>
            <a:endParaRPr lang="nb-NO" sz="4800" b="1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5F8A65B-6DD6-1754-CFF5-874042454BE7}"/>
              </a:ext>
            </a:extLst>
          </p:cNvPr>
          <p:cNvSpPr txBox="1"/>
          <p:nvPr/>
        </p:nvSpPr>
        <p:spPr>
          <a:xfrm>
            <a:off x="184857" y="798913"/>
            <a:ext cx="6068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/>
              <a:t>Dataspill som sosial og faglig læring</a:t>
            </a:r>
          </a:p>
        </p:txBody>
      </p:sp>
      <p:pic>
        <p:nvPicPr>
          <p:cNvPr id="4" name="Picture 2" descr="Early Morning VR Fitness with FIT XR (Previously known as BOX VR) // Oculus  Quest - YouTube">
            <a:extLst>
              <a:ext uri="{FF2B5EF4-FFF2-40B4-BE49-F238E27FC236}">
                <a16:creationId xmlns:a16="http://schemas.microsoft.com/office/drawing/2014/main" id="{78C5C53A-B0B0-4B92-A383-47109C63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86" y="2063086"/>
            <a:ext cx="4856574" cy="273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7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AB3B20D-2FA0-4385-B6D1-51BC56A57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3" r="1" b="31693"/>
          <a:stretch/>
        </p:blipFill>
        <p:spPr bwMode="auto">
          <a:xfrm>
            <a:off x="4166504" y="10"/>
            <a:ext cx="8025495" cy="30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-sport – Wikipedia">
            <a:extLst>
              <a:ext uri="{FF2B5EF4-FFF2-40B4-BE49-F238E27FC236}">
                <a16:creationId xmlns:a16="http://schemas.microsoft.com/office/drawing/2014/main" id="{6898F73B-CFDD-46E5-81C4-97AAB9658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7" r="-2" b="29967"/>
          <a:stretch/>
        </p:blipFill>
        <p:spPr bwMode="auto">
          <a:xfrm>
            <a:off x="20" y="3790950"/>
            <a:ext cx="830578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t bilde som inneholder tekst, bærbar PC, innendørs, datamaskin&#10;&#10;Automatisk generert beskrivelse">
            <a:extLst>
              <a:ext uri="{FF2B5EF4-FFF2-40B4-BE49-F238E27FC236}">
                <a16:creationId xmlns:a16="http://schemas.microsoft.com/office/drawing/2014/main" id="{388D9DD3-0EDE-4F59-9550-AEFD3D4E1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2" r="16536" b="1"/>
          <a:stretch/>
        </p:blipFill>
        <p:spPr bwMode="auto"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lik kan du bruke dataspill i undervisningen">
            <a:extLst>
              <a:ext uri="{FF2B5EF4-FFF2-40B4-BE49-F238E27FC236}">
                <a16:creationId xmlns:a16="http://schemas.microsoft.com/office/drawing/2014/main" id="{5C8F0F0F-52EE-412F-A696-B0D1F6D13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r="5576"/>
          <a:stretch/>
        </p:blipFill>
        <p:spPr bwMode="auto"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deregående skoler tar inn e-sport som toppidrett | DN">
            <a:extLst>
              <a:ext uri="{FF2B5EF4-FFF2-40B4-BE49-F238E27FC236}">
                <a16:creationId xmlns:a16="http://schemas.microsoft.com/office/drawing/2014/main" id="{8F5C36BB-83B5-4B7F-B1DA-39A8B11FD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r="13904" b="1"/>
          <a:stretch/>
        </p:blipFill>
        <p:spPr bwMode="auto"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A94ED8DE-E136-4DFD-8767-7570510C5E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3A4329B-F296-4EBE-AE14-E16EA6B71F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72" b="4045"/>
          <a:stretch/>
        </p:blipFill>
        <p:spPr>
          <a:xfrm>
            <a:off x="5870538" y="63402"/>
            <a:ext cx="6248670" cy="3289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F7F5083-AE94-494C-B196-D985B33705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31" y="283494"/>
            <a:ext cx="5017100" cy="2002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B0AF943-5C6C-472D-89E1-F811FB1FD0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41" r="3606" b="9561"/>
          <a:stretch/>
        </p:blipFill>
        <p:spPr>
          <a:xfrm>
            <a:off x="188731" y="3542617"/>
            <a:ext cx="6306338" cy="3198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82A8C69-F798-49EA-9186-615F532D2DD7}"/>
              </a:ext>
            </a:extLst>
          </p:cNvPr>
          <p:cNvSpPr txBox="1"/>
          <p:nvPr/>
        </p:nvSpPr>
        <p:spPr>
          <a:xfrm>
            <a:off x="8560755" y="6446747"/>
            <a:ext cx="35975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i="1" dirty="0"/>
              <a:t>Barn og medier – delrapport 3, 2020</a:t>
            </a:r>
          </a:p>
        </p:txBody>
      </p:sp>
    </p:spTree>
    <p:extLst>
      <p:ext uri="{BB962C8B-B14F-4D97-AF65-F5344CB8AC3E}">
        <p14:creationId xmlns:p14="http://schemas.microsoft.com/office/powerpoint/2010/main" val="102180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ould Video Gaming Be a School Sport?">
            <a:extLst>
              <a:ext uri="{FF2B5EF4-FFF2-40B4-BE49-F238E27FC236}">
                <a16:creationId xmlns:a16="http://schemas.microsoft.com/office/drawing/2014/main" id="{4B6638C2-DF4E-6AA2-9AC3-A23953CA7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0" r="2404" b="13960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01EADD3-E556-2FD6-50E4-1B6FB336BF33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5400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8DD0C4F-5CFE-09CE-F6EE-47B5C364D006}"/>
              </a:ext>
            </a:extLst>
          </p:cNvPr>
          <p:cNvSpPr txBox="1"/>
          <p:nvPr/>
        </p:nvSpPr>
        <p:spPr>
          <a:xfrm>
            <a:off x="686045" y="613450"/>
            <a:ext cx="9176615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5400" b="1" dirty="0"/>
              <a:t>Dataspill som en fritidsaktivitet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FB7D58B-E845-FC4B-FD6D-44965161B490}"/>
              </a:ext>
            </a:extLst>
          </p:cNvPr>
          <p:cNvSpPr txBox="1"/>
          <p:nvPr/>
        </p:nvSpPr>
        <p:spPr>
          <a:xfrm>
            <a:off x="686045" y="3814717"/>
            <a:ext cx="9222525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5400" b="1" dirty="0"/>
              <a:t>Dataspill som et læringsverktøy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E035546-622D-7102-DAAD-DB711E07FFEB}"/>
              </a:ext>
            </a:extLst>
          </p:cNvPr>
          <p:cNvSpPr txBox="1"/>
          <p:nvPr/>
        </p:nvSpPr>
        <p:spPr>
          <a:xfrm>
            <a:off x="686045" y="5424358"/>
            <a:ext cx="10913693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5400" b="1" dirty="0"/>
              <a:t>Dataspill som et sosialiseringsverktøy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CEC2FCE-762F-5EB5-C21B-15816499AE6C}"/>
              </a:ext>
            </a:extLst>
          </p:cNvPr>
          <p:cNvSpPr txBox="1"/>
          <p:nvPr/>
        </p:nvSpPr>
        <p:spPr>
          <a:xfrm>
            <a:off x="686045" y="2205077"/>
            <a:ext cx="10597388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5400" b="1" dirty="0"/>
              <a:t>Dataspill som et motivasjonsverktøy</a:t>
            </a:r>
          </a:p>
        </p:txBody>
      </p:sp>
    </p:spTree>
    <p:extLst>
      <p:ext uri="{BB962C8B-B14F-4D97-AF65-F5344CB8AC3E}">
        <p14:creationId xmlns:p14="http://schemas.microsoft.com/office/powerpoint/2010/main" val="19239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hould Video Gaming Be a School Sport?">
            <a:extLst>
              <a:ext uri="{FF2B5EF4-FFF2-40B4-BE49-F238E27FC236}">
                <a16:creationId xmlns:a16="http://schemas.microsoft.com/office/drawing/2014/main" id="{2B475FFA-C294-D017-BE8B-6AB7E0096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0" r="2404" b="13960"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8433484-B4F4-40C9-3B8B-51D8009132A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5400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19CAE97-98E4-CFF4-CB30-462118542EDE}"/>
              </a:ext>
            </a:extLst>
          </p:cNvPr>
          <p:cNvSpPr txBox="1"/>
          <p:nvPr/>
        </p:nvSpPr>
        <p:spPr>
          <a:xfrm>
            <a:off x="1030818" y="181405"/>
            <a:ext cx="10597388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5400" b="1" dirty="0"/>
              <a:t>Dataspill som et motivasjonsverktøy</a:t>
            </a:r>
          </a:p>
        </p:txBody>
      </p:sp>
    </p:spTree>
    <p:extLst>
      <p:ext uri="{BB962C8B-B14F-4D97-AF65-F5344CB8AC3E}">
        <p14:creationId xmlns:p14="http://schemas.microsoft.com/office/powerpoint/2010/main" val="855453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ym PNG Transparent Images | PNG All">
            <a:extLst>
              <a:ext uri="{FF2B5EF4-FFF2-40B4-BE49-F238E27FC236}">
                <a16:creationId xmlns:a16="http://schemas.microsoft.com/office/drawing/2014/main" id="{29CF2286-A926-47D5-AF73-CEEC475F3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ming Icon PNG Image Free Download searchpng.com">
            <a:extLst>
              <a:ext uri="{FF2B5EF4-FFF2-40B4-BE49-F238E27FC236}">
                <a16:creationId xmlns:a16="http://schemas.microsoft.com/office/drawing/2014/main" id="{8730003F-0944-4739-8C55-F4749FBCA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713">
            <a:off x="1987750" y="1203137"/>
            <a:ext cx="2882501" cy="256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13E3049C-C483-4248-8105-82BB0FBF1F5B}"/>
              </a:ext>
            </a:extLst>
          </p:cNvPr>
          <p:cNvSpPr/>
          <p:nvPr/>
        </p:nvSpPr>
        <p:spPr>
          <a:xfrm>
            <a:off x="1698430" y="3592287"/>
            <a:ext cx="34611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6600" b="1" cap="none" spc="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G Fonts v1.6" panose="00000500000000000000" pitchFamily="2" charset="0"/>
              </a:rPr>
              <a:t>Gym </a:t>
            </a:r>
            <a:r>
              <a:rPr lang="nb-NO" sz="6600" b="1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G Fonts v1.6" panose="00000500000000000000" pitchFamily="2" charset="0"/>
              </a:rPr>
              <a:t>’</a:t>
            </a:r>
            <a:r>
              <a:rPr lang="nb-NO" sz="6600" b="1" cap="none" spc="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G Fonts v1.6" panose="00000500000000000000" pitchFamily="2" charset="0"/>
              </a:rPr>
              <a:t>n</a:t>
            </a:r>
            <a:r>
              <a:rPr lang="nb-NO" sz="6600" b="1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G Fonts v1.6" panose="00000500000000000000" pitchFamily="2" charset="0"/>
              </a:rPr>
              <a:t>’</a:t>
            </a:r>
            <a:r>
              <a:rPr lang="nb-NO" sz="6600" b="1" cap="none" spc="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G Fonts v1.6" panose="00000500000000000000" pitchFamily="2" charset="0"/>
              </a:rPr>
              <a:t> Gaming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1A4EF57-3F07-CBEA-14E0-2302A5AE7911}"/>
              </a:ext>
            </a:extLst>
          </p:cNvPr>
          <p:cNvSpPr txBox="1"/>
          <p:nvPr/>
        </p:nvSpPr>
        <p:spPr>
          <a:xfrm>
            <a:off x="6858000" y="277008"/>
            <a:ext cx="50707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b="1" dirty="0"/>
              <a:t>Et masterprosjekt gjennomført skoleår 21/22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b="1" dirty="0"/>
              <a:t>Gaming som et insentiv for fysisk aktivitet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b="1" dirty="0" err="1"/>
              <a:t>Spillifisering</a:t>
            </a:r>
            <a:r>
              <a:rPr lang="nb-NO" sz="2400" b="1" dirty="0"/>
              <a:t> (</a:t>
            </a:r>
            <a:r>
              <a:rPr lang="nb-NO" sz="2400" b="1" dirty="0" err="1"/>
              <a:t>gamification</a:t>
            </a:r>
            <a:r>
              <a:rPr lang="nb-NO" sz="2400" b="1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b="1" dirty="0"/>
              <a:t>Mye </a:t>
            </a:r>
            <a:r>
              <a:rPr lang="nb-NO" sz="2400" b="1" dirty="0" err="1"/>
              <a:t>drop-out</a:t>
            </a:r>
            <a:r>
              <a:rPr lang="nb-NO" sz="2400" b="1" dirty="0"/>
              <a:t> pga. reisetid til deltakere – lav statistisk kvalitet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b="1" dirty="0"/>
              <a:t>Vi kan spekulere at dette fungerer da alle deltakere (uavhengig andel deltakelse) snakket varmt om prosjektet</a:t>
            </a:r>
          </a:p>
          <a:p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3484767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hould Video Gaming Be a School Sport?">
            <a:extLst>
              <a:ext uri="{FF2B5EF4-FFF2-40B4-BE49-F238E27FC236}">
                <a16:creationId xmlns:a16="http://schemas.microsoft.com/office/drawing/2014/main" id="{2B475FFA-C294-D017-BE8B-6AB7E0096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0" r="2404" b="13960"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8433484-B4F4-40C9-3B8B-51D8009132A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5400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19CAE97-98E4-CFF4-CB30-462118542EDE}"/>
              </a:ext>
            </a:extLst>
          </p:cNvPr>
          <p:cNvSpPr txBox="1"/>
          <p:nvPr/>
        </p:nvSpPr>
        <p:spPr>
          <a:xfrm>
            <a:off x="1346878" y="157959"/>
            <a:ext cx="949824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5400" b="1" dirty="0"/>
              <a:t>Dataspill som et læringsverktøy</a:t>
            </a:r>
          </a:p>
        </p:txBody>
      </p:sp>
    </p:spTree>
    <p:extLst>
      <p:ext uri="{BB962C8B-B14F-4D97-AF65-F5344CB8AC3E}">
        <p14:creationId xmlns:p14="http://schemas.microsoft.com/office/powerpoint/2010/main" val="3704323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datamaskin, innendørs, tastatur&#10;&#10;Automatisk generert beskrivelse">
            <a:extLst>
              <a:ext uri="{FF2B5EF4-FFF2-40B4-BE49-F238E27FC236}">
                <a16:creationId xmlns:a16="http://schemas.microsoft.com/office/drawing/2014/main" id="{91319049-D0E9-78EA-CD72-27E13C9E86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r="4485"/>
          <a:stretch/>
        </p:blipFill>
        <p:spPr>
          <a:xfrm>
            <a:off x="20" y="10"/>
            <a:ext cx="8829187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Bilde 2" descr="Et bilde som inneholder tekst, elektronikk&#10;&#10;Automatisk generert beskrivelse">
            <a:extLst>
              <a:ext uri="{FF2B5EF4-FFF2-40B4-BE49-F238E27FC236}">
                <a16:creationId xmlns:a16="http://schemas.microsoft.com/office/drawing/2014/main" id="{3549936D-DC98-7914-7126-DEE7D9DCE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19158" b="2"/>
          <a:stretch/>
        </p:blipFill>
        <p:spPr>
          <a:xfrm>
            <a:off x="4137285" y="10"/>
            <a:ext cx="8054715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47444B0-995A-8D8B-CDDE-20281440C594}"/>
              </a:ext>
            </a:extLst>
          </p:cNvPr>
          <p:cNvSpPr txBox="1"/>
          <p:nvPr/>
        </p:nvSpPr>
        <p:spPr>
          <a:xfrm>
            <a:off x="1693676" y="187570"/>
            <a:ext cx="798090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4800" b="1" dirty="0"/>
              <a:t>Bachelor Idrett og trenerrollen</a:t>
            </a:r>
          </a:p>
        </p:txBody>
      </p:sp>
    </p:spTree>
    <p:extLst>
      <p:ext uri="{BB962C8B-B14F-4D97-AF65-F5344CB8AC3E}">
        <p14:creationId xmlns:p14="http://schemas.microsoft.com/office/powerpoint/2010/main" val="182510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E79E6E5A-67A0-47B7-A2A6-D370BC5D7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77050"/>
              </p:ext>
            </p:extLst>
          </p:nvPr>
        </p:nvGraphicFramePr>
        <p:xfrm>
          <a:off x="1" y="0"/>
          <a:ext cx="12192000" cy="6858001"/>
        </p:xfrm>
        <a:graphic>
          <a:graphicData uri="http://schemas.openxmlformats.org/drawingml/2006/table">
            <a:tbl>
              <a:tblPr firstRow="1" firstCol="1" bandRow="1"/>
              <a:tblGrid>
                <a:gridCol w="1258326">
                  <a:extLst>
                    <a:ext uri="{9D8B030D-6E8A-4147-A177-3AD203B41FA5}">
                      <a16:colId xmlns:a16="http://schemas.microsoft.com/office/drawing/2014/main" val="522983094"/>
                    </a:ext>
                  </a:extLst>
                </a:gridCol>
                <a:gridCol w="2496124">
                  <a:extLst>
                    <a:ext uri="{9D8B030D-6E8A-4147-A177-3AD203B41FA5}">
                      <a16:colId xmlns:a16="http://schemas.microsoft.com/office/drawing/2014/main" val="2509998017"/>
                    </a:ext>
                  </a:extLst>
                </a:gridCol>
                <a:gridCol w="3174797">
                  <a:extLst>
                    <a:ext uri="{9D8B030D-6E8A-4147-A177-3AD203B41FA5}">
                      <a16:colId xmlns:a16="http://schemas.microsoft.com/office/drawing/2014/main" val="3259511641"/>
                    </a:ext>
                  </a:extLst>
                </a:gridCol>
                <a:gridCol w="5262753">
                  <a:extLst>
                    <a:ext uri="{9D8B030D-6E8A-4147-A177-3AD203B41FA5}">
                      <a16:colId xmlns:a16="http://schemas.microsoft.com/office/drawing/2014/main" val="3752864534"/>
                    </a:ext>
                  </a:extLst>
                </a:gridCol>
              </a:tblGrid>
              <a:tr h="491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Innhold/tema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Hvor</a:t>
                      </a:r>
                      <a:endParaRPr lang="nb-N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Kommentar</a:t>
                      </a:r>
                      <a:endParaRPr lang="nb-NO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46516"/>
                  </a:ext>
                </a:extLst>
              </a:tr>
              <a:tr h="1769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1-2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Teoriforlesning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Hva er e-sport?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Hva er en e-</a:t>
                      </a: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sportutøvere</a:t>
                      </a: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Hva er en e-sport </a:t>
                      </a:r>
                      <a:r>
                        <a:rPr lang="nb-NO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coach</a:t>
                      </a: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Klasserom – se Timeedit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Les gjerne gjennom disse før timen: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Calibri" panose="020F0502020204030204" pitchFamily="34" charset="0"/>
                        <a:buChar char="•"/>
                      </a:pPr>
                      <a:r>
                        <a:rPr lang="nb-NO" sz="12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https://blogg.forskning.no/blogg-ekstraliv/hva-er-e-sport/1824061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Calibri" panose="020F0502020204030204" pitchFamily="34" charset="0"/>
                        <a:buChar char="•"/>
                      </a:pPr>
                      <a:r>
                        <a:rPr lang="nb-NO" sz="12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https://www.pressfire.no/artikkel/kronikk-e-sport-har-ingenting-i-et-seriost-idrettsforbundet-a-gjore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•"/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Den siste er ganske lang. Leser du hele så er det kjempebra, men du kan også kun lese deg i </a:t>
                      </a:r>
                      <a:r>
                        <a:rPr lang="nb-NO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fet skrift</a:t>
                      </a: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– da får du også med deg en del.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843234"/>
                  </a:ext>
                </a:extLst>
              </a:tr>
              <a:tr h="1130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3-4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Counter-Strike GO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nb-NO" sz="12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Multiplayer</a:t>
                      </a:r>
                      <a:r>
                        <a:rPr lang="nb-NO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First Person </a:t>
                      </a:r>
                      <a:r>
                        <a:rPr lang="nb-NO" sz="12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Shooter</a:t>
                      </a:r>
                      <a:r>
                        <a:rPr lang="nb-NO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(FPS)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Gamingsenteret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og 2 jobber sammen (utøver-trener)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 på denne før timen: </a:t>
                      </a:r>
                      <a:r>
                        <a:rPr lang="nb-NO" sz="12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https://www.youtube.com/watch?v=b2AQTigSnDk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Spesielt fra 10min og utover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168526"/>
                  </a:ext>
                </a:extLst>
              </a:tr>
              <a:tr h="802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5-6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League </a:t>
                      </a:r>
                      <a:r>
                        <a:rPr lang="nb-NO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</a:t>
                      </a: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Legends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Multiplayer</a:t>
                      </a:r>
                      <a:r>
                        <a:rPr lang="nb-NO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Online Battle Arena (MOBA)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Gamingsenteret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og 2 jobber sammen (utøver-trener)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 på denne før timen: </a:t>
                      </a:r>
                      <a:r>
                        <a:rPr lang="nb-NO" sz="12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5"/>
                        </a:rPr>
                        <a:t>https://www.youtube.com/watch?v=u9JdENUoGik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836523"/>
                  </a:ext>
                </a:extLst>
              </a:tr>
              <a:tr h="1130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7-8 x 2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FIFA 22 / Rocket League</a:t>
                      </a:r>
                      <a:endParaRPr lang="nb-NO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Simulering (idrett/sport)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Gamingsenteret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og 2 jobber sammen (utøver-trener)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Her deler vi klassen i 2 grupper. Gruppeinndeling kommer etter hvert.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Gruppe 1: 10.15-12.00</a:t>
                      </a:r>
                      <a:b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Gruppe 2: 12.15-14.00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728991"/>
                  </a:ext>
                </a:extLst>
              </a:tr>
              <a:tr h="853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Metodikk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Induktiv ved prøving og feiling. Veiledning (deduktivt) fra oss lærere og medstudenter.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274906"/>
                  </a:ext>
                </a:extLst>
              </a:tr>
              <a:tr h="680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Div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Det er mulig at det blir forskyvninger i denne planen </a:t>
                      </a:r>
                      <a:r>
                        <a:rPr lang="nb-NO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mtp</a:t>
                      </a:r>
                      <a:r>
                        <a:rPr lang="nb-NO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tidsbruk. Det er muligheter for at FIFA og RL utgår og heller erstattes med de spillene vi allerede har spilt.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04" marR="45404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678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780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bærbar PC, mørk&#10;&#10;Automatisk generert beskrivelse">
            <a:extLst>
              <a:ext uri="{FF2B5EF4-FFF2-40B4-BE49-F238E27FC236}">
                <a16:creationId xmlns:a16="http://schemas.microsoft.com/office/drawing/2014/main" id="{CF754B3C-20A8-2B9B-5C85-0D5063A30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82"/>
            <a:ext cx="12192000" cy="812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0E82284-9AC7-95B6-62A1-1C3EA42A4511}"/>
              </a:ext>
            </a:extLst>
          </p:cNvPr>
          <p:cNvSpPr txBox="1"/>
          <p:nvPr/>
        </p:nvSpPr>
        <p:spPr>
          <a:xfrm>
            <a:off x="1312023" y="1219200"/>
            <a:ext cx="601106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4800" b="1" dirty="0"/>
              <a:t>En </a:t>
            </a:r>
            <a:r>
              <a:rPr lang="nb-NO" sz="4800" b="1" dirty="0" err="1"/>
              <a:t>coacher</a:t>
            </a:r>
            <a:r>
              <a:rPr lang="nb-NO" sz="4800" b="1" dirty="0"/>
              <a:t> – en utøver</a:t>
            </a:r>
          </a:p>
        </p:txBody>
      </p:sp>
    </p:spTree>
    <p:extLst>
      <p:ext uri="{BB962C8B-B14F-4D97-AF65-F5344CB8AC3E}">
        <p14:creationId xmlns:p14="http://schemas.microsoft.com/office/powerpoint/2010/main" val="258400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AFFC4F78F58F4EA9E9CC2A19CF4398" ma:contentTypeVersion="13" ma:contentTypeDescription="Opprett et nytt dokument." ma:contentTypeScope="" ma:versionID="20f05c3624d34f43af4789a92d6a8be2">
  <xsd:schema xmlns:xsd="http://www.w3.org/2001/XMLSchema" xmlns:xs="http://www.w3.org/2001/XMLSchema" xmlns:p="http://schemas.microsoft.com/office/2006/metadata/properties" xmlns:ns2="fa75e9d1-45da-4a2a-9964-396ebe24c187" xmlns:ns3="e4c062a4-c69b-499f-84f4-74c24a2ae4c2" targetNamespace="http://schemas.microsoft.com/office/2006/metadata/properties" ma:root="true" ma:fieldsID="c94033454cb5a82f513a24ddcd2b891f" ns2:_="" ns3:_="">
    <xsd:import namespace="fa75e9d1-45da-4a2a-9964-396ebe24c187"/>
    <xsd:import namespace="e4c062a4-c69b-499f-84f4-74c24a2ae4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75e9d1-45da-4a2a-9964-396ebe24c1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c062a4-c69b-499f-84f4-74c24a2ae4c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D391D5-A8E4-4B1F-B1A9-993209525268}"/>
</file>

<file path=customXml/itemProps2.xml><?xml version="1.0" encoding="utf-8"?>
<ds:datastoreItem xmlns:ds="http://schemas.openxmlformats.org/officeDocument/2006/customXml" ds:itemID="{7BE34B78-3939-42D2-83D8-5FA26FF4DBCA}"/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469</Words>
  <Application>Microsoft Office PowerPoint</Application>
  <PresentationFormat>Widescreen</PresentationFormat>
  <Paragraphs>78</Paragraphs>
  <Slides>17</Slides>
  <Notes>1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ROG Fonts v1.6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Tom Erik Jorung Solstad</dc:creator>
  <cp:lastModifiedBy>Tom Erik Jorung Solstad</cp:lastModifiedBy>
  <cp:revision>1</cp:revision>
  <dcterms:created xsi:type="dcterms:W3CDTF">2022-08-21T11:27:55Z</dcterms:created>
  <dcterms:modified xsi:type="dcterms:W3CDTF">2022-08-24T14:20:34Z</dcterms:modified>
</cp:coreProperties>
</file>