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sldIdLst>
    <p:sldId id="268" r:id="rId5"/>
    <p:sldId id="279" r:id="rId6"/>
    <p:sldId id="287" r:id="rId7"/>
    <p:sldId id="277" r:id="rId8"/>
    <p:sldId id="278" r:id="rId9"/>
    <p:sldId id="288" r:id="rId10"/>
    <p:sldId id="289" r:id="rId11"/>
    <p:sldId id="290" r:id="rId12"/>
    <p:sldId id="292" r:id="rId13"/>
    <p:sldId id="291" r:id="rId14"/>
    <p:sldId id="261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2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11"/>
    <p:restoredTop sz="53467" autoAdjust="0"/>
  </p:normalViewPr>
  <p:slideViewPr>
    <p:cSldViewPr snapToGrid="0" snapToObjects="1">
      <p:cViewPr varScale="1">
        <p:scale>
          <a:sx n="58" d="100"/>
          <a:sy n="58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hvl365.sharepoint.com/sites/Universitetsakkreditering-ArbeidsgruppeU-PRO/Delte%20dokumenter/Arbeidsgruppe%20U-PRO/S&#248;knadsdelene/3_Studietilbud/3.2%20Stabil%20forskarutdanning/Data%20til%20UPR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Opptaksgrunnlag master</a:t>
            </a:r>
          </a:p>
        </c:rich>
      </c:tx>
      <c:layout>
        <c:manualLayout>
          <c:xMode val="edge"/>
          <c:yMode val="edge"/>
          <c:x val="0.27700678040244975"/>
          <c:y val="2.777777777777777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v>HVL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FB-44ED-AE12-7777DAEABB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FB-44ED-AE12-7777DAEABB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FB-44ED-AE12-7777DAEABB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FB-44ED-AE12-7777DAEABBD9}"/>
              </c:ext>
            </c:extLst>
          </c:dPt>
          <c:dLbls>
            <c:dLbl>
              <c:idx val="0"/>
              <c:layout>
                <c:manualLayout>
                  <c:x val="-0.10833333333333334"/>
                  <c:y val="0.160586665493628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F548167-9223-4A1C-A185-956DB8B444FA}" type="VALUE">
                      <a:rPr lang="en-US"/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[VERDI]</a:t>
                    </a:fld>
                    <a:endParaRPr lang="en-US"/>
                  </a:p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HVL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444444444444448E-2"/>
                      <c:h val="0.145484171322160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6FB-44ED-AE12-7777DAEABBD9}"/>
                </c:ext>
              </c:extLst>
            </c:dLbl>
            <c:dLbl>
              <c:idx val="1"/>
              <c:layout>
                <c:manualLayout>
                  <c:x val="-9.7222222222222224E-2"/>
                  <c:y val="-0.1744066027768410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38</a:t>
                    </a:r>
                    <a:r>
                      <a:rPr lang="en-US" baseline="0"/>
                      <a:t> </a:t>
                    </a:r>
                    <a:r>
                      <a:rPr lang="en-US"/>
                      <a:t> %</a:t>
                    </a:r>
                  </a:p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Norske universitet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1388888888889"/>
                      <c:h val="0.2144305634979984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26FB-44ED-AE12-7777DAEABBD9}"/>
                </c:ext>
              </c:extLst>
            </c:dLbl>
            <c:dLbl>
              <c:idx val="2"/>
              <c:layout>
                <c:manualLayout>
                  <c:x val="0.15277801189929696"/>
                  <c:y val="-6.245989836220491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834081A-66E4-4A67-B991-4B48D14E4544}" type="VALUE">
                      <a:rPr lang="en-US"/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[VERDI]</a:t>
                    </a:fld>
                    <a:endParaRPr lang="en-US"/>
                  </a:p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Andre høgskular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44444444444445"/>
                      <c:h val="0.2060055865921787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6FB-44ED-AE12-7777DAEABBD9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0774A2B-52B1-4F43-9283-507985ECE384}" type="VALUE">
                      <a:rPr lang="en-US"/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[VERDI]</a:t>
                    </a:fld>
                    <a:endParaRPr lang="en-US"/>
                  </a:p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Utlandet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6FB-44ED-AE12-7777DAEABB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'Opptaksgrunnlag master'!$B$15:$E$15</c:f>
              <c:numCache>
                <c:formatCode>0%</c:formatCode>
                <c:ptCount val="4"/>
                <c:pt idx="0">
                  <c:v>0.25165562913907286</c:v>
                </c:pt>
                <c:pt idx="1">
                  <c:v>0.38410596026490068</c:v>
                </c:pt>
                <c:pt idx="2">
                  <c:v>0.11920529801324503</c:v>
                </c:pt>
                <c:pt idx="3">
                  <c:v>0.24503311258278146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FB-44ED-AE12-7777DAEABBD9}"/>
            </c:ext>
          </c:extLst>
        </c:ser>
        <c:ser>
          <c:idx val="1"/>
          <c:order val="1"/>
          <c:tx>
            <c:v>Norske universitet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6FB-44ED-AE12-7777DAEABB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2</c:v>
              </c:pt>
            </c:numLit>
          </c:val>
          <c:extLst>
            <c:ext xmlns:c16="http://schemas.microsoft.com/office/drawing/2014/chart" uri="{C3380CC4-5D6E-409C-BE32-E72D297353CC}">
              <c16:uniqueId val="{0000000B-26FB-44ED-AE12-7777DAEABBD9}"/>
            </c:ext>
          </c:extLst>
        </c:ser>
        <c:ser>
          <c:idx val="2"/>
          <c:order val="2"/>
          <c:tx>
            <c:v>Andre norske høgskular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FB-44ED-AE12-7777DAEABB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3</c:v>
              </c:pt>
            </c:numLit>
          </c:val>
          <c:extLst>
            <c:ext xmlns:c16="http://schemas.microsoft.com/office/drawing/2014/chart" uri="{C3380CC4-5D6E-409C-BE32-E72D297353CC}">
              <c16:uniqueId val="{0000000E-26FB-44ED-AE12-7777DAEABBD9}"/>
            </c:ext>
          </c:extLst>
        </c:ser>
        <c:ser>
          <c:idx val="3"/>
          <c:order val="3"/>
          <c:tx>
            <c:v>Utlandet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26FB-44ED-AE12-7777DAEABB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4</c:v>
              </c:pt>
            </c:numLit>
          </c:val>
          <c:extLst>
            <c:ext xmlns:c16="http://schemas.microsoft.com/office/drawing/2014/chart" uri="{C3380CC4-5D6E-409C-BE32-E72D297353CC}">
              <c16:uniqueId val="{00000011-26FB-44ED-AE12-7777DAEABBD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C337FF-8F33-4A67-B698-2A4B317395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2D217B5-15A8-46F4-BE00-06E6508E7696}">
      <dgm:prSet/>
      <dgm:spPr/>
      <dgm:t>
        <a:bodyPr/>
        <a:lstStyle/>
        <a:p>
          <a:r>
            <a:rPr lang="nb-NO"/>
            <a:t>Revisjon av ph.d.-forskrift</a:t>
          </a:r>
          <a:endParaRPr lang="en-US"/>
        </a:p>
      </dgm:t>
    </dgm:pt>
    <dgm:pt modelId="{3C0D84F2-9A76-4158-84EE-8BDE51B508A6}" type="parTrans" cxnId="{67ECD913-49C7-41B3-A43D-36D0D1E31745}">
      <dgm:prSet/>
      <dgm:spPr/>
      <dgm:t>
        <a:bodyPr/>
        <a:lstStyle/>
        <a:p>
          <a:endParaRPr lang="en-US"/>
        </a:p>
      </dgm:t>
    </dgm:pt>
    <dgm:pt modelId="{669F8DCA-0A92-4E10-A145-FC4B999C63AB}" type="sibTrans" cxnId="{67ECD913-49C7-41B3-A43D-36D0D1E31745}">
      <dgm:prSet/>
      <dgm:spPr/>
      <dgm:t>
        <a:bodyPr/>
        <a:lstStyle/>
        <a:p>
          <a:endParaRPr lang="en-US"/>
        </a:p>
      </dgm:t>
    </dgm:pt>
    <dgm:pt modelId="{B2D48A64-0707-4BC0-BED5-FDB5A3E39B18}">
      <dgm:prSet/>
      <dgm:spPr/>
      <dgm:t>
        <a:bodyPr/>
        <a:lstStyle/>
        <a:p>
          <a:r>
            <a:rPr lang="nb-NO"/>
            <a:t>Rettleiaropplæring</a:t>
          </a:r>
          <a:endParaRPr lang="en-US"/>
        </a:p>
      </dgm:t>
    </dgm:pt>
    <dgm:pt modelId="{91797D15-950F-43D8-939A-B49E533DB944}" type="parTrans" cxnId="{CB142FB2-9674-4CE1-A280-705B532D24EF}">
      <dgm:prSet/>
      <dgm:spPr/>
      <dgm:t>
        <a:bodyPr/>
        <a:lstStyle/>
        <a:p>
          <a:endParaRPr lang="en-US"/>
        </a:p>
      </dgm:t>
    </dgm:pt>
    <dgm:pt modelId="{D1EBC1A9-0409-44BC-A665-CBA9AF41055B}" type="sibTrans" cxnId="{CB142FB2-9674-4CE1-A280-705B532D24EF}">
      <dgm:prSet/>
      <dgm:spPr/>
      <dgm:t>
        <a:bodyPr/>
        <a:lstStyle/>
        <a:p>
          <a:endParaRPr lang="en-US"/>
        </a:p>
      </dgm:t>
    </dgm:pt>
    <dgm:pt modelId="{8455F21B-6641-4366-868C-995D6FD410F2}">
      <dgm:prSet/>
      <dgm:spPr/>
      <dgm:t>
        <a:bodyPr/>
        <a:lstStyle/>
        <a:p>
          <a:r>
            <a:rPr lang="nb-NO"/>
            <a:t>Mobilitetsstipend for utanlandsopphald for stipendiatar</a:t>
          </a:r>
          <a:endParaRPr lang="en-US"/>
        </a:p>
      </dgm:t>
    </dgm:pt>
    <dgm:pt modelId="{9501F6C0-E4B6-41D5-A4A2-B49AEFD8AE5E}" type="parTrans" cxnId="{8E637107-155E-4BD3-AA1A-2A039522B1FC}">
      <dgm:prSet/>
      <dgm:spPr/>
      <dgm:t>
        <a:bodyPr/>
        <a:lstStyle/>
        <a:p>
          <a:endParaRPr lang="en-US"/>
        </a:p>
      </dgm:t>
    </dgm:pt>
    <dgm:pt modelId="{E22C9CED-700F-480B-AAF5-A47213D4E342}" type="sibTrans" cxnId="{8E637107-155E-4BD3-AA1A-2A039522B1FC}">
      <dgm:prSet/>
      <dgm:spPr/>
      <dgm:t>
        <a:bodyPr/>
        <a:lstStyle/>
        <a:p>
          <a:endParaRPr lang="en-US"/>
        </a:p>
      </dgm:t>
    </dgm:pt>
    <dgm:pt modelId="{E217F4B0-F79A-4C1A-A5D5-D9AB5D16F943}">
      <dgm:prSet/>
      <dgm:spPr/>
      <dgm:t>
        <a:bodyPr/>
        <a:lstStyle/>
        <a:p>
          <a:r>
            <a:rPr lang="nb-NO"/>
            <a:t>Etablering av doktorpromosjon ved HVL </a:t>
          </a:r>
          <a:endParaRPr lang="en-US"/>
        </a:p>
      </dgm:t>
    </dgm:pt>
    <dgm:pt modelId="{9A4AC413-DBBA-463B-B015-6CD8862A282E}" type="parTrans" cxnId="{54594F4A-0FE3-494E-A155-CBB14C68E703}">
      <dgm:prSet/>
      <dgm:spPr/>
      <dgm:t>
        <a:bodyPr/>
        <a:lstStyle/>
        <a:p>
          <a:endParaRPr lang="en-US"/>
        </a:p>
      </dgm:t>
    </dgm:pt>
    <dgm:pt modelId="{360689F0-21D5-4E87-ADEA-6FC68267763A}" type="sibTrans" cxnId="{54594F4A-0FE3-494E-A155-CBB14C68E703}">
      <dgm:prSet/>
      <dgm:spPr/>
      <dgm:t>
        <a:bodyPr/>
        <a:lstStyle/>
        <a:p>
          <a:endParaRPr lang="en-US"/>
        </a:p>
      </dgm:t>
    </dgm:pt>
    <dgm:pt modelId="{63B3ED70-8568-4CDE-BDB8-5B5D53DD1B88}" type="pres">
      <dgm:prSet presAssocID="{99C337FF-8F33-4A67-B698-2A4B317395AB}" presName="linear" presStyleCnt="0">
        <dgm:presLayoutVars>
          <dgm:animLvl val="lvl"/>
          <dgm:resizeHandles val="exact"/>
        </dgm:presLayoutVars>
      </dgm:prSet>
      <dgm:spPr/>
    </dgm:pt>
    <dgm:pt modelId="{D666D005-9A89-4520-BEB5-B0AE3146DD67}" type="pres">
      <dgm:prSet presAssocID="{42D217B5-15A8-46F4-BE00-06E6508E769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5DFBECA-CF5F-4AAB-9E03-41434A43106F}" type="pres">
      <dgm:prSet presAssocID="{669F8DCA-0A92-4E10-A145-FC4B999C63AB}" presName="spacer" presStyleCnt="0"/>
      <dgm:spPr/>
    </dgm:pt>
    <dgm:pt modelId="{BA12A6B7-9CED-4284-95B1-AC5C832ACEF6}" type="pres">
      <dgm:prSet presAssocID="{B2D48A64-0707-4BC0-BED5-FDB5A3E39B1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60C1C0-0025-4EFA-8C79-A4694BBEC724}" type="pres">
      <dgm:prSet presAssocID="{D1EBC1A9-0409-44BC-A665-CBA9AF41055B}" presName="spacer" presStyleCnt="0"/>
      <dgm:spPr/>
    </dgm:pt>
    <dgm:pt modelId="{C54D7C8E-4649-4F2C-B2D9-48F018F57D34}" type="pres">
      <dgm:prSet presAssocID="{8455F21B-6641-4366-868C-995D6FD410F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00CD833-0B4D-4D8B-8FB0-9270E35402E0}" type="pres">
      <dgm:prSet presAssocID="{E22C9CED-700F-480B-AAF5-A47213D4E342}" presName="spacer" presStyleCnt="0"/>
      <dgm:spPr/>
    </dgm:pt>
    <dgm:pt modelId="{86ACF101-6072-4445-99DF-57DB76523DEA}" type="pres">
      <dgm:prSet presAssocID="{E217F4B0-F79A-4C1A-A5D5-D9AB5D16F94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E637107-155E-4BD3-AA1A-2A039522B1FC}" srcId="{99C337FF-8F33-4A67-B698-2A4B317395AB}" destId="{8455F21B-6641-4366-868C-995D6FD410F2}" srcOrd="2" destOrd="0" parTransId="{9501F6C0-E4B6-41D5-A4A2-B49AEFD8AE5E}" sibTransId="{E22C9CED-700F-480B-AAF5-A47213D4E342}"/>
    <dgm:cxn modelId="{67ECD913-49C7-41B3-A43D-36D0D1E31745}" srcId="{99C337FF-8F33-4A67-B698-2A4B317395AB}" destId="{42D217B5-15A8-46F4-BE00-06E6508E7696}" srcOrd="0" destOrd="0" parTransId="{3C0D84F2-9A76-4158-84EE-8BDE51B508A6}" sibTransId="{669F8DCA-0A92-4E10-A145-FC4B999C63AB}"/>
    <dgm:cxn modelId="{B8F0431B-3788-4064-9F98-31E3D6F3C395}" type="presOf" srcId="{B2D48A64-0707-4BC0-BED5-FDB5A3E39B18}" destId="{BA12A6B7-9CED-4284-95B1-AC5C832ACEF6}" srcOrd="0" destOrd="0" presId="urn:microsoft.com/office/officeart/2005/8/layout/vList2"/>
    <dgm:cxn modelId="{93140734-1F1F-46FE-84C2-293D51A20982}" type="presOf" srcId="{42D217B5-15A8-46F4-BE00-06E6508E7696}" destId="{D666D005-9A89-4520-BEB5-B0AE3146DD67}" srcOrd="0" destOrd="0" presId="urn:microsoft.com/office/officeart/2005/8/layout/vList2"/>
    <dgm:cxn modelId="{54594F4A-0FE3-494E-A155-CBB14C68E703}" srcId="{99C337FF-8F33-4A67-B698-2A4B317395AB}" destId="{E217F4B0-F79A-4C1A-A5D5-D9AB5D16F943}" srcOrd="3" destOrd="0" parTransId="{9A4AC413-DBBA-463B-B015-6CD8862A282E}" sibTransId="{360689F0-21D5-4E87-ADEA-6FC68267763A}"/>
    <dgm:cxn modelId="{CB142FB2-9674-4CE1-A280-705B532D24EF}" srcId="{99C337FF-8F33-4A67-B698-2A4B317395AB}" destId="{B2D48A64-0707-4BC0-BED5-FDB5A3E39B18}" srcOrd="1" destOrd="0" parTransId="{91797D15-950F-43D8-939A-B49E533DB944}" sibTransId="{D1EBC1A9-0409-44BC-A665-CBA9AF41055B}"/>
    <dgm:cxn modelId="{882F47BB-7432-4070-A60A-9CD6B0309195}" type="presOf" srcId="{E217F4B0-F79A-4C1A-A5D5-D9AB5D16F943}" destId="{86ACF101-6072-4445-99DF-57DB76523DEA}" srcOrd="0" destOrd="0" presId="urn:microsoft.com/office/officeart/2005/8/layout/vList2"/>
    <dgm:cxn modelId="{90BA88EC-59BA-4977-9734-0D762E8ABF2C}" type="presOf" srcId="{8455F21B-6641-4366-868C-995D6FD410F2}" destId="{C54D7C8E-4649-4F2C-B2D9-48F018F57D34}" srcOrd="0" destOrd="0" presId="urn:microsoft.com/office/officeart/2005/8/layout/vList2"/>
    <dgm:cxn modelId="{2D1BE6F4-568E-47DF-8C67-579D6446C31A}" type="presOf" srcId="{99C337FF-8F33-4A67-B698-2A4B317395AB}" destId="{63B3ED70-8568-4CDE-BDB8-5B5D53DD1B88}" srcOrd="0" destOrd="0" presId="urn:microsoft.com/office/officeart/2005/8/layout/vList2"/>
    <dgm:cxn modelId="{2DC6C655-05F3-4CE4-A97F-228349DFBCBA}" type="presParOf" srcId="{63B3ED70-8568-4CDE-BDB8-5B5D53DD1B88}" destId="{D666D005-9A89-4520-BEB5-B0AE3146DD67}" srcOrd="0" destOrd="0" presId="urn:microsoft.com/office/officeart/2005/8/layout/vList2"/>
    <dgm:cxn modelId="{CF393A1C-F424-4BF7-B583-FCF14BAB1C83}" type="presParOf" srcId="{63B3ED70-8568-4CDE-BDB8-5B5D53DD1B88}" destId="{B5DFBECA-CF5F-4AAB-9E03-41434A43106F}" srcOrd="1" destOrd="0" presId="urn:microsoft.com/office/officeart/2005/8/layout/vList2"/>
    <dgm:cxn modelId="{A9C050C5-87FA-4B8C-B891-9069B8072D88}" type="presParOf" srcId="{63B3ED70-8568-4CDE-BDB8-5B5D53DD1B88}" destId="{BA12A6B7-9CED-4284-95B1-AC5C832ACEF6}" srcOrd="2" destOrd="0" presId="urn:microsoft.com/office/officeart/2005/8/layout/vList2"/>
    <dgm:cxn modelId="{4B23CCC5-1066-4C3B-ACC2-94190910D181}" type="presParOf" srcId="{63B3ED70-8568-4CDE-BDB8-5B5D53DD1B88}" destId="{5960C1C0-0025-4EFA-8C79-A4694BBEC724}" srcOrd="3" destOrd="0" presId="urn:microsoft.com/office/officeart/2005/8/layout/vList2"/>
    <dgm:cxn modelId="{E6770073-10BD-4AC8-ACC6-82229D677FF5}" type="presParOf" srcId="{63B3ED70-8568-4CDE-BDB8-5B5D53DD1B88}" destId="{C54D7C8E-4649-4F2C-B2D9-48F018F57D34}" srcOrd="4" destOrd="0" presId="urn:microsoft.com/office/officeart/2005/8/layout/vList2"/>
    <dgm:cxn modelId="{D069EF65-0887-4725-AB31-3AB26640635D}" type="presParOf" srcId="{63B3ED70-8568-4CDE-BDB8-5B5D53DD1B88}" destId="{E00CD833-0B4D-4D8B-8FB0-9270E35402E0}" srcOrd="5" destOrd="0" presId="urn:microsoft.com/office/officeart/2005/8/layout/vList2"/>
    <dgm:cxn modelId="{9CAE4AED-E050-4B1C-B77D-C92C49D24787}" type="presParOf" srcId="{63B3ED70-8568-4CDE-BDB8-5B5D53DD1B88}" destId="{86ACF101-6072-4445-99DF-57DB76523DE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6D005-9A89-4520-BEB5-B0AE3146DD67}">
      <dsp:nvSpPr>
        <dsp:cNvPr id="0" name=""/>
        <dsp:cNvSpPr/>
      </dsp:nvSpPr>
      <dsp:spPr>
        <a:xfrm>
          <a:off x="0" y="439379"/>
          <a:ext cx="5256000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600" kern="1200"/>
            <a:t>Revisjon av ph.d.-forskrift</a:t>
          </a:r>
          <a:endParaRPr lang="en-US" sz="2600" kern="1200"/>
        </a:p>
      </dsp:txBody>
      <dsp:txXfrm>
        <a:off x="48262" y="487641"/>
        <a:ext cx="5159476" cy="892126"/>
      </dsp:txXfrm>
    </dsp:sp>
    <dsp:sp modelId="{BA12A6B7-9CED-4284-95B1-AC5C832ACEF6}">
      <dsp:nvSpPr>
        <dsp:cNvPr id="0" name=""/>
        <dsp:cNvSpPr/>
      </dsp:nvSpPr>
      <dsp:spPr>
        <a:xfrm>
          <a:off x="0" y="1502909"/>
          <a:ext cx="5256000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600" kern="1200"/>
            <a:t>Rettleiaropplæring</a:t>
          </a:r>
          <a:endParaRPr lang="en-US" sz="2600" kern="1200"/>
        </a:p>
      </dsp:txBody>
      <dsp:txXfrm>
        <a:off x="48262" y="1551171"/>
        <a:ext cx="5159476" cy="892126"/>
      </dsp:txXfrm>
    </dsp:sp>
    <dsp:sp modelId="{C54D7C8E-4649-4F2C-B2D9-48F018F57D34}">
      <dsp:nvSpPr>
        <dsp:cNvPr id="0" name=""/>
        <dsp:cNvSpPr/>
      </dsp:nvSpPr>
      <dsp:spPr>
        <a:xfrm>
          <a:off x="0" y="2566439"/>
          <a:ext cx="5256000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600" kern="1200"/>
            <a:t>Mobilitetsstipend for utanlandsopphald for stipendiatar</a:t>
          </a:r>
          <a:endParaRPr lang="en-US" sz="2600" kern="1200"/>
        </a:p>
      </dsp:txBody>
      <dsp:txXfrm>
        <a:off x="48262" y="2614701"/>
        <a:ext cx="5159476" cy="892126"/>
      </dsp:txXfrm>
    </dsp:sp>
    <dsp:sp modelId="{86ACF101-6072-4445-99DF-57DB76523DEA}">
      <dsp:nvSpPr>
        <dsp:cNvPr id="0" name=""/>
        <dsp:cNvSpPr/>
      </dsp:nvSpPr>
      <dsp:spPr>
        <a:xfrm>
          <a:off x="0" y="3629970"/>
          <a:ext cx="5256000" cy="988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600" kern="1200"/>
            <a:t>Etablering av doktorpromosjon ved HVL </a:t>
          </a:r>
          <a:endParaRPr lang="en-US" sz="2600" kern="1200"/>
        </a:p>
      </dsp:txBody>
      <dsp:txXfrm>
        <a:off x="48262" y="3678232"/>
        <a:ext cx="5159476" cy="892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5283-168F-8940-A073-B2FF66BC4C5E}" type="datetimeFigureOut">
              <a:rPr lang="nb-NO" smtClean="0"/>
              <a:t>03.03.2022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4BF77-11FD-8E4D-B223-FC6B75E0C3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9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vl.no/globalassets/hvl-internett/bilde/alu/fd-modul-16-phd-veiledning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hvl.no/globalassets/hvl-internett/bilde/alu/fd-modul-12-forskningsetikk-revidert.pdf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Tidlegare år har styret fått ei kort orientering om status for HVL si forskarutdanning i den årvisse </a:t>
            </a:r>
            <a:r>
              <a:rPr lang="nn-NO" sz="1800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forskingsmeldinga. </a:t>
            </a:r>
          </a:p>
          <a:p>
            <a:r>
              <a:rPr lang="nn-NO" sz="1800" u="none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For 2021 er forskingsmeldinga «delt opp» i fleire orienteringssaker til styret;</a:t>
            </a:r>
          </a:p>
          <a:p>
            <a:pPr marL="285750" indent="-285750">
              <a:buFontTx/>
              <a:buChar char="-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O-sak om første- og toppkompetanse (februar)</a:t>
            </a:r>
          </a:p>
          <a:p>
            <a:pPr marL="285750" indent="-285750">
              <a:buFontTx/>
              <a:buChar char="-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O-sak om </a:t>
            </a:r>
            <a:r>
              <a:rPr lang="nb-NO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forskarutdanning</a:t>
            </a: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(dette møtet)</a:t>
            </a:r>
          </a:p>
          <a:p>
            <a:pPr marL="285750" indent="-285750">
              <a:buFontTx/>
              <a:buChar char="-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O-sak om </a:t>
            </a:r>
            <a:r>
              <a:rPr lang="nb-NO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vitskapleg</a:t>
            </a: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publisering (juni)</a:t>
            </a:r>
          </a:p>
          <a:p>
            <a:pPr marL="285750" indent="-285750">
              <a:buFontTx/>
              <a:buChar char="-"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O-sak om eksternfinansiering av forsking (juni)</a:t>
            </a:r>
          </a:p>
          <a:p>
            <a:pPr marL="285750" indent="-285750">
              <a:buFontTx/>
              <a:buChar char="-"/>
            </a:pPr>
            <a:endParaRPr lang="nb-NO" sz="1800" u="none" dirty="0">
              <a:effectLst/>
              <a:latin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nb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O-sak om status universitetsprosjektet </a:t>
            </a:r>
            <a:r>
              <a:rPr lang="nb-NO" sz="1800" u="none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(april)</a:t>
            </a:r>
            <a:endParaRPr lang="nb-NO" u="none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0830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Notatet har fire </a:t>
            </a:r>
            <a:r>
              <a:rPr lang="nb-NO" dirty="0" err="1"/>
              <a:t>bolkar</a:t>
            </a:r>
            <a:r>
              <a:rPr lang="nb-NO" dirty="0"/>
              <a:t>:</a:t>
            </a:r>
          </a:p>
          <a:p>
            <a:r>
              <a:rPr lang="nb-NO" dirty="0"/>
              <a:t>1) Rekruttering og opptak </a:t>
            </a:r>
          </a:p>
          <a:p>
            <a:r>
              <a:rPr lang="nb-NO" dirty="0"/>
              <a:t>2) Avlagte doktorgrader</a:t>
            </a:r>
          </a:p>
          <a:p>
            <a:r>
              <a:rPr lang="nb-NO" dirty="0"/>
              <a:t>3) Tema det har vorte arbeidd med på tvers av ph.d.-programma</a:t>
            </a:r>
          </a:p>
          <a:p>
            <a:r>
              <a:rPr lang="nb-NO" dirty="0"/>
              <a:t>4) Sentralt ph.d.-</a:t>
            </a:r>
            <a:r>
              <a:rPr lang="nb-NO" dirty="0" err="1"/>
              <a:t>utval</a:t>
            </a:r>
            <a:endParaRPr lang="nb-NO" sz="1200" dirty="0">
              <a:effectLst/>
              <a:latin typeface="+mn-lt"/>
              <a:ea typeface="+mn-ea"/>
              <a:cs typeface="+mn-cs"/>
            </a:endParaRPr>
          </a:p>
          <a:p>
            <a:endParaRPr lang="nn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 Tal/resultat for forskarutdanninga vert sett i ljos av krav til </a:t>
            </a:r>
            <a:r>
              <a:rPr lang="nn-NO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universitetsakkreditering</a:t>
            </a:r>
            <a:r>
              <a:rPr lang="nn-N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det er aktuelt (punkt 1 og 2)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788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Krav for å </a:t>
            </a:r>
            <a:r>
              <a:rPr lang="nb-NO" dirty="0" err="1"/>
              <a:t>verta</a:t>
            </a:r>
            <a:r>
              <a:rPr lang="nb-NO" dirty="0"/>
              <a:t> universitet: «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Hvert enkelt doktorgradsstudium skal over en periode på fem år ha tatt opp i gjennomsnitt minst 15 stipendiater.»</a:t>
            </a:r>
          </a:p>
          <a:p>
            <a:endParaRPr lang="nb-NO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Fordeling av faste KD-heimlar bidreg til å sikra rekruttering til doktorgradsprogramma. 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9143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Kor har ph.d.-</a:t>
            </a:r>
            <a:r>
              <a:rPr lang="nb-NO" b="1" dirty="0" err="1"/>
              <a:t>kandidatane</a:t>
            </a:r>
            <a:r>
              <a:rPr lang="nb-NO" b="1" dirty="0"/>
              <a:t> våre tatt mastergrad?</a:t>
            </a:r>
          </a:p>
          <a:p>
            <a:r>
              <a:rPr lang="nb-NO" dirty="0"/>
              <a:t>25 % master </a:t>
            </a:r>
            <a:r>
              <a:rPr lang="nb-NO" dirty="0" err="1"/>
              <a:t>frå</a:t>
            </a:r>
            <a:r>
              <a:rPr lang="nb-NO" dirty="0"/>
              <a:t> HVL</a:t>
            </a:r>
          </a:p>
          <a:p>
            <a:r>
              <a:rPr lang="nb-NO" dirty="0"/>
              <a:t>25% master </a:t>
            </a:r>
            <a:r>
              <a:rPr lang="nb-NO" dirty="0" err="1"/>
              <a:t>frå</a:t>
            </a:r>
            <a:r>
              <a:rPr lang="nb-NO" dirty="0"/>
              <a:t> utalandske </a:t>
            </a:r>
            <a:r>
              <a:rPr lang="nb-NO" dirty="0" err="1"/>
              <a:t>institusjonar</a:t>
            </a:r>
            <a:endParaRPr lang="nb-NO" dirty="0"/>
          </a:p>
          <a:p>
            <a:r>
              <a:rPr lang="nb-NO" dirty="0"/>
              <a:t>50% master </a:t>
            </a:r>
            <a:r>
              <a:rPr lang="nb-NO" dirty="0" err="1"/>
              <a:t>frå</a:t>
            </a:r>
            <a:r>
              <a:rPr lang="nb-NO" dirty="0"/>
              <a:t> andre norske universitet og </a:t>
            </a:r>
            <a:r>
              <a:rPr lang="nb-NO" dirty="0" err="1"/>
              <a:t>høgskular</a:t>
            </a:r>
            <a:endParaRPr lang="nb-NO" dirty="0"/>
          </a:p>
          <a:p>
            <a:endParaRPr lang="nb-NO" dirty="0"/>
          </a:p>
          <a:p>
            <a:r>
              <a:rPr lang="nb-NO" b="1" dirty="0"/>
              <a:t>Finansiering av ph.d.-</a:t>
            </a:r>
            <a:r>
              <a:rPr lang="nb-NO" b="1" dirty="0" err="1"/>
              <a:t>kandidatane</a:t>
            </a:r>
            <a:endParaRPr lang="nb-NO" b="1" dirty="0"/>
          </a:p>
          <a:p>
            <a:pPr marL="0" indent="0">
              <a:buNone/>
            </a:pPr>
            <a:r>
              <a:rPr lang="nb-NO" dirty="0"/>
              <a:t>HVL 	81 %</a:t>
            </a:r>
          </a:p>
          <a:p>
            <a:pPr marL="0" indent="0">
              <a:buNone/>
            </a:pPr>
            <a:r>
              <a:rPr lang="nb-NO" dirty="0"/>
              <a:t>NFR	9 %</a:t>
            </a:r>
          </a:p>
          <a:p>
            <a:pPr marL="0" indent="0">
              <a:buNone/>
            </a:pPr>
            <a:r>
              <a:rPr lang="nb-NO" dirty="0"/>
              <a:t>ANDRE 	10 %</a:t>
            </a:r>
          </a:p>
          <a:p>
            <a:endParaRPr lang="nb-NO" b="1" dirty="0"/>
          </a:p>
          <a:p>
            <a:r>
              <a:rPr lang="nb-NO" b="0" dirty="0"/>
              <a:t>ANDRE = t.d. </a:t>
            </a:r>
            <a:r>
              <a:rPr lang="nb-NO" b="0" dirty="0" err="1"/>
              <a:t>stipendiatar</a:t>
            </a:r>
            <a:r>
              <a:rPr lang="nb-NO" b="0" dirty="0"/>
              <a:t> tilsett ved andre </a:t>
            </a:r>
            <a:r>
              <a:rPr lang="nb-NO" b="0" dirty="0" err="1"/>
              <a:t>høgskular</a:t>
            </a:r>
            <a:r>
              <a:rPr lang="nb-NO" b="0" dirty="0"/>
              <a:t>, forskingsinstitutt eller </a:t>
            </a:r>
            <a:r>
              <a:rPr lang="nb-NO" b="0" dirty="0" err="1"/>
              <a:t>helseføretak</a:t>
            </a:r>
            <a:r>
              <a:rPr lang="nb-NO" b="0" dirty="0"/>
              <a:t> og HVL </a:t>
            </a:r>
            <a:r>
              <a:rPr lang="nb-NO" b="0" dirty="0" err="1"/>
              <a:t>stipendiatar</a:t>
            </a:r>
            <a:r>
              <a:rPr lang="nb-NO" b="0" dirty="0"/>
              <a:t> finansiert av eksterne kjelder (t.d. </a:t>
            </a:r>
            <a:r>
              <a:rPr lang="nb-NO" b="0" dirty="0" err="1"/>
              <a:t>Ekstrastifeltelsen</a:t>
            </a:r>
            <a:r>
              <a:rPr lang="nb-NO" b="0" dirty="0"/>
              <a:t>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8630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Universitetskrav:</a:t>
            </a:r>
          </a:p>
          <a:p>
            <a:r>
              <a:rPr lang="nb-NO" sz="3200" i="1" dirty="0">
                <a:effectLst/>
              </a:rPr>
              <a:t>«Institusjonen skal ha stabil forskerutdanning og </a:t>
            </a:r>
            <a:r>
              <a:rPr lang="nb-NO" sz="3200" i="1" dirty="0">
                <a:effectLst/>
                <a:highlight>
                  <a:srgbClr val="FFFF00"/>
                </a:highlight>
              </a:rPr>
              <a:t>dokumentere at den i gjennomsnitt har uteksaminert minst fem doktorander på</a:t>
            </a:r>
          </a:p>
          <a:p>
            <a:r>
              <a:rPr lang="nb-NO" sz="3200" i="1" dirty="0">
                <a:effectLst/>
                <a:highlight>
                  <a:srgbClr val="FFFF00"/>
                </a:highlight>
              </a:rPr>
              <a:t> minst to av doktorgradsstudiene eller tilsvarende stipendiatprogram per år over en treårsperiode.»</a:t>
            </a:r>
          </a:p>
          <a:p>
            <a:endParaRPr lang="nb-NO" sz="3200" i="1" dirty="0">
              <a:effectLst/>
              <a:highlight>
                <a:srgbClr val="FFFF00"/>
              </a:highlight>
            </a:endParaRPr>
          </a:p>
          <a:p>
            <a:r>
              <a:rPr lang="nb-NO" sz="3200" b="1" i="0" dirty="0">
                <a:effectLst/>
                <a:highlight>
                  <a:srgbClr val="FFFF00"/>
                </a:highlight>
              </a:rPr>
              <a:t>Altså</a:t>
            </a:r>
            <a:r>
              <a:rPr lang="nb-NO" sz="3200" i="0" dirty="0">
                <a:effectLst/>
                <a:highlight>
                  <a:srgbClr val="FFFF00"/>
                </a:highlight>
              </a:rPr>
              <a:t>: </a:t>
            </a:r>
            <a:r>
              <a:rPr lang="nn-NO" sz="1800" i="0" dirty="0">
                <a:effectLst/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T</a:t>
            </a: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av ph.d.-programma må ha 15 disputasar kvar i ein periode på tre år.</a:t>
            </a:r>
            <a:endParaRPr lang="nb-NO" sz="3200" i="1" dirty="0">
              <a:effectLst/>
              <a:highlight>
                <a:srgbClr val="FFFF00"/>
              </a:highlight>
            </a:endParaRPr>
          </a:p>
          <a:p>
            <a:endParaRPr lang="nb-NO" sz="3200" i="0" dirty="0">
              <a:effectLst/>
              <a:highlight>
                <a:srgbClr val="FFFF00"/>
              </a:highlight>
            </a:endParaRPr>
          </a:p>
          <a:p>
            <a:r>
              <a:rPr lang="nb-NO" sz="3200" i="0" dirty="0">
                <a:effectLst/>
                <a:highlight>
                  <a:srgbClr val="FFFF00"/>
                </a:highlight>
              </a:rPr>
              <a:t>Planen er å visa resultat for </a:t>
            </a:r>
            <a:r>
              <a:rPr lang="nb-NO" sz="3200" i="0" dirty="0" err="1">
                <a:effectLst/>
                <a:highlight>
                  <a:srgbClr val="FFFF00"/>
                </a:highlight>
              </a:rPr>
              <a:t>dei</a:t>
            </a:r>
            <a:r>
              <a:rPr lang="nb-NO" sz="3200" i="0" dirty="0">
                <a:effectLst/>
                <a:highlight>
                  <a:srgbClr val="FFFF00"/>
                </a:highlight>
              </a:rPr>
              <a:t> to eldste ph.d.-programma; </a:t>
            </a:r>
            <a:r>
              <a:rPr lang="nb-NO" sz="3200" i="0" dirty="0" err="1">
                <a:effectLst/>
                <a:highlight>
                  <a:srgbClr val="FFFF00"/>
                </a:highlight>
              </a:rPr>
              <a:t>Studiar</a:t>
            </a:r>
            <a:r>
              <a:rPr lang="nb-NO" sz="3200" i="0" dirty="0">
                <a:effectLst/>
                <a:highlight>
                  <a:srgbClr val="FFFF00"/>
                </a:highlight>
              </a:rPr>
              <a:t> av danning og didaktiske </a:t>
            </a:r>
            <a:r>
              <a:rPr lang="nb-NO" sz="3200" i="0" dirty="0" err="1">
                <a:effectLst/>
                <a:highlight>
                  <a:srgbClr val="FFFF00"/>
                </a:highlight>
              </a:rPr>
              <a:t>praksisar</a:t>
            </a:r>
            <a:r>
              <a:rPr lang="nb-NO" sz="3200" i="0" dirty="0">
                <a:effectLst/>
                <a:highlight>
                  <a:srgbClr val="FFFF00"/>
                </a:highlight>
              </a:rPr>
              <a:t> og Datateknologi.</a:t>
            </a:r>
          </a:p>
          <a:p>
            <a:endParaRPr lang="nb-NO" sz="3200" i="1" dirty="0">
              <a:effectLst/>
              <a:highlight>
                <a:srgbClr val="FFFF00"/>
              </a:highlight>
            </a:endParaRPr>
          </a:p>
          <a:p>
            <a:r>
              <a:rPr lang="nb-NO" sz="3200" b="1" i="1" dirty="0" err="1">
                <a:effectLst/>
                <a:highlight>
                  <a:srgbClr val="FFFF00"/>
                </a:highlight>
              </a:rPr>
              <a:t>Studiar</a:t>
            </a:r>
            <a:r>
              <a:rPr lang="nb-NO" sz="3200" b="1" i="1" dirty="0">
                <a:effectLst/>
                <a:highlight>
                  <a:srgbClr val="FFFF00"/>
                </a:highlight>
              </a:rPr>
              <a:t> av danning og didaktiske </a:t>
            </a:r>
            <a:r>
              <a:rPr lang="nb-NO" sz="3200" b="1" i="1" dirty="0" err="1">
                <a:effectLst/>
                <a:highlight>
                  <a:srgbClr val="FFFF00"/>
                </a:highlight>
              </a:rPr>
              <a:t>praksiar</a:t>
            </a:r>
            <a:r>
              <a:rPr lang="nb-NO" sz="3200" b="1" i="1" dirty="0">
                <a:effectLst/>
                <a:highlight>
                  <a:srgbClr val="FFFF00"/>
                </a:highlight>
              </a:rPr>
              <a:t>:</a:t>
            </a:r>
          </a:p>
          <a:p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Prognosar for 2022 tyder på at dette ph.d.-programmet vil nå kravet om 15 avlagte grader i perioden 2020-2022. </a:t>
            </a:r>
          </a:p>
          <a:p>
            <a:endParaRPr lang="nn-NO" sz="1800" i="1" dirty="0">
              <a:effectLst/>
              <a:highlight>
                <a:srgbClr val="FFFF00"/>
              </a:highlight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nn-NO" sz="1800" b="1" i="1" dirty="0">
                <a:effectLst/>
                <a:highlight>
                  <a:srgbClr val="FFFF00"/>
                </a:highlight>
                <a:latin typeface="Georgia" panose="02040502050405020303" pitchFamily="18" charset="0"/>
                <a:cs typeface="Times New Roman" panose="02020603050405020304" pitchFamily="18" charset="0"/>
              </a:rPr>
              <a:t>Datateknologi: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Prognosar tyder på at kravet om 15 doktorgrader på tre år vil verta nådd i 2023.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sz="3200" b="1" i="1" dirty="0">
              <a:effectLst/>
              <a:highlight>
                <a:srgbClr val="FFFF00"/>
              </a:highlight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542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18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Revisjon av ph.d.-forskrift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Revidert forskrift for graden </a:t>
            </a:r>
            <a:r>
              <a:rPr lang="nn-NO" sz="180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philsophiae</a:t>
            </a: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doctor (ph.d.) ved HVL tok til å gjelda 1.8.2021. </a:t>
            </a:r>
          </a:p>
          <a:p>
            <a:endParaRPr lang="nn-NO" sz="1800" dirty="0">
              <a:effectLst/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nn-NO" sz="18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Rettleiaropplæring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-ledd i kvalitetssikring av forskarutdanninga </a:t>
            </a:r>
          </a:p>
          <a:p>
            <a:pPr fontAlgn="base"/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rettleiarar har ei sentral rolle både når det gjeld kvalitet og gjennomstrøyming i forskarutdanninga</a:t>
            </a:r>
          </a:p>
          <a:p>
            <a:pPr fontAlgn="base"/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-felles opplæringstilbod for ph.d.-rettleiarar - legg til rette for erfaringsutveksling mellom rettleiarar frå ulike fagmiljø.</a:t>
            </a:r>
          </a:p>
          <a:p>
            <a:pPr fontAlgn="base"/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-Opplæringstilbodet er organisatorisk lagt under </a:t>
            </a:r>
            <a:r>
              <a:rPr lang="nn-NO" sz="18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Avdeling for utvikling av læring og undervising</a:t>
            </a: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sitt tilbod innanfor høgskulepedagogikk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nn-NO" sz="1800" i="1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1)Den pedagogiske sida av rettleiinga</a:t>
            </a:r>
            <a:r>
              <a:rPr lang="nn-NO" sz="18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omhandlar både teoretiske og praktiske spørsmål som er viktig ved rettleiing av ph.d.-kandidatar ved HVL. </a:t>
            </a:r>
          </a:p>
          <a:p>
            <a:pPr marL="0" indent="0" fontAlgn="base">
              <a:buNone/>
            </a:pP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2) </a:t>
            </a:r>
            <a:r>
              <a:rPr lang="nn-NO" sz="18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Web-kurs for ph.d.-rettleiarar</a:t>
            </a: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gir ein introduksjon til reglar og prosedyrar i forskarutdanninga og deltakarane skal verta kjent med dei ulike fasane i forskarutdanningsløpet </a:t>
            </a:r>
            <a:r>
              <a:rPr lang="nn-NO" sz="1800" dirty="0">
                <a:solidFill>
                  <a:srgbClr val="595959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(ferdig våren 2022).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3) </a:t>
            </a:r>
            <a:r>
              <a:rPr lang="nn-NO" sz="1800" i="1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Forskingsetikk og personvern</a:t>
            </a:r>
            <a:r>
              <a:rPr lang="nn-NO" sz="18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n-NO" sz="18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Dette kurset tek for seg forskingsetikk og personvern generelt, og kastar ljos over rettleiarrolla innanfor forskingsetikk og personvern.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Mobilitetsstipend for utanlandsopphald for stipendiatar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HVL oppmodar ph.d.-kandidatane til utanlandsopphald under arbeidet med avhandlinga</a:t>
            </a: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 ph.d.-programmet i datateknologi er det obligatorisk utanlandsopphald på minimum 3 månader</a:t>
            </a: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Mobilitetsstipend oppretta i 2022 (støtte til 3 utanlandsopphald i 3 månader)</a:t>
            </a: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Etablert rutine for registrering av utanlandsopphald i FS slik at institusjonen kan ha betre oversikt over faktisk utreise.</a:t>
            </a:r>
          </a:p>
          <a:p>
            <a:endParaRPr lang="nn-NO" sz="18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n-NO" sz="1800" i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Etablering av doktorpromosjon ved HVL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 2021 har Sentralt ph.d.-utval og Toppleiinga drøfta etablering av doktorpromosjon ved HVL. </a:t>
            </a: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Det er sett ned ei arbeidsgruppe som skal arbeida vidare med temaet </a:t>
            </a:r>
          </a:p>
          <a:p>
            <a:r>
              <a:rPr lang="nn-NO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Målsetjinga er å få til feiring av doktorgrader på institusjonsnivå i 2022. </a:t>
            </a:r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0998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Endring av Sentralt ph.d.-</a:t>
            </a:r>
            <a:r>
              <a:rPr lang="nb-NO" b="1" dirty="0" err="1"/>
              <a:t>utval</a:t>
            </a:r>
            <a:r>
              <a:rPr lang="nb-NO" b="1" dirty="0"/>
              <a:t> sitt mandat</a:t>
            </a:r>
          </a:p>
          <a:p>
            <a:r>
              <a:rPr lang="nb-NO" dirty="0"/>
              <a:t>Ved </a:t>
            </a:r>
            <a:r>
              <a:rPr lang="nn-NO" dirty="0"/>
              <a:t>revisjon av ph.d.-forskrifta (gjeldande frå 1.8.2021)vart nokre av Sentralt ph.d.-utval sin oppgåver flytt til dekan;</a:t>
            </a:r>
          </a:p>
          <a:p>
            <a:r>
              <a:rPr lang="nn-NO" dirty="0"/>
              <a:t>-   utpeiking av bedømmingskomité</a:t>
            </a:r>
          </a:p>
          <a:p>
            <a:pPr marL="171450" indent="-171450">
              <a:buFontTx/>
              <a:buChar char="-"/>
            </a:pPr>
            <a:r>
              <a:rPr lang="nn-NO" dirty="0"/>
              <a:t>innstilling til disputas</a:t>
            </a:r>
          </a:p>
          <a:p>
            <a:pPr marL="171450" indent="-171450">
              <a:buFontTx/>
              <a:buChar char="-"/>
            </a:pPr>
            <a:r>
              <a:rPr lang="nn-NO" dirty="0"/>
              <a:t>godkjenning av doktorgradsprøve. </a:t>
            </a:r>
          </a:p>
          <a:p>
            <a:pPr marL="0" indent="0">
              <a:buFontTx/>
              <a:buNone/>
            </a:pPr>
            <a:r>
              <a:rPr lang="nn-NO" dirty="0"/>
              <a:t>Handsaming av klager vart flytt frå Sentralt ph.d.-utval til Klagenemnda</a:t>
            </a:r>
          </a:p>
          <a:p>
            <a:pPr marL="0" indent="0">
              <a:buFontTx/>
              <a:buNone/>
            </a:pPr>
            <a:endParaRPr lang="nn-NO" dirty="0"/>
          </a:p>
          <a:p>
            <a:pPr marL="0" indent="0">
              <a:buFontTx/>
              <a:buNone/>
            </a:pPr>
            <a:r>
              <a:rPr lang="nn-NO" dirty="0"/>
              <a:t>Altså: Sentralt ph.d. –utval handsamar ikkje lenger saker som gjeld einskild-kandidatar.</a:t>
            </a:r>
          </a:p>
          <a:p>
            <a:pPr marL="0" indent="0">
              <a:buFontTx/>
              <a:buNone/>
            </a:pPr>
            <a:endParaRPr lang="nn-NO" dirty="0"/>
          </a:p>
          <a:p>
            <a:pPr marL="0" indent="0">
              <a:buFontTx/>
              <a:buNone/>
            </a:pPr>
            <a:r>
              <a:rPr lang="nn-NO" b="1" dirty="0"/>
              <a:t>Saker i Sentralt ph.d.-utval 2021</a:t>
            </a:r>
          </a:p>
          <a:p>
            <a:pPr marL="0" indent="0">
              <a:buFontTx/>
              <a:buNone/>
            </a:pP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987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407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457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- stående 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39" y="553771"/>
            <a:ext cx="3113909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6223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mørk - to liggende bil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576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57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5495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cxnSp>
        <p:nvCxnSpPr>
          <p:cNvPr id="11" name="Rett linje 10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3"/>
          </p:nvPr>
        </p:nvSpPr>
        <p:spPr>
          <a:xfrm>
            <a:off x="7152000" y="3468783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2147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354730"/>
            <a:ext cx="10926000" cy="5058000"/>
          </a:xfrm>
          <a:noFill/>
          <a:ln>
            <a:noFill/>
          </a:ln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238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20" name="Plassholder for bunntekst 1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idx="12"/>
          </p:nvPr>
        </p:nvSpPr>
        <p:spPr>
          <a:xfrm>
            <a:off x="6479976" y="1347919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6191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758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9673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ly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2856000" y="5755342"/>
            <a:ext cx="6480000" cy="3600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grpSp>
        <p:nvGrpSpPr>
          <p:cNvPr id="3" name="Gruppe 2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chemeClr val="accent1"/>
          </a:solidFill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74426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mø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2856000" y="5755342"/>
            <a:ext cx="6480000" cy="3600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grpSp>
        <p:nvGrpSpPr>
          <p:cNvPr id="3" name="Gruppe 2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chemeClr val="accent1"/>
          </a:solidFill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822056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- to liggend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39" y="553771"/>
            <a:ext cx="3113909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347400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904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 - stående 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2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0" y="537312"/>
            <a:ext cx="3113908" cy="810000"/>
          </a:xfrm>
          <a:prstGeom prst="rect">
            <a:avLst/>
          </a:prstGeom>
        </p:spPr>
      </p:pic>
      <p:sp>
        <p:nvSpPr>
          <p:cNvPr id="11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0648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 - liggende bil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2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0" y="537312"/>
            <a:ext cx="3113908" cy="810000"/>
          </a:xfrm>
          <a:prstGeom prst="rect">
            <a:avLst/>
          </a:prstGeom>
        </p:spPr>
      </p:pic>
      <p:sp>
        <p:nvSpPr>
          <p:cNvPr id="11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347400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6494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med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4" name="Rektangel 3"/>
          <p:cNvSpPr/>
          <p:nvPr userDrawn="1"/>
        </p:nvSpPr>
        <p:spPr>
          <a:xfrm>
            <a:off x="812602" y="1363946"/>
            <a:ext cx="1092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/>
              <a:t>  </a:t>
            </a:r>
            <a:endParaRPr lang="nb-NO" dirty="0"/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809427" y="1358552"/>
            <a:ext cx="1092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427" y="1361080"/>
            <a:ext cx="1092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 marL="342900" indent="-342900">
              <a:lnSpc>
                <a:spcPct val="100000"/>
              </a:lnSpc>
              <a:buFont typeface=".AppleSystemUIFont" charset="-120"/>
              <a:buChar char="›"/>
              <a:defRPr sz="2000"/>
            </a:lvl1pPr>
            <a:lvl2pPr marL="6858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2pPr>
            <a:lvl3pPr marL="11430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3pPr>
            <a:lvl4pPr marL="16002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4pPr>
            <a:lvl5pPr marL="20574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52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 spalter med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4" name="Rektangel 3"/>
          <p:cNvSpPr/>
          <p:nvPr userDrawn="1"/>
        </p:nvSpPr>
        <p:spPr>
          <a:xfrm>
            <a:off x="810594" y="1352959"/>
            <a:ext cx="525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 dirty="0"/>
              <a:t>  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6480905" y="1351536"/>
            <a:ext cx="525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/>
              <a:t>  </a:t>
            </a:r>
            <a:endParaRPr lang="nb-NO" dirty="0"/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809427" y="1362845"/>
            <a:ext cx="52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2127" y="1364110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idx="12"/>
          </p:nvPr>
        </p:nvSpPr>
        <p:spPr>
          <a:xfrm>
            <a:off x="6491935" y="1347919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defRPr sz="2000"/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cxnSp>
        <p:nvCxnSpPr>
          <p:cNvPr id="17" name="Rett linje 16"/>
          <p:cNvCxnSpPr/>
          <p:nvPr userDrawn="1"/>
        </p:nvCxnSpPr>
        <p:spPr>
          <a:xfrm>
            <a:off x="6472438" y="1361941"/>
            <a:ext cx="52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ssholder for bunntekst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205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lys - stående 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6252000" y="5495"/>
            <a:ext cx="5940000" cy="68525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823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mørk - stående 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6252000" y="5495"/>
            <a:ext cx="5940000" cy="68525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08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lys - to liggend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576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57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5495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cxnSp>
        <p:nvCxnSpPr>
          <p:cNvPr id="11" name="Rett linje 10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3"/>
          </p:nvPr>
        </p:nvSpPr>
        <p:spPr>
          <a:xfrm>
            <a:off x="7152000" y="3468783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1101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03414" y="-1"/>
            <a:ext cx="10926000" cy="135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11859" y="1349999"/>
            <a:ext cx="10927084" cy="50560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811950" y="6408000"/>
            <a:ext cx="5252673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38087" y="6406054"/>
            <a:ext cx="450000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10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725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63" r:id="rId3"/>
    <p:sldLayoutId id="2147483674" r:id="rId4"/>
    <p:sldLayoutId id="2147483650" r:id="rId5"/>
    <p:sldLayoutId id="2147483664" r:id="rId6"/>
    <p:sldLayoutId id="2147483671" r:id="rId7"/>
    <p:sldLayoutId id="2147483667" r:id="rId8"/>
    <p:sldLayoutId id="2147483672" r:id="rId9"/>
    <p:sldLayoutId id="2147483670" r:id="rId10"/>
    <p:sldLayoutId id="2147483665" r:id="rId11"/>
    <p:sldLayoutId id="2147483666" r:id="rId12"/>
    <p:sldLayoutId id="2147483655" r:id="rId13"/>
    <p:sldLayoutId id="2147483661" r:id="rId14"/>
    <p:sldLayoutId id="2147483668" r:id="rId15"/>
    <p:sldLayoutId id="2147483675" r:id="rId1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anchor="b">
            <a:normAutofit/>
          </a:bodyPr>
          <a:lstStyle/>
          <a:p>
            <a:r>
              <a:rPr lang="nb-NO" dirty="0"/>
              <a:t>Status </a:t>
            </a:r>
            <a:r>
              <a:rPr lang="nb-NO" dirty="0" err="1"/>
              <a:t>forskarutdanning</a:t>
            </a:r>
            <a:r>
              <a:rPr lang="nb-NO" dirty="0"/>
              <a:t> 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>
            <a:normAutofit/>
          </a:bodyPr>
          <a:lstStyle/>
          <a:p>
            <a:r>
              <a:rPr lang="nb-NO" dirty="0"/>
              <a:t>Orientering til styret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b-NO" dirty="0"/>
              <a:t>Gro Anita Fonnes Flaten</a:t>
            </a:r>
            <a:endParaRPr lang="nb-NO"/>
          </a:p>
          <a:p>
            <a:pPr>
              <a:spcAft>
                <a:spcPts val="600"/>
              </a:spcAft>
            </a:pPr>
            <a:r>
              <a:rPr lang="nb-NO" dirty="0"/>
              <a:t>Prorektor for forsking</a:t>
            </a:r>
            <a:br>
              <a:rPr lang="nb-NO" dirty="0"/>
            </a:br>
            <a:r>
              <a:rPr lang="nb-NO" dirty="0"/>
              <a:t>9. mars 2022</a:t>
            </a:r>
            <a:endParaRPr lang="nb-NO"/>
          </a:p>
        </p:txBody>
      </p:sp>
      <p:pic>
        <p:nvPicPr>
          <p:cNvPr id="6" name="Plassholder for bilde 5">
            <a:extLst>
              <a:ext uri="{FF2B5EF4-FFF2-40B4-BE49-F238E27FC236}">
                <a16:creationId xmlns:a16="http://schemas.microsoft.com/office/drawing/2014/main" id="{B0974C7C-656E-4E10-B144-7AEDD2C81528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/>
          <a:srcRect l="26575" r="26575"/>
          <a:stretch/>
        </p:blipFill>
        <p:spPr>
          <a:xfrm>
            <a:off x="7152000" y="10"/>
            <a:ext cx="5040000" cy="6857990"/>
          </a:xfrm>
          <a:noFill/>
        </p:spPr>
      </p:pic>
    </p:spTree>
    <p:extLst>
      <p:ext uri="{BB962C8B-B14F-4D97-AF65-F5344CB8AC3E}">
        <p14:creationId xmlns:p14="http://schemas.microsoft.com/office/powerpoint/2010/main" val="83171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AFDC54-B4A8-4A95-B9D1-B8476786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Sentralt ph.d.-</a:t>
            </a:r>
            <a:r>
              <a:rPr lang="nb-NO" dirty="0" err="1"/>
              <a:t>utval</a:t>
            </a:r>
            <a:r>
              <a:rPr lang="nb-NO" dirty="0"/>
              <a:t> – saker 2021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CBF8DC-95C9-402B-9AA6-1A8AF6F05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0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Revisjon av ph.d.-forskrifta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-Rettleiaropplæring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-Mobilitetsstipend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-Doktorpromosjon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-Erfaring med offentleggjering og kunngjering av disputas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-Erfaring med gjennomføring av prøveforelesing og disputas </a:t>
            </a: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Orientering om digital disputas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sz="2400" dirty="0">
              <a:solidFill>
                <a:srgbClr val="000000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7932719-45E0-4824-AC2A-9FFF7E351B9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lnSpcReduction="10000"/>
          </a:bodyPr>
          <a:lstStyle/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-Oversikt over kandidatar i ph.d.-programma (fast sak to gonger pr år)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-Studiekvalitetsrapport for Nautiske operasjonar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-Habilitetsskjema og retningslinjer for habilitet i </a:t>
            </a:r>
            <a:r>
              <a:rPr lang="nn-NO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bedømmelseskomitear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-Revisjon i skjema for framdriftsrapportering.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nn-NO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nn-NO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etningslinjer for stipendiatar sitt pliktarbeid. </a:t>
            </a:r>
            <a:endParaRPr lang="nb-NO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18496-01F2-4471-967D-22B27BD942E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BCD01F-C8FC-4DEF-B90E-F3105327539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3320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/>
          <p:cNvGrpSpPr>
            <a:grpSpLocks noChangeAspect="1"/>
          </p:cNvGrpSpPr>
          <p:nvPr/>
        </p:nvGrpSpPr>
        <p:grpSpPr>
          <a:xfrm>
            <a:off x="3249706" y="944880"/>
            <a:ext cx="5692588" cy="4968240"/>
            <a:chOff x="5122863" y="2579688"/>
            <a:chExt cx="1946276" cy="1698625"/>
          </a:xfrm>
          <a:solidFill>
            <a:schemeClr val="accent1"/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2" name="Plassholder for bilde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6340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34B19B2-5E18-4CF9-9C93-EA9261FAE3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11950" y="6408000"/>
            <a:ext cx="5252673" cy="450000"/>
          </a:xfr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11738087" y="6406054"/>
            <a:ext cx="450000" cy="45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0BEE4E4-E047-6A49-BCB9-4D06E7BA237B}" type="slidenum">
              <a:rPr lang="nb-NO" smtClean="0"/>
              <a:pPr>
                <a:spcAft>
                  <a:spcPts val="600"/>
                </a:spcAft>
              </a:pPr>
              <a:t>2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 anchor="ctr">
            <a:normAutofit/>
          </a:bodyPr>
          <a:lstStyle/>
          <a:p>
            <a:r>
              <a:rPr lang="nb-NO" dirty="0"/>
              <a:t>Notat om </a:t>
            </a:r>
            <a:r>
              <a:rPr lang="nb-NO" dirty="0" err="1"/>
              <a:t>forskarutdanning</a:t>
            </a:r>
            <a:r>
              <a:rPr lang="nb-NO" dirty="0"/>
              <a:t> HVL 2021: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5256000" cy="50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1) Rekruttering og opptak </a:t>
            </a:r>
          </a:p>
          <a:p>
            <a:pPr marL="0" indent="0">
              <a:buNone/>
            </a:pPr>
            <a:r>
              <a:rPr lang="nb-NO" dirty="0"/>
              <a:t>2) Avlagte doktorgrader</a:t>
            </a:r>
          </a:p>
          <a:p>
            <a:pPr marL="0" indent="0">
              <a:buNone/>
            </a:pPr>
            <a:r>
              <a:rPr lang="nb-NO" dirty="0"/>
              <a:t>3) Tema det har vorte arbeidd med på tvers av ph.d.-programma</a:t>
            </a:r>
          </a:p>
          <a:p>
            <a:pPr marL="0" indent="0">
              <a:buNone/>
            </a:pPr>
            <a:r>
              <a:rPr lang="nb-NO" dirty="0"/>
              <a:t>4) Sentralt ph.d.-</a:t>
            </a:r>
            <a:r>
              <a:rPr lang="nb-NO" dirty="0" err="1"/>
              <a:t>utval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20" name="Plassholder for innhold 19">
            <a:extLst>
              <a:ext uri="{FF2B5EF4-FFF2-40B4-BE49-F238E27FC236}">
                <a16:creationId xmlns:a16="http://schemas.microsoft.com/office/drawing/2014/main" id="{7BE0DFD6-0221-49D2-BDD8-1BE19EC5D70F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3"/>
          <a:stretch>
            <a:fillRect/>
          </a:stretch>
        </p:blipFill>
        <p:spPr>
          <a:xfrm>
            <a:off x="6706874" y="1347919"/>
            <a:ext cx="5256213" cy="3120172"/>
          </a:xfrm>
        </p:spPr>
      </p:pic>
    </p:spTree>
    <p:extLst>
      <p:ext uri="{BB962C8B-B14F-4D97-AF65-F5344CB8AC3E}">
        <p14:creationId xmlns:p14="http://schemas.microsoft.com/office/powerpoint/2010/main" val="111182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C57262-24C4-4A76-B8CA-D56E7391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Rekruttering; </a:t>
            </a:r>
            <a:r>
              <a:rPr lang="nb-NO" dirty="0" err="1"/>
              <a:t>stipendiatstillingar</a:t>
            </a:r>
            <a:r>
              <a:rPr lang="nb-NO" dirty="0"/>
              <a:t> ved HVL</a:t>
            </a:r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14757CEA-C51C-4606-A0FC-4A72C729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n-NO" sz="24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84 faste KD-rekrutteringsstillingar,  fordeling: </a:t>
            </a: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26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sz="2600" dirty="0">
                <a:latin typeface="Georgia" panose="02040502050405020303" pitchFamily="18" charset="0"/>
                <a:cs typeface="Arial" panose="020B0604020202020204" pitchFamily="34" charset="0"/>
              </a:rPr>
              <a:t>11 mellombelse KD-heimlar</a:t>
            </a:r>
            <a:br>
              <a:rPr lang="nn-NO" sz="2600" dirty="0">
                <a:latin typeface="Georgia" panose="02040502050405020303" pitchFamily="18" charset="0"/>
                <a:cs typeface="Arial" panose="020B0604020202020204" pitchFamily="34" charset="0"/>
              </a:rPr>
            </a:br>
            <a:endParaRPr lang="nn-NO" sz="2600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sz="2600" dirty="0">
                <a:latin typeface="Georgia" panose="02040502050405020303" pitchFamily="18" charset="0"/>
                <a:cs typeface="Arial" panose="020B0604020202020204" pitchFamily="34" charset="0"/>
              </a:rPr>
              <a:t>15 stipendiatstillingar – strategisk satsing </a:t>
            </a: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n-NO" sz="1800" i="1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3" name="Plassholder for innhold 12">
            <a:extLst>
              <a:ext uri="{FF2B5EF4-FFF2-40B4-BE49-F238E27FC236}">
                <a16:creationId xmlns:a16="http://schemas.microsoft.com/office/drawing/2014/main" id="{0134B97A-8B23-4453-AECF-0986151DC2C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Universitetskrav: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42B7075-7CD8-4BE7-8F0E-7044DE11225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C3C76BD-5CFF-4C5C-981A-E96966C22E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3</a:t>
            </a:fld>
            <a:endParaRPr lang="nb-NO" dirty="0"/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10E6732B-7F8F-45F6-A2DD-4A012FD4D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499231"/>
              </p:ext>
            </p:extLst>
          </p:nvPr>
        </p:nvGraphicFramePr>
        <p:xfrm>
          <a:off x="902369" y="2251799"/>
          <a:ext cx="5398420" cy="1563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5534">
                  <a:extLst>
                    <a:ext uri="{9D8B030D-6E8A-4147-A177-3AD203B41FA5}">
                      <a16:colId xmlns:a16="http://schemas.microsoft.com/office/drawing/2014/main" val="370575811"/>
                    </a:ext>
                  </a:extLst>
                </a:gridCol>
                <a:gridCol w="1422886">
                  <a:extLst>
                    <a:ext uri="{9D8B030D-6E8A-4147-A177-3AD203B41FA5}">
                      <a16:colId xmlns:a16="http://schemas.microsoft.com/office/drawing/2014/main" val="1329628742"/>
                    </a:ext>
                  </a:extLst>
                </a:gridCol>
              </a:tblGrid>
              <a:tr h="462175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 Ph.d.-program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Tal på faste KD- heimlar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54633754"/>
                  </a:ext>
                </a:extLst>
              </a:tr>
              <a:tr h="22241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Studiar av danning og didaktiske praksisar 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24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1736251"/>
                  </a:ext>
                </a:extLst>
              </a:tr>
              <a:tr h="22241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Datateknologi 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19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08284003"/>
                  </a:ext>
                </a:extLst>
              </a:tr>
              <a:tr h="22241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Helse, funksjon og deltaking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19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26395693"/>
                  </a:ext>
                </a:extLst>
              </a:tr>
              <a:tr h="222414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Ansvarleg innovasjon og regional utvikling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18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58350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Nautiske operasjonar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4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0033008"/>
                  </a:ext>
                </a:extLst>
              </a:tr>
            </a:tbl>
          </a:graphicData>
        </a:graphic>
      </p:graphicFrame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06E1CBE5-A7AB-4BE4-9EB3-9E7EC9164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190658"/>
              </p:ext>
            </p:extLst>
          </p:nvPr>
        </p:nvGraphicFramePr>
        <p:xfrm>
          <a:off x="6485438" y="2028825"/>
          <a:ext cx="5250537" cy="3851264"/>
        </p:xfrm>
        <a:graphic>
          <a:graphicData uri="http://schemas.openxmlformats.org/drawingml/2006/table">
            <a:tbl>
              <a:tblPr/>
              <a:tblGrid>
                <a:gridCol w="5250537">
                  <a:extLst>
                    <a:ext uri="{9D8B030D-6E8A-4147-A177-3AD203B41FA5}">
                      <a16:colId xmlns:a16="http://schemas.microsoft.com/office/drawing/2014/main" val="3996400485"/>
                    </a:ext>
                  </a:extLst>
                </a:gridCol>
              </a:tblGrid>
              <a:tr h="3851264">
                <a:tc>
                  <a:txBody>
                    <a:bodyPr/>
                    <a:lstStyle/>
                    <a:p>
                      <a:pPr algn="l" fontAlgn="t"/>
                      <a:r>
                        <a:rPr lang="nb-NO" i="1" dirty="0">
                          <a:effectLst/>
                        </a:rPr>
                        <a:t>(5) Institusjonen skal ha stabil forskerutdanning og dokumentere at den i gjennomsnitt har uteksaminert minst fem doktorander på minst to av doktorgradsstudiene eller tilsvarende stipendiatprogram per år over en treårsperiode. </a:t>
                      </a:r>
                      <a:r>
                        <a:rPr lang="nb-NO" i="1" dirty="0">
                          <a:effectLst/>
                          <a:highlight>
                            <a:srgbClr val="FFFF00"/>
                          </a:highlight>
                        </a:rPr>
                        <a:t>Hvert enkelt doktorgradsstudium skal over en periode på fem år ha tatt opp i gjennomsnitt minst 15 stipendiater.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338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39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Opptak 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32190D1E-DC56-4197-8E18-7E2BCDB75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n-NO" sz="18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Kandidatar i  ph.d.-programma fordelt etter oppstart i perioden 2014-2021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n-NO" sz="12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Kjelde: FS</a:t>
            </a:r>
            <a:endParaRPr lang="nb-NO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n-NO" sz="12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*Tala for 2021 vil kunna auka p.g.a. etterregistrering av kandidatar med oppstart i 2021</a:t>
            </a:r>
            <a:endParaRPr lang="nb-NO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n-NO" sz="12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** Viser ph.d.-kandidatar som har HVL som heimeinstitusjon</a:t>
            </a:r>
            <a:endParaRPr lang="nb-NO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D6D96178-B544-47A6-B72C-5FCB625F7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31709"/>
              </p:ext>
            </p:extLst>
          </p:nvPr>
        </p:nvGraphicFramePr>
        <p:xfrm>
          <a:off x="809976" y="1973179"/>
          <a:ext cx="7911337" cy="2729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4092">
                  <a:extLst>
                    <a:ext uri="{9D8B030D-6E8A-4147-A177-3AD203B41FA5}">
                      <a16:colId xmlns:a16="http://schemas.microsoft.com/office/drawing/2014/main" val="1218135930"/>
                    </a:ext>
                  </a:extLst>
                </a:gridCol>
                <a:gridCol w="688742">
                  <a:extLst>
                    <a:ext uri="{9D8B030D-6E8A-4147-A177-3AD203B41FA5}">
                      <a16:colId xmlns:a16="http://schemas.microsoft.com/office/drawing/2014/main" val="1990068756"/>
                    </a:ext>
                  </a:extLst>
                </a:gridCol>
                <a:gridCol w="799236">
                  <a:extLst>
                    <a:ext uri="{9D8B030D-6E8A-4147-A177-3AD203B41FA5}">
                      <a16:colId xmlns:a16="http://schemas.microsoft.com/office/drawing/2014/main" val="2504042125"/>
                    </a:ext>
                  </a:extLst>
                </a:gridCol>
                <a:gridCol w="530370">
                  <a:extLst>
                    <a:ext uri="{9D8B030D-6E8A-4147-A177-3AD203B41FA5}">
                      <a16:colId xmlns:a16="http://schemas.microsoft.com/office/drawing/2014/main" val="2058370410"/>
                    </a:ext>
                  </a:extLst>
                </a:gridCol>
                <a:gridCol w="511954">
                  <a:extLst>
                    <a:ext uri="{9D8B030D-6E8A-4147-A177-3AD203B41FA5}">
                      <a16:colId xmlns:a16="http://schemas.microsoft.com/office/drawing/2014/main" val="3265851000"/>
                    </a:ext>
                  </a:extLst>
                </a:gridCol>
                <a:gridCol w="535892">
                  <a:extLst>
                    <a:ext uri="{9D8B030D-6E8A-4147-A177-3AD203B41FA5}">
                      <a16:colId xmlns:a16="http://schemas.microsoft.com/office/drawing/2014/main" val="3906880940"/>
                    </a:ext>
                  </a:extLst>
                </a:gridCol>
                <a:gridCol w="530370">
                  <a:extLst>
                    <a:ext uri="{9D8B030D-6E8A-4147-A177-3AD203B41FA5}">
                      <a16:colId xmlns:a16="http://schemas.microsoft.com/office/drawing/2014/main" val="267829502"/>
                    </a:ext>
                  </a:extLst>
                </a:gridCol>
                <a:gridCol w="567200">
                  <a:extLst>
                    <a:ext uri="{9D8B030D-6E8A-4147-A177-3AD203B41FA5}">
                      <a16:colId xmlns:a16="http://schemas.microsoft.com/office/drawing/2014/main" val="4202122820"/>
                    </a:ext>
                  </a:extLst>
                </a:gridCol>
                <a:gridCol w="570884">
                  <a:extLst>
                    <a:ext uri="{9D8B030D-6E8A-4147-A177-3AD203B41FA5}">
                      <a16:colId xmlns:a16="http://schemas.microsoft.com/office/drawing/2014/main" val="3692546878"/>
                    </a:ext>
                  </a:extLst>
                </a:gridCol>
                <a:gridCol w="562597">
                  <a:extLst>
                    <a:ext uri="{9D8B030D-6E8A-4147-A177-3AD203B41FA5}">
                      <a16:colId xmlns:a16="http://schemas.microsoft.com/office/drawing/2014/main" val="3536879609"/>
                    </a:ext>
                  </a:extLst>
                </a:gridCol>
              </a:tblGrid>
              <a:tr h="2678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  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2014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2015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2016 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2017 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2018 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2019 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2020 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2021*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Totalt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63973234"/>
                  </a:ext>
                </a:extLst>
              </a:tr>
              <a:tr h="55289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Studiar av danning og didaktiske praksisar 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7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11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13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15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16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8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16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87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15225690"/>
                  </a:ext>
                </a:extLst>
              </a:tr>
              <a:tr h="2678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Datateknologi 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10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8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9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6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45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97306924"/>
                  </a:ext>
                </a:extLst>
              </a:tr>
              <a:tr h="55289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Helse, funksjon og deltaking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 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 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7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5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15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9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36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9864611"/>
                  </a:ext>
                </a:extLst>
              </a:tr>
              <a:tr h="55289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Ansvarleg innovasjon og regional utvikling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 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 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13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9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25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77893425"/>
                  </a:ext>
                </a:extLst>
              </a:tr>
              <a:tr h="2678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Nautiske operasjonar **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0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7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29284918"/>
                  </a:ext>
                </a:extLst>
              </a:tr>
              <a:tr h="2678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Totalt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8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13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25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36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32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46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40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200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0140244"/>
                  </a:ext>
                </a:extLst>
              </a:tr>
            </a:tbl>
          </a:graphicData>
        </a:graphic>
      </p:graphicFrame>
      <p:sp>
        <p:nvSpPr>
          <p:cNvPr id="10" name="TekstSylinder 9">
            <a:extLst>
              <a:ext uri="{FF2B5EF4-FFF2-40B4-BE49-F238E27FC236}">
                <a16:creationId xmlns:a16="http://schemas.microsoft.com/office/drawing/2014/main" id="{71581045-9D63-433C-995F-0EE2EF373159}"/>
              </a:ext>
            </a:extLst>
          </p:cNvPr>
          <p:cNvSpPr txBox="1"/>
          <p:nvPr/>
        </p:nvSpPr>
        <p:spPr>
          <a:xfrm>
            <a:off x="9072562" y="2137811"/>
            <a:ext cx="301466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i="1" dirty="0">
                <a:effectLst/>
                <a:highlight>
                  <a:srgbClr val="FFFF00"/>
                </a:highlight>
              </a:rPr>
              <a:t>«Hvert enkelt doktorgradsstudium skal over en periode på fem år ha tatt opp i gjennomsnitt minst 15 stipendiater.»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985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5</a:t>
            </a:fld>
            <a:endParaRPr lang="nb-NO" dirty="0"/>
          </a:p>
        </p:txBody>
      </p:sp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Opptaksgrunnlag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Master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2"/>
          </p:nvPr>
        </p:nvSpPr>
        <p:spPr>
          <a:xfrm>
            <a:off x="6479976" y="1347919"/>
            <a:ext cx="3590456" cy="2670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Finansiering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HVL 	81 %</a:t>
            </a:r>
          </a:p>
          <a:p>
            <a:pPr marL="0" indent="0">
              <a:buNone/>
            </a:pPr>
            <a:r>
              <a:rPr lang="nb-NO" dirty="0"/>
              <a:t>NFR	9 %</a:t>
            </a:r>
          </a:p>
          <a:p>
            <a:pPr marL="0" indent="0">
              <a:buNone/>
            </a:pPr>
            <a:r>
              <a:rPr lang="nb-NO" dirty="0"/>
              <a:t>ANDRE 10 %</a:t>
            </a:r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D9782E01-AA2B-4428-B317-A247CD52F0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4700799"/>
              </p:ext>
            </p:extLst>
          </p:nvPr>
        </p:nvGraphicFramePr>
        <p:xfrm>
          <a:off x="456024" y="1943100"/>
          <a:ext cx="5101814" cy="418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258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8B51A4-C1EC-4B68-8530-3B3629AED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Avlagte doktorgrader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0011A2BE-1D71-45EB-B876-756C5E9A5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dirty="0">
                <a:latin typeface="Georgia" panose="02040502050405020303" pitchFamily="18" charset="0"/>
              </a:rPr>
              <a:t>Avlagte doktorgrader 2019-2021 og prognose 2022-2023</a:t>
            </a:r>
            <a:endParaRPr lang="nb-NO" sz="1800" i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nb-NO" sz="1800" i="1" dirty="0">
              <a:latin typeface="Georgia" panose="02040502050405020303" pitchFamily="18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5E60B1B-33A2-4A2A-BF9A-C90978A3311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Universitetskrav: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sz="1800" i="1" dirty="0">
                <a:effectLst/>
              </a:rPr>
              <a:t>(5) Institusjonen skal ha stabil forskerutdanning og </a:t>
            </a:r>
            <a:r>
              <a:rPr lang="nb-NO" sz="1800" i="1" dirty="0">
                <a:effectLst/>
                <a:highlight>
                  <a:srgbClr val="FFFF00"/>
                </a:highlight>
              </a:rPr>
              <a:t>dokumentere at den i gjennomsnitt har uteksaminert minst fem doktorander på minst to av doktorgradsstudiene eller tilsvarende stipendiatprogram per år over en treårsperiode.</a:t>
            </a:r>
            <a:r>
              <a:rPr lang="nb-NO" sz="1800" i="1" dirty="0">
                <a:effectLst/>
              </a:rPr>
              <a:t> Hvert enkelt doktorgradsstudium skal over en periode på fem år ha tatt opp i gjennomsnitt minst 15 stipendiater.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97A75F-B531-4210-A4BD-4DE184AD444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A5BCC02-82F0-404F-99C0-A00485CDFFE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6</a:t>
            </a:fld>
            <a:endParaRPr lang="nb-NO" dirty="0"/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ABF1F2AF-CE48-4A09-BE56-4DA1C39D2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512067"/>
              </p:ext>
            </p:extLst>
          </p:nvPr>
        </p:nvGraphicFramePr>
        <p:xfrm>
          <a:off x="806116" y="2598820"/>
          <a:ext cx="5522495" cy="2359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1646">
                  <a:extLst>
                    <a:ext uri="{9D8B030D-6E8A-4147-A177-3AD203B41FA5}">
                      <a16:colId xmlns:a16="http://schemas.microsoft.com/office/drawing/2014/main" val="261049709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1437442088"/>
                    </a:ext>
                  </a:extLst>
                </a:gridCol>
                <a:gridCol w="459126">
                  <a:extLst>
                    <a:ext uri="{9D8B030D-6E8A-4147-A177-3AD203B41FA5}">
                      <a16:colId xmlns:a16="http://schemas.microsoft.com/office/drawing/2014/main" val="3843390355"/>
                    </a:ext>
                  </a:extLst>
                </a:gridCol>
                <a:gridCol w="433550">
                  <a:extLst>
                    <a:ext uri="{9D8B030D-6E8A-4147-A177-3AD203B41FA5}">
                      <a16:colId xmlns:a16="http://schemas.microsoft.com/office/drawing/2014/main" val="1081343315"/>
                    </a:ext>
                  </a:extLst>
                </a:gridCol>
                <a:gridCol w="862838">
                  <a:extLst>
                    <a:ext uri="{9D8B030D-6E8A-4147-A177-3AD203B41FA5}">
                      <a16:colId xmlns:a16="http://schemas.microsoft.com/office/drawing/2014/main" val="1683221596"/>
                    </a:ext>
                  </a:extLst>
                </a:gridCol>
                <a:gridCol w="863448">
                  <a:extLst>
                    <a:ext uri="{9D8B030D-6E8A-4147-A177-3AD203B41FA5}">
                      <a16:colId xmlns:a16="http://schemas.microsoft.com/office/drawing/2014/main" val="1455903945"/>
                    </a:ext>
                  </a:extLst>
                </a:gridCol>
              </a:tblGrid>
              <a:tr h="70578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 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2019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2020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2021</a:t>
                      </a:r>
                      <a:endParaRPr lang="nb-NO" sz="1400" dirty="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 </a:t>
                      </a:r>
                      <a:endParaRPr lang="nb-NO" sz="1400" dirty="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 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2022</a:t>
                      </a:r>
                      <a:endParaRPr lang="nb-NO" sz="1400" dirty="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prognose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2023</a:t>
                      </a:r>
                      <a:endParaRPr lang="nb-NO" sz="1400" dirty="0">
                        <a:effectLst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effectLst/>
                        </a:rPr>
                        <a:t>prognose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10582110"/>
                  </a:ext>
                </a:extLst>
              </a:tr>
              <a:tr h="46468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Studiar av danning og didaktiske praksisar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4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6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</a:t>
                      </a:r>
                      <a:endParaRPr lang="nb-NO" sz="140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14</a:t>
                      </a:r>
                      <a:endParaRPr lang="nb-NO" sz="140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1128168"/>
                  </a:ext>
                </a:extLst>
              </a:tr>
              <a:tr h="223592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Datateknologi 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2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3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40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7</a:t>
                      </a:r>
                      <a:endParaRPr lang="nb-NO" sz="140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84392028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Helse, funksjon og deltaking 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40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40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47889510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Nautiske operasjonar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40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40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17678941"/>
                  </a:ext>
                </a:extLst>
              </a:tr>
              <a:tr h="464687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Ansvarleg innovasjon og regional utvikling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effectLst/>
                        </a:rPr>
                        <a:t>-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40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</a:pPr>
                      <a:r>
                        <a:rPr lang="nn-NO" sz="1400" dirty="0"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400" dirty="0"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42143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B54680F7-C30A-4B12-9ABA-3A50FC844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51" y="269826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1692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BBCC0F-FE81-4AAF-BAA0-241A95A8C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 anchor="ctr">
            <a:normAutofit/>
          </a:bodyPr>
          <a:lstStyle/>
          <a:p>
            <a:r>
              <a:rPr lang="nb-NO" dirty="0"/>
              <a:t>Felles tema det er arbeidd med i 2021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A8DF5BB-676E-487F-9286-0CED09316A9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811950" y="6408000"/>
            <a:ext cx="5252673" cy="450000"/>
          </a:xfr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B4434B9-FF84-4D14-9E1C-76B39157B19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738087" y="6406054"/>
            <a:ext cx="450000" cy="45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0BEE4E4-E047-6A49-BCB9-4D06E7BA237B}" type="slidenum">
              <a:rPr lang="nb-NO" smtClean="0"/>
              <a:pPr>
                <a:spcAft>
                  <a:spcPts val="600"/>
                </a:spcAft>
              </a:pPr>
              <a:t>7</a:t>
            </a:fld>
            <a:endParaRPr lang="nb-NO"/>
          </a:p>
        </p:txBody>
      </p:sp>
      <p:graphicFrame>
        <p:nvGraphicFramePr>
          <p:cNvPr id="7" name="Plassholder for innhold 2">
            <a:extLst>
              <a:ext uri="{FF2B5EF4-FFF2-40B4-BE49-F238E27FC236}">
                <a16:creationId xmlns:a16="http://schemas.microsoft.com/office/drawing/2014/main" id="{76EE7709-E5B9-407C-8E55-2383E267B925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956057593"/>
              </p:ext>
            </p:extLst>
          </p:nvPr>
        </p:nvGraphicFramePr>
        <p:xfrm>
          <a:off x="6491935" y="1347919"/>
          <a:ext cx="5256000" cy="50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4" name="Picture 4">
            <a:extLst>
              <a:ext uri="{FF2B5EF4-FFF2-40B4-BE49-F238E27FC236}">
                <a16:creationId xmlns:a16="http://schemas.microsoft.com/office/drawing/2014/main" id="{B2469678-E97E-47FF-AE39-C0375A41CE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75" y="1347919"/>
            <a:ext cx="5336825" cy="458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>
            <a:extLst>
              <a:ext uri="{FF2B5EF4-FFF2-40B4-BE49-F238E27FC236}">
                <a16:creationId xmlns:a16="http://schemas.microsoft.com/office/drawing/2014/main" id="{57D793BE-A016-480F-9C21-CB7F0692A0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1545" y="3505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9" name="AutoShape 14">
            <a:extLst>
              <a:ext uri="{FF2B5EF4-FFF2-40B4-BE49-F238E27FC236}">
                <a16:creationId xmlns:a16="http://schemas.microsoft.com/office/drawing/2014/main" id="{642EA4A4-E5C6-40B6-A005-75A9B4ABC5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0" name="AutoShape 16">
            <a:extLst>
              <a:ext uri="{FF2B5EF4-FFF2-40B4-BE49-F238E27FC236}">
                <a16:creationId xmlns:a16="http://schemas.microsoft.com/office/drawing/2014/main" id="{8998C065-5471-404F-8ED1-0B9BFE199D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46623" y="4022118"/>
            <a:ext cx="1129721" cy="1129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8BFB1034-D3AA-44CE-AD4E-4E7D28E829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B910CF62-F7B0-4635-A0C0-8A0400992A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5200" y="3378200"/>
            <a:ext cx="101600" cy="101600"/>
          </a:xfrm>
          <a:prstGeom prst="rect">
            <a:avLst/>
          </a:prstGeom>
        </p:spPr>
      </p:pic>
      <p:pic>
        <p:nvPicPr>
          <p:cNvPr id="12" name="Bilde 11" descr="Et bilde som inneholder tekst&#10;&#10;Automatisk generert beskrivelse">
            <a:extLst>
              <a:ext uri="{FF2B5EF4-FFF2-40B4-BE49-F238E27FC236}">
                <a16:creationId xmlns:a16="http://schemas.microsoft.com/office/drawing/2014/main" id="{4D4719DD-7656-4343-9156-836A021FB0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5200" y="3378200"/>
            <a:ext cx="101600" cy="101600"/>
          </a:xfrm>
          <a:prstGeom prst="rect">
            <a:avLst/>
          </a:prstGeom>
        </p:spPr>
      </p:pic>
      <p:pic>
        <p:nvPicPr>
          <p:cNvPr id="15" name="Bilde 14" descr="Et bilde som inneholder tekst&#10;&#10;Automatisk generert beskrivelse">
            <a:extLst>
              <a:ext uri="{FF2B5EF4-FFF2-40B4-BE49-F238E27FC236}">
                <a16:creationId xmlns:a16="http://schemas.microsoft.com/office/drawing/2014/main" id="{FF702E5E-DD49-4984-B0F7-CB6A4B20BD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5200" y="3378200"/>
            <a:ext cx="101600" cy="101600"/>
          </a:xfrm>
          <a:prstGeom prst="rect">
            <a:avLst/>
          </a:prstGeom>
        </p:spPr>
      </p:pic>
      <p:pic>
        <p:nvPicPr>
          <p:cNvPr id="17" name="Bilde 16" descr="Et bilde som inneholder tekst&#10;&#10;Automatisk generert beskrivelse">
            <a:extLst>
              <a:ext uri="{FF2B5EF4-FFF2-40B4-BE49-F238E27FC236}">
                <a16:creationId xmlns:a16="http://schemas.microsoft.com/office/drawing/2014/main" id="{401264B5-ED84-4637-9C92-AB312C5315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5200" y="3378200"/>
            <a:ext cx="101600" cy="1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0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A6118A-7CEB-46D0-9067-DADBD7CA1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 anchor="ctr">
            <a:normAutofit/>
          </a:bodyPr>
          <a:lstStyle/>
          <a:p>
            <a:r>
              <a:rPr lang="nb-NO" dirty="0"/>
              <a:t>Sentralt ph.d.-</a:t>
            </a:r>
            <a:r>
              <a:rPr lang="nb-NO" dirty="0" err="1"/>
              <a:t>utval</a:t>
            </a:r>
            <a:r>
              <a:rPr lang="nb-NO" dirty="0"/>
              <a:t> – endring i mandat: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3C8ACD-3602-4706-92A8-03976C736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127" y="1364110"/>
            <a:ext cx="5256000" cy="50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sz="2400" dirty="0" err="1"/>
              <a:t>Oppgåver</a:t>
            </a:r>
            <a:r>
              <a:rPr lang="nb-NO" sz="2400" dirty="0"/>
              <a:t> som </a:t>
            </a:r>
            <a:r>
              <a:rPr lang="nb-NO" sz="2400" dirty="0" err="1"/>
              <a:t>ikkje</a:t>
            </a:r>
            <a:r>
              <a:rPr lang="nb-NO" sz="2400" dirty="0"/>
              <a:t> lenger ligg til </a:t>
            </a:r>
            <a:r>
              <a:rPr lang="nb-NO" sz="2400" dirty="0" err="1"/>
              <a:t>utvalet</a:t>
            </a:r>
            <a:r>
              <a:rPr lang="nb-NO" sz="2400" dirty="0"/>
              <a:t>:</a:t>
            </a:r>
          </a:p>
          <a:p>
            <a:pPr marL="0" indent="0">
              <a:buNone/>
            </a:pPr>
            <a:r>
              <a:rPr lang="nn-NO" sz="2400" dirty="0"/>
              <a:t>- utpeiking av bedømmingskomité</a:t>
            </a:r>
          </a:p>
          <a:p>
            <a:pPr marL="171450" indent="-171450">
              <a:buFontTx/>
              <a:buChar char="-"/>
            </a:pPr>
            <a:r>
              <a:rPr lang="nn-NO" sz="2400" dirty="0"/>
              <a:t>innstilling til disputas</a:t>
            </a:r>
          </a:p>
          <a:p>
            <a:pPr marL="171450" indent="-171450">
              <a:buFontTx/>
              <a:buChar char="-"/>
            </a:pPr>
            <a:r>
              <a:rPr lang="nn-NO" sz="2400" dirty="0"/>
              <a:t>godkjenning av doktorgradsprøve</a:t>
            </a:r>
          </a:p>
          <a:p>
            <a:pPr marL="171450" indent="-171450">
              <a:buFontTx/>
              <a:buChar char="-"/>
            </a:pPr>
            <a:r>
              <a:rPr lang="nn-NO" sz="2400" dirty="0"/>
              <a:t>handsaming av klager 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0A99116C-6C1F-4491-92B4-EED5E208F56E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 rotWithShape="1">
          <a:blip r:embed="rId3"/>
          <a:srcRect l="27043" r="3854"/>
          <a:stretch/>
        </p:blipFill>
        <p:spPr>
          <a:xfrm>
            <a:off x="6491935" y="1347919"/>
            <a:ext cx="5256000" cy="5058000"/>
          </a:xfrm>
          <a:prstGeom prst="rect">
            <a:avLst/>
          </a:prstGeom>
          <a:noFill/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60218-8EEC-4043-90C9-4AD21F239E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811950" y="6408000"/>
            <a:ext cx="5252673" cy="450000"/>
          </a:xfr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D1B431-78BE-4EE2-A155-3383DF481D8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738087" y="6406054"/>
            <a:ext cx="450000" cy="45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0BEE4E4-E047-6A49-BCB9-4D06E7BA237B}" type="slidenum">
              <a:rPr lang="nb-NO" smtClean="0"/>
              <a:pPr>
                <a:spcAft>
                  <a:spcPts val="600"/>
                </a:spcAft>
              </a:pPr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38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DF9F369A-08CD-40DC-AAD8-3C263C60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/>
          <a:p>
            <a:r>
              <a:rPr lang="en-US" dirty="0" err="1"/>
              <a:t>Sentralt</a:t>
            </a:r>
            <a:r>
              <a:rPr lang="en-US" dirty="0"/>
              <a:t> ph.d.-</a:t>
            </a:r>
            <a:r>
              <a:rPr lang="en-US" dirty="0" err="1"/>
              <a:t>utval</a:t>
            </a:r>
            <a:r>
              <a:rPr lang="en-US" dirty="0"/>
              <a:t> – </a:t>
            </a:r>
            <a:r>
              <a:rPr lang="en-US" dirty="0" err="1"/>
              <a:t>mandat</a:t>
            </a:r>
            <a:r>
              <a:rPr lang="en-US" dirty="0"/>
              <a:t>: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EE9F67D5-2EF9-4426-B4CA-2EF7820CAF80}"/>
              </a:ext>
            </a:extLst>
          </p:cNvPr>
          <p:cNvSpPr txBox="1"/>
          <p:nvPr/>
        </p:nvSpPr>
        <p:spPr>
          <a:xfrm>
            <a:off x="809976" y="1354730"/>
            <a:ext cx="10926000" cy="5058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>
            <a:normAutofit/>
          </a:bodyPr>
          <a:lstStyle/>
          <a:p>
            <a:pPr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endParaRPr lang="nb-NO" sz="2000" b="1" i="0" dirty="0">
              <a:solidFill>
                <a:schemeClr val="tx2"/>
              </a:solidFill>
              <a:effectLst/>
            </a:endParaRPr>
          </a:p>
          <a:p>
            <a:pPr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r>
              <a:rPr lang="nb-NO" sz="2000" b="0" i="0" dirty="0">
                <a:solidFill>
                  <a:schemeClr val="tx2"/>
                </a:solidFill>
                <a:effectLst/>
              </a:rPr>
              <a:t>Utvalget skal utarbeide og forvalte felles retningslinjer og rutiner i henhold til forskrift for graden </a:t>
            </a:r>
            <a:r>
              <a:rPr lang="nb-NO" sz="2000" b="0" i="0" dirty="0" err="1">
                <a:solidFill>
                  <a:schemeClr val="tx2"/>
                </a:solidFill>
                <a:effectLst/>
              </a:rPr>
              <a:t>philosophiae</a:t>
            </a:r>
            <a:r>
              <a:rPr lang="nb-NO" sz="2000" b="0" i="0" dirty="0">
                <a:solidFill>
                  <a:schemeClr val="tx2"/>
                </a:solidFill>
                <a:effectLst/>
              </a:rPr>
              <a:t> </a:t>
            </a:r>
            <a:r>
              <a:rPr lang="nb-NO" sz="2000" b="0" i="0" dirty="0" err="1">
                <a:solidFill>
                  <a:schemeClr val="tx2"/>
                </a:solidFill>
                <a:effectLst/>
              </a:rPr>
              <a:t>doctor</a:t>
            </a:r>
            <a:r>
              <a:rPr lang="nb-NO" sz="2000" b="0" i="0" dirty="0">
                <a:solidFill>
                  <a:schemeClr val="tx2"/>
                </a:solidFill>
                <a:effectLst/>
              </a:rPr>
              <a:t> (ph.d.) ved </a:t>
            </a:r>
            <a:r>
              <a:rPr lang="nb-NO" sz="2000" b="0" i="0" dirty="0" err="1">
                <a:solidFill>
                  <a:schemeClr val="tx2"/>
                </a:solidFill>
                <a:effectLst/>
              </a:rPr>
              <a:t>Høgskulen</a:t>
            </a:r>
            <a:r>
              <a:rPr lang="nb-NO" sz="2000" b="0" i="0" dirty="0">
                <a:solidFill>
                  <a:schemeClr val="tx2"/>
                </a:solidFill>
                <a:effectLst/>
              </a:rPr>
              <a:t> på Vestlandet</a:t>
            </a:r>
          </a:p>
          <a:p>
            <a:pPr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endParaRPr lang="nb-NO" sz="2000" b="0" i="0" dirty="0">
              <a:solidFill>
                <a:schemeClr val="tx2"/>
              </a:solidFill>
              <a:effectLst/>
            </a:endParaRPr>
          </a:p>
          <a:p>
            <a:pPr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r>
              <a:rPr lang="nb-NO" sz="2000" b="0" i="0" dirty="0">
                <a:solidFill>
                  <a:schemeClr val="tx2"/>
                </a:solidFill>
                <a:effectLst/>
              </a:rPr>
              <a:t>Utvalget skal være strategisk, samordnende og rådgivende organ for styret og institusjonens ledelse når det gjelder forskerutdanning.</a:t>
            </a:r>
          </a:p>
          <a:p>
            <a:pPr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endParaRPr lang="nb-NO" sz="2000" b="0" i="0" dirty="0">
              <a:solidFill>
                <a:schemeClr val="tx2"/>
              </a:solidFill>
              <a:effectLst/>
            </a:endParaRPr>
          </a:p>
          <a:p>
            <a:pPr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r>
              <a:rPr lang="nb-NO" sz="2000" b="0" i="0" dirty="0">
                <a:solidFill>
                  <a:schemeClr val="tx2"/>
                </a:solidFill>
                <a:effectLst/>
              </a:rPr>
              <a:t>Utvalget har delegert myndighet fra styret i disse enkeltsakene:</a:t>
            </a: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r>
              <a:rPr lang="nb-NO" sz="2000" b="0" i="0" dirty="0">
                <a:solidFill>
                  <a:schemeClr val="tx2"/>
                </a:solidFill>
                <a:effectLst/>
              </a:rPr>
              <a:t>Fastsette søknadsskjema for opptak til ph.d.-utdanning</a:t>
            </a: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r>
              <a:rPr lang="nb-NO" sz="2000" b="0" i="0" dirty="0">
                <a:solidFill>
                  <a:schemeClr val="tx2"/>
                </a:solidFill>
                <a:effectLst/>
              </a:rPr>
              <a:t>Revisjon av kvalitetssikringssystemet for ph.d.-utdanning ved </a:t>
            </a:r>
            <a:r>
              <a:rPr lang="nb-NO" sz="2000" b="0" i="0" dirty="0" err="1">
                <a:solidFill>
                  <a:schemeClr val="tx2"/>
                </a:solidFill>
                <a:effectLst/>
              </a:rPr>
              <a:t>Høgskulen</a:t>
            </a:r>
            <a:r>
              <a:rPr lang="nb-NO" sz="2000" b="0" i="0" dirty="0">
                <a:solidFill>
                  <a:schemeClr val="tx2"/>
                </a:solidFill>
                <a:effectLst/>
              </a:rPr>
              <a:t> på Vestlandet (punkt 2.3-11) i tråd med høgskolens ph.d.- forskrift</a:t>
            </a: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r>
              <a:rPr lang="nb-NO" sz="2000" b="0" i="0" dirty="0">
                <a:solidFill>
                  <a:schemeClr val="tx2"/>
                </a:solidFill>
                <a:effectLst/>
              </a:rPr>
              <a:t>Oppnevne administrativ og faglig leder for ph.d.-utdanningene (fagansvarlig) etter innstilling fra dekan</a:t>
            </a:r>
          </a:p>
          <a:p>
            <a:pPr marL="742950" lvl="1" indent="-285750">
              <a:spcAft>
                <a:spcPts val="600"/>
              </a:spcAft>
              <a:buClr>
                <a:schemeClr val="accent1"/>
              </a:buClr>
              <a:buFont typeface=".AppleSystemUIFont" charset="-120"/>
              <a:buChar char="›"/>
            </a:pPr>
            <a:r>
              <a:rPr lang="nb-NO" sz="2000" b="0" i="0" dirty="0">
                <a:solidFill>
                  <a:schemeClr val="tx2"/>
                </a:solidFill>
                <a:effectLst/>
              </a:rPr>
              <a:t>Behandle spørsmål om policy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FD29C3B-9641-488F-81F7-9A4B45BAE7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11950" y="6408000"/>
            <a:ext cx="5252673" cy="450000"/>
          </a:xfrm>
        </p:spPr>
        <p:txBody>
          <a:bodyPr/>
          <a:lstStyle/>
          <a:p>
            <a:endParaRPr lang="nb-NO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D769BF61-A192-41D6-8772-6E413B39E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738087" y="6406054"/>
            <a:ext cx="450000" cy="450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D0BEE4E4-E047-6A49-BCB9-4D06E7BA237B}" type="slidenum">
              <a:rPr lang="nb-NO" smtClean="0"/>
              <a:pPr>
                <a:spcAft>
                  <a:spcPts val="600"/>
                </a:spcAft>
              </a:pPr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2395657"/>
      </p:ext>
    </p:extLst>
  </p:cSld>
  <p:clrMapOvr>
    <a:masterClrMapping/>
  </p:clrMapOvr>
</p:sld>
</file>

<file path=ppt/theme/theme1.xml><?xml version="1.0" encoding="utf-8"?>
<a:theme xmlns:a="http://schemas.openxmlformats.org/drawingml/2006/main" name="HVL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_ppt_mal_oppdatert" id="{34A3C5B7-7DCF-A541-AE3D-AB30F07D0F84}" vid="{252C16CA-3E9D-B540-84BD-D5E99CBB69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AFFC4F78F58F4EA9E9CC2A19CF4398" ma:contentTypeVersion="13" ma:contentTypeDescription="Opprett et nytt dokument." ma:contentTypeScope="" ma:versionID="20f05c3624d34f43af4789a92d6a8be2">
  <xsd:schema xmlns:xsd="http://www.w3.org/2001/XMLSchema" xmlns:xs="http://www.w3.org/2001/XMLSchema" xmlns:p="http://schemas.microsoft.com/office/2006/metadata/properties" xmlns:ns2="fa75e9d1-45da-4a2a-9964-396ebe24c187" xmlns:ns3="e4c062a4-c69b-499f-84f4-74c24a2ae4c2" targetNamespace="http://schemas.microsoft.com/office/2006/metadata/properties" ma:root="true" ma:fieldsID="c94033454cb5a82f513a24ddcd2b891f" ns2:_="" ns3:_="">
    <xsd:import namespace="fa75e9d1-45da-4a2a-9964-396ebe24c187"/>
    <xsd:import namespace="e4c062a4-c69b-499f-84f4-74c24a2ae4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75e9d1-45da-4a2a-9964-396ebe24c1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c062a4-c69b-499f-84f4-74c24a2ae4c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789A7-CC38-4D85-8E57-05C60D3BBAC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70c8f6d-aa3e-4c55-8678-e6f05f72e74a"/>
    <ds:schemaRef ds:uri="f5c3ef01-c1db-4dc5-9580-58fdd672648e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01D4B5-1337-4E0B-991E-575CF1C4F3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EF321C-CE6A-4102-A2E6-F3E458B6BC51}"/>
</file>

<file path=docProps/app.xml><?xml version="1.0" encoding="utf-8"?>
<Properties xmlns="http://schemas.openxmlformats.org/officeDocument/2006/extended-properties" xmlns:vt="http://schemas.openxmlformats.org/officeDocument/2006/docPropsVTypes">
  <Template>HVL_ppt_mal</Template>
  <TotalTime>393</TotalTime>
  <Words>1503</Words>
  <Application>Microsoft Office PowerPoint</Application>
  <PresentationFormat>Widescreen</PresentationFormat>
  <Paragraphs>306</Paragraphs>
  <Slides>11</Slides>
  <Notes>9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.AppleSystemUIFont</vt:lpstr>
      <vt:lpstr>Arial</vt:lpstr>
      <vt:lpstr>Calibri</vt:lpstr>
      <vt:lpstr>Georgia</vt:lpstr>
      <vt:lpstr>Helvetica Neue</vt:lpstr>
      <vt:lpstr>Times New Roman</vt:lpstr>
      <vt:lpstr>HVL</vt:lpstr>
      <vt:lpstr>Status forskarutdanning 2021</vt:lpstr>
      <vt:lpstr>Notat om forskarutdanning HVL 2021:</vt:lpstr>
      <vt:lpstr>Rekruttering; stipendiatstillingar ved HVL</vt:lpstr>
      <vt:lpstr>Opptak </vt:lpstr>
      <vt:lpstr>Opptaksgrunnlag</vt:lpstr>
      <vt:lpstr>Avlagte doktorgrader</vt:lpstr>
      <vt:lpstr>Felles tema det er arbeidd med i 2021</vt:lpstr>
      <vt:lpstr>Sentralt ph.d.-utval – endring i mandat:</vt:lpstr>
      <vt:lpstr>Sentralt ph.d.-utval – mandat:</vt:lpstr>
      <vt:lpstr>Sentralt ph.d.-utval – saker 2021</vt:lpstr>
      <vt:lpstr>PowerPoint-presentasjon</vt:lpstr>
    </vt:vector>
  </TitlesOfParts>
  <Company>Hogskolen i Bergen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Kamilla Hedvig Halvorsen Myklebust</dc:creator>
  <cp:lastModifiedBy>Anne Berit Apold</cp:lastModifiedBy>
  <cp:revision>13</cp:revision>
  <dcterms:created xsi:type="dcterms:W3CDTF">2016-11-30T08:20:17Z</dcterms:created>
  <dcterms:modified xsi:type="dcterms:W3CDTF">2022-03-03T13:26:33Z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0x0101008CAFFC4F78F58F4EA9E9CC2A19CF4398</vt:lpwstr>
  </property>
</Properties>
</file>