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sldIdLst>
    <p:sldId id="282" r:id="rId5"/>
    <p:sldId id="1148" r:id="rId6"/>
    <p:sldId id="1158" r:id="rId7"/>
    <p:sldId id="1159" r:id="rId8"/>
    <p:sldId id="1160" r:id="rId9"/>
    <p:sldId id="1127" r:id="rId10"/>
    <p:sldId id="1130" r:id="rId11"/>
    <p:sldId id="1162" r:id="rId12"/>
    <p:sldId id="1163" r:id="rId13"/>
    <p:sldId id="1152" r:id="rId14"/>
    <p:sldId id="1154" r:id="rId15"/>
    <p:sldId id="1155" r:id="rId16"/>
    <p:sldId id="1146" r:id="rId17"/>
    <p:sldId id="1157" r:id="rId18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57"/>
    <a:srgbClr val="00AFBA"/>
    <a:srgbClr val="6D2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mastil 1 – uthev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918" autoAdjust="0"/>
  </p:normalViewPr>
  <p:slideViewPr>
    <p:cSldViewPr snapToGrid="0">
      <p:cViewPr varScale="1">
        <p:scale>
          <a:sx n="79" d="100"/>
          <a:sy n="79" d="100"/>
        </p:scale>
        <p:origin x="179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72E0DA-D67F-4E32-9061-1CF946EF788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379CB78-D1B2-4280-AD99-A0BD28BF76E9}">
      <dgm:prSet/>
      <dgm:spPr/>
      <dgm:t>
        <a:bodyPr/>
        <a:lstStyle/>
        <a:p>
          <a:r>
            <a:rPr lang="nb-NO"/>
            <a:t>Livslang læring og fleksible utdanningstilbod</a:t>
          </a:r>
          <a:endParaRPr lang="en-US"/>
        </a:p>
      </dgm:t>
    </dgm:pt>
    <dgm:pt modelId="{77D7AE57-28D8-45E8-BC3E-A95840ADD5DB}" type="parTrans" cxnId="{CE33A256-1168-4E81-BA7C-99DF7599BA28}">
      <dgm:prSet/>
      <dgm:spPr/>
      <dgm:t>
        <a:bodyPr/>
        <a:lstStyle/>
        <a:p>
          <a:endParaRPr lang="en-US"/>
        </a:p>
      </dgm:t>
    </dgm:pt>
    <dgm:pt modelId="{E5C30A13-F668-41FE-A50B-B1342062CCFF}" type="sibTrans" cxnId="{CE33A256-1168-4E81-BA7C-99DF7599BA28}">
      <dgm:prSet/>
      <dgm:spPr/>
      <dgm:t>
        <a:bodyPr/>
        <a:lstStyle/>
        <a:p>
          <a:endParaRPr lang="en-US"/>
        </a:p>
      </dgm:t>
    </dgm:pt>
    <dgm:pt modelId="{6382DBE6-09F5-47C3-9159-A52FBFEEDF8D}">
      <dgm:prSet/>
      <dgm:spPr/>
      <dgm:t>
        <a:bodyPr/>
        <a:lstStyle/>
        <a:p>
          <a:r>
            <a:rPr lang="nb-NO"/>
            <a:t>Kompetanse i fagmiljøa</a:t>
          </a:r>
          <a:endParaRPr lang="en-US"/>
        </a:p>
      </dgm:t>
    </dgm:pt>
    <dgm:pt modelId="{E42D7C85-DB6A-48D0-8767-F79A39263DD1}" type="parTrans" cxnId="{511C475F-74B2-4AC8-B51E-EA268E0FDF38}">
      <dgm:prSet/>
      <dgm:spPr/>
      <dgm:t>
        <a:bodyPr/>
        <a:lstStyle/>
        <a:p>
          <a:endParaRPr lang="en-US"/>
        </a:p>
      </dgm:t>
    </dgm:pt>
    <dgm:pt modelId="{5B267717-2DC8-487A-9AAC-8BB5770E979C}" type="sibTrans" cxnId="{511C475F-74B2-4AC8-B51E-EA268E0FDF38}">
      <dgm:prSet/>
      <dgm:spPr/>
      <dgm:t>
        <a:bodyPr/>
        <a:lstStyle/>
        <a:p>
          <a:endParaRPr lang="en-US"/>
        </a:p>
      </dgm:t>
    </dgm:pt>
    <dgm:pt modelId="{33FC8515-9F31-4EE3-84CB-20DD03D824F0}">
      <dgm:prSet/>
      <dgm:spPr/>
      <dgm:t>
        <a:bodyPr/>
        <a:lstStyle/>
        <a:p>
          <a:r>
            <a:rPr lang="nb-NO"/>
            <a:t>Digitalisering</a:t>
          </a:r>
          <a:endParaRPr lang="en-US"/>
        </a:p>
      </dgm:t>
    </dgm:pt>
    <dgm:pt modelId="{64AF33F5-BA8C-49D1-9BDC-9529DB6AE0B6}" type="parTrans" cxnId="{14C8B510-ED10-4798-A3B5-B24BF9F616C0}">
      <dgm:prSet/>
      <dgm:spPr/>
      <dgm:t>
        <a:bodyPr/>
        <a:lstStyle/>
        <a:p>
          <a:endParaRPr lang="en-US"/>
        </a:p>
      </dgm:t>
    </dgm:pt>
    <dgm:pt modelId="{CFDA1EB7-BF88-40C1-8C98-74FD544AFDD8}" type="sibTrans" cxnId="{14C8B510-ED10-4798-A3B5-B24BF9F616C0}">
      <dgm:prSet/>
      <dgm:spPr/>
      <dgm:t>
        <a:bodyPr/>
        <a:lstStyle/>
        <a:p>
          <a:endParaRPr lang="en-US"/>
        </a:p>
      </dgm:t>
    </dgm:pt>
    <dgm:pt modelId="{C908A075-9EBE-4159-8C24-8AB2BE94F9B7}" type="pres">
      <dgm:prSet presAssocID="{0472E0DA-D67F-4E32-9061-1CF946EF788C}" presName="linear" presStyleCnt="0">
        <dgm:presLayoutVars>
          <dgm:animLvl val="lvl"/>
          <dgm:resizeHandles val="exact"/>
        </dgm:presLayoutVars>
      </dgm:prSet>
      <dgm:spPr/>
    </dgm:pt>
    <dgm:pt modelId="{1A3B681E-A3A7-4464-9AE8-01B2DC99334B}" type="pres">
      <dgm:prSet presAssocID="{C379CB78-D1B2-4280-AD99-A0BD28BF76E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1B3473F-0335-492C-90C4-EFBDA09C8040}" type="pres">
      <dgm:prSet presAssocID="{E5C30A13-F668-41FE-A50B-B1342062CCFF}" presName="spacer" presStyleCnt="0"/>
      <dgm:spPr/>
    </dgm:pt>
    <dgm:pt modelId="{B09ADDB9-E11B-469B-803F-F175412FC1CD}" type="pres">
      <dgm:prSet presAssocID="{6382DBE6-09F5-47C3-9159-A52FBFEEDF8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2CA93F2-05D4-4AE4-8C02-D851BB21DBBA}" type="pres">
      <dgm:prSet presAssocID="{5B267717-2DC8-487A-9AAC-8BB5770E979C}" presName="spacer" presStyleCnt="0"/>
      <dgm:spPr/>
    </dgm:pt>
    <dgm:pt modelId="{92302193-0A31-4AB6-BEEB-F9EA1DB7B843}" type="pres">
      <dgm:prSet presAssocID="{33FC8515-9F31-4EE3-84CB-20DD03D824F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223B10C-D7BB-4C15-A4A8-88C0966184AD}" type="presOf" srcId="{0472E0DA-D67F-4E32-9061-1CF946EF788C}" destId="{C908A075-9EBE-4159-8C24-8AB2BE94F9B7}" srcOrd="0" destOrd="0" presId="urn:microsoft.com/office/officeart/2005/8/layout/vList2"/>
    <dgm:cxn modelId="{14C8B510-ED10-4798-A3B5-B24BF9F616C0}" srcId="{0472E0DA-D67F-4E32-9061-1CF946EF788C}" destId="{33FC8515-9F31-4EE3-84CB-20DD03D824F0}" srcOrd="2" destOrd="0" parTransId="{64AF33F5-BA8C-49D1-9BDC-9529DB6AE0B6}" sibTransId="{CFDA1EB7-BF88-40C1-8C98-74FD544AFDD8}"/>
    <dgm:cxn modelId="{42C13C28-9767-46C9-B38C-580D77F32750}" type="presOf" srcId="{6382DBE6-09F5-47C3-9159-A52FBFEEDF8D}" destId="{B09ADDB9-E11B-469B-803F-F175412FC1CD}" srcOrd="0" destOrd="0" presId="urn:microsoft.com/office/officeart/2005/8/layout/vList2"/>
    <dgm:cxn modelId="{511C475F-74B2-4AC8-B51E-EA268E0FDF38}" srcId="{0472E0DA-D67F-4E32-9061-1CF946EF788C}" destId="{6382DBE6-09F5-47C3-9159-A52FBFEEDF8D}" srcOrd="1" destOrd="0" parTransId="{E42D7C85-DB6A-48D0-8767-F79A39263DD1}" sibTransId="{5B267717-2DC8-487A-9AAC-8BB5770E979C}"/>
    <dgm:cxn modelId="{EE73F953-F029-498F-833E-846A1D5099AE}" type="presOf" srcId="{33FC8515-9F31-4EE3-84CB-20DD03D824F0}" destId="{92302193-0A31-4AB6-BEEB-F9EA1DB7B843}" srcOrd="0" destOrd="0" presId="urn:microsoft.com/office/officeart/2005/8/layout/vList2"/>
    <dgm:cxn modelId="{CE33A256-1168-4E81-BA7C-99DF7599BA28}" srcId="{0472E0DA-D67F-4E32-9061-1CF946EF788C}" destId="{C379CB78-D1B2-4280-AD99-A0BD28BF76E9}" srcOrd="0" destOrd="0" parTransId="{77D7AE57-28D8-45E8-BC3E-A95840ADD5DB}" sibTransId="{E5C30A13-F668-41FE-A50B-B1342062CCFF}"/>
    <dgm:cxn modelId="{A4A8658F-667D-46D3-8E85-54A1639FF435}" type="presOf" srcId="{C379CB78-D1B2-4280-AD99-A0BD28BF76E9}" destId="{1A3B681E-A3A7-4464-9AE8-01B2DC99334B}" srcOrd="0" destOrd="0" presId="urn:microsoft.com/office/officeart/2005/8/layout/vList2"/>
    <dgm:cxn modelId="{411308CD-1183-4ADD-8E92-8E100B49D152}" type="presParOf" srcId="{C908A075-9EBE-4159-8C24-8AB2BE94F9B7}" destId="{1A3B681E-A3A7-4464-9AE8-01B2DC99334B}" srcOrd="0" destOrd="0" presId="urn:microsoft.com/office/officeart/2005/8/layout/vList2"/>
    <dgm:cxn modelId="{43C07E5A-8477-4030-9F1C-FFEF36C6D557}" type="presParOf" srcId="{C908A075-9EBE-4159-8C24-8AB2BE94F9B7}" destId="{F1B3473F-0335-492C-90C4-EFBDA09C8040}" srcOrd="1" destOrd="0" presId="urn:microsoft.com/office/officeart/2005/8/layout/vList2"/>
    <dgm:cxn modelId="{B8A09694-0774-44BE-A45D-50B4B504056B}" type="presParOf" srcId="{C908A075-9EBE-4159-8C24-8AB2BE94F9B7}" destId="{B09ADDB9-E11B-469B-803F-F175412FC1CD}" srcOrd="2" destOrd="0" presId="urn:microsoft.com/office/officeart/2005/8/layout/vList2"/>
    <dgm:cxn modelId="{9F729981-FDAD-4C0F-8FE7-392E9300F27E}" type="presParOf" srcId="{C908A075-9EBE-4159-8C24-8AB2BE94F9B7}" destId="{C2CA93F2-05D4-4AE4-8C02-D851BB21DBBA}" srcOrd="3" destOrd="0" presId="urn:microsoft.com/office/officeart/2005/8/layout/vList2"/>
    <dgm:cxn modelId="{DB3EDD6F-784D-49A2-8A59-D95DBA4E2767}" type="presParOf" srcId="{C908A075-9EBE-4159-8C24-8AB2BE94F9B7}" destId="{92302193-0A31-4AB6-BEEB-F9EA1DB7B84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080D64-1067-46CB-861B-9CA209F5EDD3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344B95A-AC32-4A49-999F-B9B817CC1FC1}">
      <dgm:prSet/>
      <dgm:spPr/>
      <dgm:t>
        <a:bodyPr/>
        <a:lstStyle/>
        <a:p>
          <a:r>
            <a:rPr lang="nn-NO" dirty="0"/>
            <a:t>Behov for </a:t>
          </a:r>
          <a:r>
            <a:rPr lang="nn-NO" b="1" dirty="0"/>
            <a:t>tydelegare styringssignal </a:t>
          </a:r>
          <a:r>
            <a:rPr lang="nn-NO" dirty="0"/>
            <a:t>om korleis fakulteta skal handtere </a:t>
          </a:r>
          <a:r>
            <a:rPr lang="nn-NO" b="1" dirty="0"/>
            <a:t>manglande oppfylling av studieplassar </a:t>
          </a:r>
          <a:r>
            <a:rPr lang="nn-NO" dirty="0"/>
            <a:t>og </a:t>
          </a:r>
          <a:r>
            <a:rPr lang="nn-NO" b="1" dirty="0"/>
            <a:t>omprioritering av studieplassar </a:t>
          </a:r>
          <a:r>
            <a:rPr lang="nn-NO" dirty="0"/>
            <a:t>på institusjons- og fakultetsnivå</a:t>
          </a:r>
          <a:endParaRPr lang="en-US" dirty="0"/>
        </a:p>
      </dgm:t>
    </dgm:pt>
    <dgm:pt modelId="{EA8633EF-7CD0-4604-9AEE-849ECEBA776F}" type="parTrans" cxnId="{CAEA38A9-77C4-4278-BD37-4C1AC266A10A}">
      <dgm:prSet/>
      <dgm:spPr/>
      <dgm:t>
        <a:bodyPr/>
        <a:lstStyle/>
        <a:p>
          <a:endParaRPr lang="en-US"/>
        </a:p>
      </dgm:t>
    </dgm:pt>
    <dgm:pt modelId="{59D13693-0ED5-4CF2-97A2-5C3E7A26DA19}" type="sibTrans" cxnId="{CAEA38A9-77C4-4278-BD37-4C1AC266A10A}">
      <dgm:prSet/>
      <dgm:spPr/>
      <dgm:t>
        <a:bodyPr/>
        <a:lstStyle/>
        <a:p>
          <a:endParaRPr lang="en-US"/>
        </a:p>
      </dgm:t>
    </dgm:pt>
    <dgm:pt modelId="{7801611A-D5A1-4DDB-9560-54F03B56B25B}">
      <dgm:prSet/>
      <dgm:spPr/>
      <dgm:t>
        <a:bodyPr/>
        <a:lstStyle/>
        <a:p>
          <a:r>
            <a:rPr lang="nn-NO" dirty="0"/>
            <a:t>Sikre </a:t>
          </a:r>
          <a:r>
            <a:rPr lang="nn-NO" b="1" dirty="0"/>
            <a:t>felles forståing av balansen mellom dei ulike elementa i SEFØ-modellen </a:t>
          </a:r>
          <a:r>
            <a:rPr lang="nn-NO" dirty="0"/>
            <a:t>med nokre felles parameter å grunngi vurderingane med. For HVL er det stadig meir naudsynt med ei kritisk vurdering av </a:t>
          </a:r>
          <a:r>
            <a:rPr lang="nn-NO" b="1" dirty="0"/>
            <a:t>utgreiing og etablering av nye studietilbod</a:t>
          </a:r>
          <a:r>
            <a:rPr lang="nn-NO" dirty="0"/>
            <a:t>. </a:t>
          </a:r>
          <a:endParaRPr lang="en-US" dirty="0"/>
        </a:p>
      </dgm:t>
    </dgm:pt>
    <dgm:pt modelId="{61116F0E-74B3-477F-B36C-39D92D98F8C5}" type="parTrans" cxnId="{C2AECED8-D0AA-41D1-AE01-CE9D16FB173E}">
      <dgm:prSet/>
      <dgm:spPr/>
      <dgm:t>
        <a:bodyPr/>
        <a:lstStyle/>
        <a:p>
          <a:endParaRPr lang="en-US"/>
        </a:p>
      </dgm:t>
    </dgm:pt>
    <dgm:pt modelId="{C4EEC4CB-91C7-40D2-8232-819D0FF6EDF0}" type="sibTrans" cxnId="{C2AECED8-D0AA-41D1-AE01-CE9D16FB173E}">
      <dgm:prSet/>
      <dgm:spPr/>
      <dgm:t>
        <a:bodyPr/>
        <a:lstStyle/>
        <a:p>
          <a:endParaRPr lang="en-US"/>
        </a:p>
      </dgm:t>
    </dgm:pt>
    <dgm:pt modelId="{AB9FAF0D-3453-48C7-A6EC-91485B8C57D4}">
      <dgm:prSet/>
      <dgm:spPr/>
      <dgm:t>
        <a:bodyPr/>
        <a:lstStyle/>
        <a:p>
          <a:r>
            <a:rPr lang="nn-NO" dirty="0"/>
            <a:t>Meir fokus på </a:t>
          </a:r>
          <a:r>
            <a:rPr lang="nn-NO" b="1" dirty="0"/>
            <a:t>systematisk arbeid med rekruttering av nye studentar</a:t>
          </a:r>
          <a:r>
            <a:rPr lang="nn-NO" dirty="0"/>
            <a:t>. Institutta/fakulteta har behov for tettare oppfølging frå felles rekrutteringsteam. Studietilbodet ved HVL må bli synlegare.</a:t>
          </a:r>
          <a:endParaRPr lang="en-US" dirty="0"/>
        </a:p>
      </dgm:t>
    </dgm:pt>
    <dgm:pt modelId="{9DB69810-9A81-4099-9012-0FEEB41E3BD5}" type="parTrans" cxnId="{48791B14-6E4B-4774-AE7D-94F8A72013E0}">
      <dgm:prSet/>
      <dgm:spPr/>
      <dgm:t>
        <a:bodyPr/>
        <a:lstStyle/>
        <a:p>
          <a:endParaRPr lang="en-US"/>
        </a:p>
      </dgm:t>
    </dgm:pt>
    <dgm:pt modelId="{6B3B4A91-FD8A-4061-8A5A-D34BB62E6350}" type="sibTrans" cxnId="{48791B14-6E4B-4774-AE7D-94F8A72013E0}">
      <dgm:prSet/>
      <dgm:spPr/>
      <dgm:t>
        <a:bodyPr/>
        <a:lstStyle/>
        <a:p>
          <a:endParaRPr lang="en-US"/>
        </a:p>
      </dgm:t>
    </dgm:pt>
    <dgm:pt modelId="{353D43E2-4F3A-4A86-B891-74CCA30B6DFC}">
      <dgm:prSet/>
      <dgm:spPr/>
      <dgm:t>
        <a:bodyPr/>
        <a:lstStyle/>
        <a:p>
          <a:r>
            <a:rPr lang="nn-NO" dirty="0"/>
            <a:t>Det bør arbeidast meir systematisk på institusjons- og fakultetsnivå for å få til </a:t>
          </a:r>
          <a:r>
            <a:rPr lang="nn-NO" b="1" dirty="0"/>
            <a:t>tverrfagleg samarbeid</a:t>
          </a:r>
          <a:r>
            <a:rPr lang="nn-NO" dirty="0"/>
            <a:t>, både for å nytte fagmiljø på tvers og betre </a:t>
          </a:r>
          <a:r>
            <a:rPr lang="nn-NO" b="1" dirty="0"/>
            <a:t>utnyttinga av studieplassar </a:t>
          </a:r>
          <a:r>
            <a:rPr lang="nn-NO" dirty="0"/>
            <a:t>i institusjonen. HVL må </a:t>
          </a:r>
          <a:r>
            <a:rPr lang="nn-NO" b="1" dirty="0"/>
            <a:t>unngå intern konkurranse </a:t>
          </a:r>
          <a:r>
            <a:rPr lang="nn-NO" dirty="0"/>
            <a:t>mellom ulike studieprogram.</a:t>
          </a:r>
          <a:endParaRPr lang="en-US" dirty="0"/>
        </a:p>
      </dgm:t>
    </dgm:pt>
    <dgm:pt modelId="{E39F9FB9-41CD-47F5-8495-F313C71D36F6}" type="parTrans" cxnId="{43C09E23-D7EF-4685-8610-D4923A61956C}">
      <dgm:prSet/>
      <dgm:spPr/>
      <dgm:t>
        <a:bodyPr/>
        <a:lstStyle/>
        <a:p>
          <a:endParaRPr lang="en-US"/>
        </a:p>
      </dgm:t>
    </dgm:pt>
    <dgm:pt modelId="{41163D49-1C50-48E4-BCA0-110C208CD55D}" type="sibTrans" cxnId="{43C09E23-D7EF-4685-8610-D4923A61956C}">
      <dgm:prSet/>
      <dgm:spPr/>
      <dgm:t>
        <a:bodyPr/>
        <a:lstStyle/>
        <a:p>
          <a:endParaRPr lang="en-US"/>
        </a:p>
      </dgm:t>
    </dgm:pt>
    <dgm:pt modelId="{946D1D07-322A-4D90-9A55-4D4098CCF7E6}" type="pres">
      <dgm:prSet presAssocID="{7E080D64-1067-46CB-861B-9CA209F5EDD3}" presName="vert0" presStyleCnt="0">
        <dgm:presLayoutVars>
          <dgm:dir/>
          <dgm:animOne val="branch"/>
          <dgm:animLvl val="lvl"/>
        </dgm:presLayoutVars>
      </dgm:prSet>
      <dgm:spPr/>
    </dgm:pt>
    <dgm:pt modelId="{426B364D-7F2E-4E7E-8AFF-368D9B807432}" type="pres">
      <dgm:prSet presAssocID="{B344B95A-AC32-4A49-999F-B9B817CC1FC1}" presName="thickLine" presStyleLbl="alignNode1" presStyleIdx="0" presStyleCnt="4"/>
      <dgm:spPr/>
    </dgm:pt>
    <dgm:pt modelId="{DF59E493-6295-4F34-B42E-06830E8890B3}" type="pres">
      <dgm:prSet presAssocID="{B344B95A-AC32-4A49-999F-B9B817CC1FC1}" presName="horz1" presStyleCnt="0"/>
      <dgm:spPr/>
    </dgm:pt>
    <dgm:pt modelId="{2E41E5CD-990B-4EB7-A403-DA7A0EA219B2}" type="pres">
      <dgm:prSet presAssocID="{B344B95A-AC32-4A49-999F-B9B817CC1FC1}" presName="tx1" presStyleLbl="revTx" presStyleIdx="0" presStyleCnt="4"/>
      <dgm:spPr/>
    </dgm:pt>
    <dgm:pt modelId="{43916111-4304-4858-AE0E-849482D0A856}" type="pres">
      <dgm:prSet presAssocID="{B344B95A-AC32-4A49-999F-B9B817CC1FC1}" presName="vert1" presStyleCnt="0"/>
      <dgm:spPr/>
    </dgm:pt>
    <dgm:pt modelId="{FE721D98-EEEB-48F0-A048-23D03E84F154}" type="pres">
      <dgm:prSet presAssocID="{7801611A-D5A1-4DDB-9560-54F03B56B25B}" presName="thickLine" presStyleLbl="alignNode1" presStyleIdx="1" presStyleCnt="4"/>
      <dgm:spPr/>
    </dgm:pt>
    <dgm:pt modelId="{01945D92-273C-4407-9BC6-86DE7E7D1BF7}" type="pres">
      <dgm:prSet presAssocID="{7801611A-D5A1-4DDB-9560-54F03B56B25B}" presName="horz1" presStyleCnt="0"/>
      <dgm:spPr/>
    </dgm:pt>
    <dgm:pt modelId="{52BA8EDD-CDCC-494F-97B8-47093DC9DDB1}" type="pres">
      <dgm:prSet presAssocID="{7801611A-D5A1-4DDB-9560-54F03B56B25B}" presName="tx1" presStyleLbl="revTx" presStyleIdx="1" presStyleCnt="4"/>
      <dgm:spPr/>
    </dgm:pt>
    <dgm:pt modelId="{50D3BC36-4FA3-4219-A1BB-1BF907CE92AB}" type="pres">
      <dgm:prSet presAssocID="{7801611A-D5A1-4DDB-9560-54F03B56B25B}" presName="vert1" presStyleCnt="0"/>
      <dgm:spPr/>
    </dgm:pt>
    <dgm:pt modelId="{15705B5A-8A7A-450A-852F-C20E03F2D6B8}" type="pres">
      <dgm:prSet presAssocID="{AB9FAF0D-3453-48C7-A6EC-91485B8C57D4}" presName="thickLine" presStyleLbl="alignNode1" presStyleIdx="2" presStyleCnt="4"/>
      <dgm:spPr/>
    </dgm:pt>
    <dgm:pt modelId="{EF9AF220-7607-4D37-AEA9-6EC420AAF5AE}" type="pres">
      <dgm:prSet presAssocID="{AB9FAF0D-3453-48C7-A6EC-91485B8C57D4}" presName="horz1" presStyleCnt="0"/>
      <dgm:spPr/>
    </dgm:pt>
    <dgm:pt modelId="{A967518E-3E99-41CA-8540-96F6B6314289}" type="pres">
      <dgm:prSet presAssocID="{AB9FAF0D-3453-48C7-A6EC-91485B8C57D4}" presName="tx1" presStyleLbl="revTx" presStyleIdx="2" presStyleCnt="4"/>
      <dgm:spPr/>
    </dgm:pt>
    <dgm:pt modelId="{074C0A69-FC23-475F-93E9-056D7525D266}" type="pres">
      <dgm:prSet presAssocID="{AB9FAF0D-3453-48C7-A6EC-91485B8C57D4}" presName="vert1" presStyleCnt="0"/>
      <dgm:spPr/>
    </dgm:pt>
    <dgm:pt modelId="{811661B9-5E66-4823-8E54-A30B1E78397F}" type="pres">
      <dgm:prSet presAssocID="{353D43E2-4F3A-4A86-B891-74CCA30B6DFC}" presName="thickLine" presStyleLbl="alignNode1" presStyleIdx="3" presStyleCnt="4"/>
      <dgm:spPr/>
    </dgm:pt>
    <dgm:pt modelId="{568777BE-DBD4-404A-ABC6-AE9A51630EAB}" type="pres">
      <dgm:prSet presAssocID="{353D43E2-4F3A-4A86-B891-74CCA30B6DFC}" presName="horz1" presStyleCnt="0"/>
      <dgm:spPr/>
    </dgm:pt>
    <dgm:pt modelId="{0356E2D8-E33E-4BBB-84AF-FC8A479F0512}" type="pres">
      <dgm:prSet presAssocID="{353D43E2-4F3A-4A86-B891-74CCA30B6DFC}" presName="tx1" presStyleLbl="revTx" presStyleIdx="3" presStyleCnt="4"/>
      <dgm:spPr/>
    </dgm:pt>
    <dgm:pt modelId="{B413D2DB-3B75-47D9-B66D-E27CD48B15E0}" type="pres">
      <dgm:prSet presAssocID="{353D43E2-4F3A-4A86-B891-74CCA30B6DFC}" presName="vert1" presStyleCnt="0"/>
      <dgm:spPr/>
    </dgm:pt>
  </dgm:ptLst>
  <dgm:cxnLst>
    <dgm:cxn modelId="{48791B14-6E4B-4774-AE7D-94F8A72013E0}" srcId="{7E080D64-1067-46CB-861B-9CA209F5EDD3}" destId="{AB9FAF0D-3453-48C7-A6EC-91485B8C57D4}" srcOrd="2" destOrd="0" parTransId="{9DB69810-9A81-4099-9012-0FEEB41E3BD5}" sibTransId="{6B3B4A91-FD8A-4061-8A5A-D34BB62E6350}"/>
    <dgm:cxn modelId="{FA799F14-7E27-4072-BAA2-63A463C1A288}" type="presOf" srcId="{7801611A-D5A1-4DDB-9560-54F03B56B25B}" destId="{52BA8EDD-CDCC-494F-97B8-47093DC9DDB1}" srcOrd="0" destOrd="0" presId="urn:microsoft.com/office/officeart/2008/layout/LinedList"/>
    <dgm:cxn modelId="{2A939E22-79C8-483E-8B71-7F65160DE7E0}" type="presOf" srcId="{353D43E2-4F3A-4A86-B891-74CCA30B6DFC}" destId="{0356E2D8-E33E-4BBB-84AF-FC8A479F0512}" srcOrd="0" destOrd="0" presId="urn:microsoft.com/office/officeart/2008/layout/LinedList"/>
    <dgm:cxn modelId="{43C09E23-D7EF-4685-8610-D4923A61956C}" srcId="{7E080D64-1067-46CB-861B-9CA209F5EDD3}" destId="{353D43E2-4F3A-4A86-B891-74CCA30B6DFC}" srcOrd="3" destOrd="0" parTransId="{E39F9FB9-41CD-47F5-8495-F313C71D36F6}" sibTransId="{41163D49-1C50-48E4-BCA0-110C208CD55D}"/>
    <dgm:cxn modelId="{28BA6537-6870-49D0-BE7F-8099AAB2272A}" type="presOf" srcId="{B344B95A-AC32-4A49-999F-B9B817CC1FC1}" destId="{2E41E5CD-990B-4EB7-A403-DA7A0EA219B2}" srcOrd="0" destOrd="0" presId="urn:microsoft.com/office/officeart/2008/layout/LinedList"/>
    <dgm:cxn modelId="{02193E68-B5FD-4842-93D5-806B97CE1A82}" type="presOf" srcId="{7E080D64-1067-46CB-861B-9CA209F5EDD3}" destId="{946D1D07-322A-4D90-9A55-4D4098CCF7E6}" srcOrd="0" destOrd="0" presId="urn:microsoft.com/office/officeart/2008/layout/LinedList"/>
    <dgm:cxn modelId="{CAEA38A9-77C4-4278-BD37-4C1AC266A10A}" srcId="{7E080D64-1067-46CB-861B-9CA209F5EDD3}" destId="{B344B95A-AC32-4A49-999F-B9B817CC1FC1}" srcOrd="0" destOrd="0" parTransId="{EA8633EF-7CD0-4604-9AEE-849ECEBA776F}" sibTransId="{59D13693-0ED5-4CF2-97A2-5C3E7A26DA19}"/>
    <dgm:cxn modelId="{5CCEFCD5-15BD-4C88-B11E-7711D31D19CE}" type="presOf" srcId="{AB9FAF0D-3453-48C7-A6EC-91485B8C57D4}" destId="{A967518E-3E99-41CA-8540-96F6B6314289}" srcOrd="0" destOrd="0" presId="urn:microsoft.com/office/officeart/2008/layout/LinedList"/>
    <dgm:cxn modelId="{C2AECED8-D0AA-41D1-AE01-CE9D16FB173E}" srcId="{7E080D64-1067-46CB-861B-9CA209F5EDD3}" destId="{7801611A-D5A1-4DDB-9560-54F03B56B25B}" srcOrd="1" destOrd="0" parTransId="{61116F0E-74B3-477F-B36C-39D92D98F8C5}" sibTransId="{C4EEC4CB-91C7-40D2-8232-819D0FF6EDF0}"/>
    <dgm:cxn modelId="{4F3AAD72-96BF-472B-8C75-9E8D3B16CF11}" type="presParOf" srcId="{946D1D07-322A-4D90-9A55-4D4098CCF7E6}" destId="{426B364D-7F2E-4E7E-8AFF-368D9B807432}" srcOrd="0" destOrd="0" presId="urn:microsoft.com/office/officeart/2008/layout/LinedList"/>
    <dgm:cxn modelId="{AAA95052-3332-46E5-BBE7-515ED96909D8}" type="presParOf" srcId="{946D1D07-322A-4D90-9A55-4D4098CCF7E6}" destId="{DF59E493-6295-4F34-B42E-06830E8890B3}" srcOrd="1" destOrd="0" presId="urn:microsoft.com/office/officeart/2008/layout/LinedList"/>
    <dgm:cxn modelId="{1A7DF1CA-1C12-4CA8-B23C-C8E6416D1EA8}" type="presParOf" srcId="{DF59E493-6295-4F34-B42E-06830E8890B3}" destId="{2E41E5CD-990B-4EB7-A403-DA7A0EA219B2}" srcOrd="0" destOrd="0" presId="urn:microsoft.com/office/officeart/2008/layout/LinedList"/>
    <dgm:cxn modelId="{A45605D2-2257-46A1-8E78-6DE74EADAACB}" type="presParOf" srcId="{DF59E493-6295-4F34-B42E-06830E8890B3}" destId="{43916111-4304-4858-AE0E-849482D0A856}" srcOrd="1" destOrd="0" presId="urn:microsoft.com/office/officeart/2008/layout/LinedList"/>
    <dgm:cxn modelId="{46B7AB5D-0A9B-4E8A-94B7-D9363A88398D}" type="presParOf" srcId="{946D1D07-322A-4D90-9A55-4D4098CCF7E6}" destId="{FE721D98-EEEB-48F0-A048-23D03E84F154}" srcOrd="2" destOrd="0" presId="urn:microsoft.com/office/officeart/2008/layout/LinedList"/>
    <dgm:cxn modelId="{A2F1EE49-0B88-467F-A1A4-2D6929AC023A}" type="presParOf" srcId="{946D1D07-322A-4D90-9A55-4D4098CCF7E6}" destId="{01945D92-273C-4407-9BC6-86DE7E7D1BF7}" srcOrd="3" destOrd="0" presId="urn:microsoft.com/office/officeart/2008/layout/LinedList"/>
    <dgm:cxn modelId="{7D2EC5B7-145C-45F1-B514-C5DA9ED268FB}" type="presParOf" srcId="{01945D92-273C-4407-9BC6-86DE7E7D1BF7}" destId="{52BA8EDD-CDCC-494F-97B8-47093DC9DDB1}" srcOrd="0" destOrd="0" presId="urn:microsoft.com/office/officeart/2008/layout/LinedList"/>
    <dgm:cxn modelId="{9D617E3C-663A-4A30-B213-F5F20AFCD3B0}" type="presParOf" srcId="{01945D92-273C-4407-9BC6-86DE7E7D1BF7}" destId="{50D3BC36-4FA3-4219-A1BB-1BF907CE92AB}" srcOrd="1" destOrd="0" presId="urn:microsoft.com/office/officeart/2008/layout/LinedList"/>
    <dgm:cxn modelId="{9F8CF93E-E168-49FD-96D9-FAB5BB2E85A1}" type="presParOf" srcId="{946D1D07-322A-4D90-9A55-4D4098CCF7E6}" destId="{15705B5A-8A7A-450A-852F-C20E03F2D6B8}" srcOrd="4" destOrd="0" presId="urn:microsoft.com/office/officeart/2008/layout/LinedList"/>
    <dgm:cxn modelId="{72084829-5324-40BC-9B00-1D2C9F51EB72}" type="presParOf" srcId="{946D1D07-322A-4D90-9A55-4D4098CCF7E6}" destId="{EF9AF220-7607-4D37-AEA9-6EC420AAF5AE}" srcOrd="5" destOrd="0" presId="urn:microsoft.com/office/officeart/2008/layout/LinedList"/>
    <dgm:cxn modelId="{95E9DEEB-F238-4507-913C-09EE068778E8}" type="presParOf" srcId="{EF9AF220-7607-4D37-AEA9-6EC420AAF5AE}" destId="{A967518E-3E99-41CA-8540-96F6B6314289}" srcOrd="0" destOrd="0" presId="urn:microsoft.com/office/officeart/2008/layout/LinedList"/>
    <dgm:cxn modelId="{607AE3D5-9CB5-486A-9C48-6C72D28FD97E}" type="presParOf" srcId="{EF9AF220-7607-4D37-AEA9-6EC420AAF5AE}" destId="{074C0A69-FC23-475F-93E9-056D7525D266}" srcOrd="1" destOrd="0" presId="urn:microsoft.com/office/officeart/2008/layout/LinedList"/>
    <dgm:cxn modelId="{82C140E1-AC7C-45BA-B65C-E92D4C212335}" type="presParOf" srcId="{946D1D07-322A-4D90-9A55-4D4098CCF7E6}" destId="{811661B9-5E66-4823-8E54-A30B1E78397F}" srcOrd="6" destOrd="0" presId="urn:microsoft.com/office/officeart/2008/layout/LinedList"/>
    <dgm:cxn modelId="{54CADD1F-C62E-472E-8725-6E8706F93760}" type="presParOf" srcId="{946D1D07-322A-4D90-9A55-4D4098CCF7E6}" destId="{568777BE-DBD4-404A-ABC6-AE9A51630EAB}" srcOrd="7" destOrd="0" presId="urn:microsoft.com/office/officeart/2008/layout/LinedList"/>
    <dgm:cxn modelId="{10F7C952-E643-4CF8-BE68-C8211265EBB1}" type="presParOf" srcId="{568777BE-DBD4-404A-ABC6-AE9A51630EAB}" destId="{0356E2D8-E33E-4BBB-84AF-FC8A479F0512}" srcOrd="0" destOrd="0" presId="urn:microsoft.com/office/officeart/2008/layout/LinedList"/>
    <dgm:cxn modelId="{3AD4A4D9-5971-403E-9160-045E7682A03A}" type="presParOf" srcId="{568777BE-DBD4-404A-ABC6-AE9A51630EAB}" destId="{B413D2DB-3B75-47D9-B66D-E27CD48B15E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B7EF78-62DC-474C-84D7-851283DA9073}" type="doc">
      <dgm:prSet loTypeId="urn:microsoft.com/office/officeart/2005/8/layout/process4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856402C-7723-4868-AEFE-A646E5258E3A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nb-NO"/>
            <a:t>TL – seminar i august</a:t>
          </a:r>
          <a:endParaRPr lang="en-US"/>
        </a:p>
      </dgm:t>
    </dgm:pt>
    <dgm:pt modelId="{99CA2709-F94D-468C-AF19-57922FF84A65}" type="parTrans" cxnId="{BB08E347-72CD-4200-AE28-E1A6349199D2}">
      <dgm:prSet/>
      <dgm:spPr/>
      <dgm:t>
        <a:bodyPr/>
        <a:lstStyle/>
        <a:p>
          <a:endParaRPr lang="en-US"/>
        </a:p>
      </dgm:t>
    </dgm:pt>
    <dgm:pt modelId="{4925AECC-3BA9-4CC5-A6C7-A5687C44E9FA}" type="sibTrans" cxnId="{BB08E347-72CD-4200-AE28-E1A6349199D2}">
      <dgm:prSet/>
      <dgm:spPr/>
      <dgm:t>
        <a:bodyPr/>
        <a:lstStyle/>
        <a:p>
          <a:endParaRPr lang="en-US"/>
        </a:p>
      </dgm:t>
    </dgm:pt>
    <dgm:pt modelId="{55E5D1C2-48AF-4622-9E06-79EAC6C73320}">
      <dgm:prSet/>
      <dgm:spPr/>
      <dgm:t>
        <a:bodyPr/>
        <a:lstStyle/>
        <a:p>
          <a:r>
            <a:rPr lang="nn-NO">
              <a:solidFill>
                <a:schemeClr val="tx1"/>
              </a:solidFill>
            </a:rPr>
            <a:t>Skisse til styringsprinsipp til drøfting i styreseminaret i september</a:t>
          </a:r>
          <a:endParaRPr lang="en-US">
            <a:solidFill>
              <a:schemeClr val="tx1"/>
            </a:solidFill>
          </a:endParaRPr>
        </a:p>
      </dgm:t>
    </dgm:pt>
    <dgm:pt modelId="{3CEDA603-2EDF-472C-89EE-6D461452D7CA}" type="parTrans" cxnId="{507EEBF8-2DDF-4198-9CC6-5818451459B1}">
      <dgm:prSet/>
      <dgm:spPr/>
      <dgm:t>
        <a:bodyPr/>
        <a:lstStyle/>
        <a:p>
          <a:endParaRPr lang="en-US"/>
        </a:p>
      </dgm:t>
    </dgm:pt>
    <dgm:pt modelId="{47F5418D-0B24-442A-B61F-473E6A8C25B4}" type="sibTrans" cxnId="{507EEBF8-2DDF-4198-9CC6-5818451459B1}">
      <dgm:prSet/>
      <dgm:spPr/>
      <dgm:t>
        <a:bodyPr/>
        <a:lstStyle/>
        <a:p>
          <a:endParaRPr lang="en-US"/>
        </a:p>
      </dgm:t>
    </dgm:pt>
    <dgm:pt modelId="{FDA49295-525B-4143-B0A0-2BBF031D2944}">
      <dgm:prSet/>
      <dgm:spPr/>
      <dgm:t>
        <a:bodyPr/>
        <a:lstStyle/>
        <a:p>
          <a:r>
            <a:rPr lang="nn-NO" dirty="0"/>
            <a:t>Endeleg forslag til prinsipp/føringar er planlagt presentert for styret i møte i november</a:t>
          </a:r>
          <a:endParaRPr lang="en-US" dirty="0"/>
        </a:p>
      </dgm:t>
    </dgm:pt>
    <dgm:pt modelId="{FF582DC8-3F40-416D-BAF4-A883E47C7047}" type="parTrans" cxnId="{11E20091-6446-4CD2-8A9A-4E872F65DCBB}">
      <dgm:prSet/>
      <dgm:spPr/>
      <dgm:t>
        <a:bodyPr/>
        <a:lstStyle/>
        <a:p>
          <a:endParaRPr lang="en-US"/>
        </a:p>
      </dgm:t>
    </dgm:pt>
    <dgm:pt modelId="{F44F9A51-A67E-445E-983C-EDA5C13175F7}" type="sibTrans" cxnId="{11E20091-6446-4CD2-8A9A-4E872F65DCBB}">
      <dgm:prSet/>
      <dgm:spPr/>
      <dgm:t>
        <a:bodyPr/>
        <a:lstStyle/>
        <a:p>
          <a:endParaRPr lang="en-US"/>
        </a:p>
      </dgm:t>
    </dgm:pt>
    <dgm:pt modelId="{26B81A56-E456-4122-82D6-095DF39A1734}" type="pres">
      <dgm:prSet presAssocID="{6BB7EF78-62DC-474C-84D7-851283DA9073}" presName="Name0" presStyleCnt="0">
        <dgm:presLayoutVars>
          <dgm:dir/>
          <dgm:animLvl val="lvl"/>
          <dgm:resizeHandles val="exact"/>
        </dgm:presLayoutVars>
      </dgm:prSet>
      <dgm:spPr/>
    </dgm:pt>
    <dgm:pt modelId="{761C4FD4-D33C-479F-B7CA-41C9CD5ADCC5}" type="pres">
      <dgm:prSet presAssocID="{FDA49295-525B-4143-B0A0-2BBF031D2944}" presName="boxAndChildren" presStyleCnt="0"/>
      <dgm:spPr/>
    </dgm:pt>
    <dgm:pt modelId="{F3281B8B-2990-4BF1-900B-E6C2E81E4064}" type="pres">
      <dgm:prSet presAssocID="{FDA49295-525B-4143-B0A0-2BBF031D2944}" presName="parentTextBox" presStyleLbl="node1" presStyleIdx="0" presStyleCnt="3"/>
      <dgm:spPr/>
    </dgm:pt>
    <dgm:pt modelId="{63669B22-4FD2-469E-8229-2AB13CB90503}" type="pres">
      <dgm:prSet presAssocID="{47F5418D-0B24-442A-B61F-473E6A8C25B4}" presName="sp" presStyleCnt="0"/>
      <dgm:spPr/>
    </dgm:pt>
    <dgm:pt modelId="{48637053-E31D-44CC-8463-1733B9C0D3E8}" type="pres">
      <dgm:prSet presAssocID="{55E5D1C2-48AF-4622-9E06-79EAC6C73320}" presName="arrowAndChildren" presStyleCnt="0"/>
      <dgm:spPr/>
    </dgm:pt>
    <dgm:pt modelId="{304E4445-12F0-4D39-8448-B9782B731AD4}" type="pres">
      <dgm:prSet presAssocID="{55E5D1C2-48AF-4622-9E06-79EAC6C73320}" presName="parentTextArrow" presStyleLbl="node1" presStyleIdx="1" presStyleCnt="3"/>
      <dgm:spPr/>
    </dgm:pt>
    <dgm:pt modelId="{6E02BADA-715F-4964-B8D7-5F74AC5C5165}" type="pres">
      <dgm:prSet presAssocID="{4925AECC-3BA9-4CC5-A6C7-A5687C44E9FA}" presName="sp" presStyleCnt="0"/>
      <dgm:spPr/>
    </dgm:pt>
    <dgm:pt modelId="{1682AAB7-D483-45FB-AB92-057048751101}" type="pres">
      <dgm:prSet presAssocID="{C856402C-7723-4868-AEFE-A646E5258E3A}" presName="arrowAndChildren" presStyleCnt="0"/>
      <dgm:spPr/>
    </dgm:pt>
    <dgm:pt modelId="{12F5FE94-0D4F-4648-A1A8-92F47437710C}" type="pres">
      <dgm:prSet presAssocID="{C856402C-7723-4868-AEFE-A646E5258E3A}" presName="parentTextArrow" presStyleLbl="node1" presStyleIdx="2" presStyleCnt="3"/>
      <dgm:spPr/>
    </dgm:pt>
  </dgm:ptLst>
  <dgm:cxnLst>
    <dgm:cxn modelId="{CCB2E10F-122C-40AA-A764-431803E37B25}" type="presOf" srcId="{55E5D1C2-48AF-4622-9E06-79EAC6C73320}" destId="{304E4445-12F0-4D39-8448-B9782B731AD4}" srcOrd="0" destOrd="0" presId="urn:microsoft.com/office/officeart/2005/8/layout/process4"/>
    <dgm:cxn modelId="{173CA93B-AF13-48E8-BA30-AF6CD245FD3A}" type="presOf" srcId="{FDA49295-525B-4143-B0A0-2BBF031D2944}" destId="{F3281B8B-2990-4BF1-900B-E6C2E81E4064}" srcOrd="0" destOrd="0" presId="urn:microsoft.com/office/officeart/2005/8/layout/process4"/>
    <dgm:cxn modelId="{BB08E347-72CD-4200-AE28-E1A6349199D2}" srcId="{6BB7EF78-62DC-474C-84D7-851283DA9073}" destId="{C856402C-7723-4868-AEFE-A646E5258E3A}" srcOrd="0" destOrd="0" parTransId="{99CA2709-F94D-468C-AF19-57922FF84A65}" sibTransId="{4925AECC-3BA9-4CC5-A6C7-A5687C44E9FA}"/>
    <dgm:cxn modelId="{4C7E9749-3CC8-4BB5-B27E-C4AEAECB57A4}" type="presOf" srcId="{6BB7EF78-62DC-474C-84D7-851283DA9073}" destId="{26B81A56-E456-4122-82D6-095DF39A1734}" srcOrd="0" destOrd="0" presId="urn:microsoft.com/office/officeart/2005/8/layout/process4"/>
    <dgm:cxn modelId="{7A351487-7D58-4122-85B6-2CAEF892B787}" type="presOf" srcId="{C856402C-7723-4868-AEFE-A646E5258E3A}" destId="{12F5FE94-0D4F-4648-A1A8-92F47437710C}" srcOrd="0" destOrd="0" presId="urn:microsoft.com/office/officeart/2005/8/layout/process4"/>
    <dgm:cxn modelId="{11E20091-6446-4CD2-8A9A-4E872F65DCBB}" srcId="{6BB7EF78-62DC-474C-84D7-851283DA9073}" destId="{FDA49295-525B-4143-B0A0-2BBF031D2944}" srcOrd="2" destOrd="0" parTransId="{FF582DC8-3F40-416D-BAF4-A883E47C7047}" sibTransId="{F44F9A51-A67E-445E-983C-EDA5C13175F7}"/>
    <dgm:cxn modelId="{507EEBF8-2DDF-4198-9CC6-5818451459B1}" srcId="{6BB7EF78-62DC-474C-84D7-851283DA9073}" destId="{55E5D1C2-48AF-4622-9E06-79EAC6C73320}" srcOrd="1" destOrd="0" parTransId="{3CEDA603-2EDF-472C-89EE-6D461452D7CA}" sibTransId="{47F5418D-0B24-442A-B61F-473E6A8C25B4}"/>
    <dgm:cxn modelId="{643BB786-C0B9-43AC-8C14-7FF03CF31E09}" type="presParOf" srcId="{26B81A56-E456-4122-82D6-095DF39A1734}" destId="{761C4FD4-D33C-479F-B7CA-41C9CD5ADCC5}" srcOrd="0" destOrd="0" presId="urn:microsoft.com/office/officeart/2005/8/layout/process4"/>
    <dgm:cxn modelId="{5179E063-EA38-4360-8D46-7B003D8EBFD2}" type="presParOf" srcId="{761C4FD4-D33C-479F-B7CA-41C9CD5ADCC5}" destId="{F3281B8B-2990-4BF1-900B-E6C2E81E4064}" srcOrd="0" destOrd="0" presId="urn:microsoft.com/office/officeart/2005/8/layout/process4"/>
    <dgm:cxn modelId="{40A72DF2-732E-4329-B15C-6579E84A247D}" type="presParOf" srcId="{26B81A56-E456-4122-82D6-095DF39A1734}" destId="{63669B22-4FD2-469E-8229-2AB13CB90503}" srcOrd="1" destOrd="0" presId="urn:microsoft.com/office/officeart/2005/8/layout/process4"/>
    <dgm:cxn modelId="{3AA89377-DB52-437F-BBCC-1BE25A90D894}" type="presParOf" srcId="{26B81A56-E456-4122-82D6-095DF39A1734}" destId="{48637053-E31D-44CC-8463-1733B9C0D3E8}" srcOrd="2" destOrd="0" presId="urn:microsoft.com/office/officeart/2005/8/layout/process4"/>
    <dgm:cxn modelId="{DAF77D2A-AAD1-4C49-B1BF-898F2E1C7B4F}" type="presParOf" srcId="{48637053-E31D-44CC-8463-1733B9C0D3E8}" destId="{304E4445-12F0-4D39-8448-B9782B731AD4}" srcOrd="0" destOrd="0" presId="urn:microsoft.com/office/officeart/2005/8/layout/process4"/>
    <dgm:cxn modelId="{AEE74E68-62F9-4B0F-A322-2E6C7F8A784E}" type="presParOf" srcId="{26B81A56-E456-4122-82D6-095DF39A1734}" destId="{6E02BADA-715F-4964-B8D7-5F74AC5C5165}" srcOrd="3" destOrd="0" presId="urn:microsoft.com/office/officeart/2005/8/layout/process4"/>
    <dgm:cxn modelId="{1840A9ED-9470-4F1D-A55A-214D1D7872FC}" type="presParOf" srcId="{26B81A56-E456-4122-82D6-095DF39A1734}" destId="{1682AAB7-D483-45FB-AB92-057048751101}" srcOrd="4" destOrd="0" presId="urn:microsoft.com/office/officeart/2005/8/layout/process4"/>
    <dgm:cxn modelId="{602C3346-FC56-4D86-B9F3-29991216C038}" type="presParOf" srcId="{1682AAB7-D483-45FB-AB92-057048751101}" destId="{12F5FE94-0D4F-4648-A1A8-92F47437710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B681E-A3A7-4464-9AE8-01B2DC99334B}">
      <dsp:nvSpPr>
        <dsp:cNvPr id="0" name=""/>
        <dsp:cNvSpPr/>
      </dsp:nvSpPr>
      <dsp:spPr>
        <a:xfrm>
          <a:off x="0" y="461969"/>
          <a:ext cx="5256000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400" kern="1200"/>
            <a:t>Livslang læring og fleksible utdanningstilbod</a:t>
          </a:r>
          <a:endParaRPr lang="en-US" sz="3400" kern="1200"/>
        </a:p>
      </dsp:txBody>
      <dsp:txXfrm>
        <a:off x="64083" y="526052"/>
        <a:ext cx="5127834" cy="1184574"/>
      </dsp:txXfrm>
    </dsp:sp>
    <dsp:sp modelId="{B09ADDB9-E11B-469B-803F-F175412FC1CD}">
      <dsp:nvSpPr>
        <dsp:cNvPr id="0" name=""/>
        <dsp:cNvSpPr/>
      </dsp:nvSpPr>
      <dsp:spPr>
        <a:xfrm>
          <a:off x="0" y="1872630"/>
          <a:ext cx="5256000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400" kern="1200"/>
            <a:t>Kompetanse i fagmiljøa</a:t>
          </a:r>
          <a:endParaRPr lang="en-US" sz="3400" kern="1200"/>
        </a:p>
      </dsp:txBody>
      <dsp:txXfrm>
        <a:off x="64083" y="1936713"/>
        <a:ext cx="5127834" cy="1184574"/>
      </dsp:txXfrm>
    </dsp:sp>
    <dsp:sp modelId="{92302193-0A31-4AB6-BEEB-F9EA1DB7B843}">
      <dsp:nvSpPr>
        <dsp:cNvPr id="0" name=""/>
        <dsp:cNvSpPr/>
      </dsp:nvSpPr>
      <dsp:spPr>
        <a:xfrm>
          <a:off x="0" y="3283290"/>
          <a:ext cx="5256000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400" kern="1200"/>
            <a:t>Digitalisering</a:t>
          </a:r>
          <a:endParaRPr lang="en-US" sz="3400" kern="1200"/>
        </a:p>
      </dsp:txBody>
      <dsp:txXfrm>
        <a:off x="64083" y="3347373"/>
        <a:ext cx="5127834" cy="11845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B364D-7F2E-4E7E-8AFF-368D9B807432}">
      <dsp:nvSpPr>
        <dsp:cNvPr id="0" name=""/>
        <dsp:cNvSpPr/>
      </dsp:nvSpPr>
      <dsp:spPr>
        <a:xfrm>
          <a:off x="0" y="0"/>
          <a:ext cx="1092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E41E5CD-990B-4EB7-A403-DA7A0EA219B2}">
      <dsp:nvSpPr>
        <dsp:cNvPr id="0" name=""/>
        <dsp:cNvSpPr/>
      </dsp:nvSpPr>
      <dsp:spPr>
        <a:xfrm>
          <a:off x="0" y="0"/>
          <a:ext cx="10926000" cy="126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100" kern="1200" dirty="0"/>
            <a:t>Behov for </a:t>
          </a:r>
          <a:r>
            <a:rPr lang="nn-NO" sz="2100" b="1" kern="1200" dirty="0"/>
            <a:t>tydelegare styringssignal </a:t>
          </a:r>
          <a:r>
            <a:rPr lang="nn-NO" sz="2100" kern="1200" dirty="0"/>
            <a:t>om korleis fakulteta skal handtere </a:t>
          </a:r>
          <a:r>
            <a:rPr lang="nn-NO" sz="2100" b="1" kern="1200" dirty="0"/>
            <a:t>manglande oppfylling av studieplassar </a:t>
          </a:r>
          <a:r>
            <a:rPr lang="nn-NO" sz="2100" kern="1200" dirty="0"/>
            <a:t>og </a:t>
          </a:r>
          <a:r>
            <a:rPr lang="nn-NO" sz="2100" b="1" kern="1200" dirty="0"/>
            <a:t>omprioritering av studieplassar </a:t>
          </a:r>
          <a:r>
            <a:rPr lang="nn-NO" sz="2100" kern="1200" dirty="0"/>
            <a:t>på institusjons- og fakultetsnivå</a:t>
          </a:r>
          <a:endParaRPr lang="en-US" sz="2100" kern="1200" dirty="0"/>
        </a:p>
      </dsp:txBody>
      <dsp:txXfrm>
        <a:off x="0" y="0"/>
        <a:ext cx="10926000" cy="1264500"/>
      </dsp:txXfrm>
    </dsp:sp>
    <dsp:sp modelId="{FE721D98-EEEB-48F0-A048-23D03E84F154}">
      <dsp:nvSpPr>
        <dsp:cNvPr id="0" name=""/>
        <dsp:cNvSpPr/>
      </dsp:nvSpPr>
      <dsp:spPr>
        <a:xfrm>
          <a:off x="0" y="1264500"/>
          <a:ext cx="1092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2BA8EDD-CDCC-494F-97B8-47093DC9DDB1}">
      <dsp:nvSpPr>
        <dsp:cNvPr id="0" name=""/>
        <dsp:cNvSpPr/>
      </dsp:nvSpPr>
      <dsp:spPr>
        <a:xfrm>
          <a:off x="0" y="1264500"/>
          <a:ext cx="10926000" cy="126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100" kern="1200" dirty="0"/>
            <a:t>Sikre </a:t>
          </a:r>
          <a:r>
            <a:rPr lang="nn-NO" sz="2100" b="1" kern="1200" dirty="0"/>
            <a:t>felles forståing av balansen mellom dei ulike elementa i SEFØ-modellen </a:t>
          </a:r>
          <a:r>
            <a:rPr lang="nn-NO" sz="2100" kern="1200" dirty="0"/>
            <a:t>med nokre felles parameter å grunngi vurderingane med. For HVL er det stadig meir naudsynt med ei kritisk vurdering av </a:t>
          </a:r>
          <a:r>
            <a:rPr lang="nn-NO" sz="2100" b="1" kern="1200" dirty="0"/>
            <a:t>utgreiing og etablering av nye studietilbod</a:t>
          </a:r>
          <a:r>
            <a:rPr lang="nn-NO" sz="2100" kern="1200" dirty="0"/>
            <a:t>. </a:t>
          </a:r>
          <a:endParaRPr lang="en-US" sz="2100" kern="1200" dirty="0"/>
        </a:p>
      </dsp:txBody>
      <dsp:txXfrm>
        <a:off x="0" y="1264500"/>
        <a:ext cx="10926000" cy="1264500"/>
      </dsp:txXfrm>
    </dsp:sp>
    <dsp:sp modelId="{15705B5A-8A7A-450A-852F-C20E03F2D6B8}">
      <dsp:nvSpPr>
        <dsp:cNvPr id="0" name=""/>
        <dsp:cNvSpPr/>
      </dsp:nvSpPr>
      <dsp:spPr>
        <a:xfrm>
          <a:off x="0" y="2529000"/>
          <a:ext cx="1092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967518E-3E99-41CA-8540-96F6B6314289}">
      <dsp:nvSpPr>
        <dsp:cNvPr id="0" name=""/>
        <dsp:cNvSpPr/>
      </dsp:nvSpPr>
      <dsp:spPr>
        <a:xfrm>
          <a:off x="0" y="2529000"/>
          <a:ext cx="10926000" cy="126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100" kern="1200" dirty="0"/>
            <a:t>Meir fokus på </a:t>
          </a:r>
          <a:r>
            <a:rPr lang="nn-NO" sz="2100" b="1" kern="1200" dirty="0"/>
            <a:t>systematisk arbeid med rekruttering av nye studentar</a:t>
          </a:r>
          <a:r>
            <a:rPr lang="nn-NO" sz="2100" kern="1200" dirty="0"/>
            <a:t>. Institutta/fakulteta har behov for tettare oppfølging frå felles rekrutteringsteam. Studietilbodet ved HVL må bli synlegare.</a:t>
          </a:r>
          <a:endParaRPr lang="en-US" sz="2100" kern="1200" dirty="0"/>
        </a:p>
      </dsp:txBody>
      <dsp:txXfrm>
        <a:off x="0" y="2529000"/>
        <a:ext cx="10926000" cy="1264500"/>
      </dsp:txXfrm>
    </dsp:sp>
    <dsp:sp modelId="{811661B9-5E66-4823-8E54-A30B1E78397F}">
      <dsp:nvSpPr>
        <dsp:cNvPr id="0" name=""/>
        <dsp:cNvSpPr/>
      </dsp:nvSpPr>
      <dsp:spPr>
        <a:xfrm>
          <a:off x="0" y="3793500"/>
          <a:ext cx="1092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356E2D8-E33E-4BBB-84AF-FC8A479F0512}">
      <dsp:nvSpPr>
        <dsp:cNvPr id="0" name=""/>
        <dsp:cNvSpPr/>
      </dsp:nvSpPr>
      <dsp:spPr>
        <a:xfrm>
          <a:off x="0" y="3793500"/>
          <a:ext cx="10926000" cy="126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100" kern="1200" dirty="0"/>
            <a:t>Det bør arbeidast meir systematisk på institusjons- og fakultetsnivå for å få til </a:t>
          </a:r>
          <a:r>
            <a:rPr lang="nn-NO" sz="2100" b="1" kern="1200" dirty="0"/>
            <a:t>tverrfagleg samarbeid</a:t>
          </a:r>
          <a:r>
            <a:rPr lang="nn-NO" sz="2100" kern="1200" dirty="0"/>
            <a:t>, både for å nytte fagmiljø på tvers og betre </a:t>
          </a:r>
          <a:r>
            <a:rPr lang="nn-NO" sz="2100" b="1" kern="1200" dirty="0"/>
            <a:t>utnyttinga av studieplassar </a:t>
          </a:r>
          <a:r>
            <a:rPr lang="nn-NO" sz="2100" kern="1200" dirty="0"/>
            <a:t>i institusjonen. HVL må </a:t>
          </a:r>
          <a:r>
            <a:rPr lang="nn-NO" sz="2100" b="1" kern="1200" dirty="0"/>
            <a:t>unngå intern konkurranse </a:t>
          </a:r>
          <a:r>
            <a:rPr lang="nn-NO" sz="2100" kern="1200" dirty="0"/>
            <a:t>mellom ulike studieprogram.</a:t>
          </a:r>
          <a:endParaRPr lang="en-US" sz="2100" kern="1200" dirty="0"/>
        </a:p>
      </dsp:txBody>
      <dsp:txXfrm>
        <a:off x="0" y="3793500"/>
        <a:ext cx="10926000" cy="1264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281B8B-2990-4BF1-900B-E6C2E81E4064}">
      <dsp:nvSpPr>
        <dsp:cNvPr id="0" name=""/>
        <dsp:cNvSpPr/>
      </dsp:nvSpPr>
      <dsp:spPr>
        <a:xfrm>
          <a:off x="0" y="3807424"/>
          <a:ext cx="5256000" cy="12496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300" kern="1200" dirty="0"/>
            <a:t>Endeleg forslag til prinsipp/føringar er planlagt presentert for styret i møte i november</a:t>
          </a:r>
          <a:endParaRPr lang="en-US" sz="2300" kern="1200" dirty="0"/>
        </a:p>
      </dsp:txBody>
      <dsp:txXfrm>
        <a:off x="0" y="3807424"/>
        <a:ext cx="5256000" cy="1249681"/>
      </dsp:txXfrm>
    </dsp:sp>
    <dsp:sp modelId="{304E4445-12F0-4D39-8448-B9782B731AD4}">
      <dsp:nvSpPr>
        <dsp:cNvPr id="0" name=""/>
        <dsp:cNvSpPr/>
      </dsp:nvSpPr>
      <dsp:spPr>
        <a:xfrm rot="10800000">
          <a:off x="0" y="1904159"/>
          <a:ext cx="5256000" cy="1922010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300" kern="1200">
              <a:solidFill>
                <a:schemeClr val="tx1"/>
              </a:solidFill>
            </a:rPr>
            <a:t>Skisse til styringsprinsipp til drøfting i styreseminaret i september</a:t>
          </a:r>
          <a:endParaRPr lang="en-US" sz="2300" kern="1200">
            <a:solidFill>
              <a:schemeClr val="tx1"/>
            </a:solidFill>
          </a:endParaRPr>
        </a:p>
      </dsp:txBody>
      <dsp:txXfrm rot="10800000">
        <a:off x="0" y="1904159"/>
        <a:ext cx="5256000" cy="1248864"/>
      </dsp:txXfrm>
    </dsp:sp>
    <dsp:sp modelId="{12F5FE94-0D4F-4648-A1A8-92F47437710C}">
      <dsp:nvSpPr>
        <dsp:cNvPr id="0" name=""/>
        <dsp:cNvSpPr/>
      </dsp:nvSpPr>
      <dsp:spPr>
        <a:xfrm rot="10800000">
          <a:off x="0" y="894"/>
          <a:ext cx="5256000" cy="1922010"/>
        </a:xfrm>
        <a:prstGeom prst="upArrowCallout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/>
            <a:t>TL – seminar i august</a:t>
          </a:r>
          <a:endParaRPr lang="en-US" sz="2300" kern="1200"/>
        </a:p>
      </dsp:txBody>
      <dsp:txXfrm rot="10800000">
        <a:off x="0" y="894"/>
        <a:ext cx="5256000" cy="1248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45283-168F-8940-A073-B2FF66BC4C5E}" type="datetimeFigureOut">
              <a:rPr lang="nb-NO" smtClean="0"/>
              <a:t>16.06.2022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4BF77-11FD-8E4D-B223-FC6B75E0C3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198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vl.no/globalassets/hvl-internett/dokument/motepapir/hogskulestyret-2018/0818/2018-08-innkalling.pdf#page=172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nb-NO" sz="1000"/>
            </a:b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4BF77-11FD-8E4D-B223-FC6B75E0C35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2960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Ingen innmeldte planar om nye </a:t>
            </a:r>
            <a:r>
              <a:rPr lang="nb-NO" dirty="0" err="1"/>
              <a:t>utdanningar</a:t>
            </a:r>
            <a:r>
              <a:rPr lang="nb-NO" dirty="0"/>
              <a:t> for </a:t>
            </a:r>
            <a:r>
              <a:rPr lang="nb-NO" dirty="0" err="1"/>
              <a:t>dei</a:t>
            </a:r>
            <a:r>
              <a:rPr lang="nb-NO" dirty="0"/>
              <a:t> to neste studieåra (23/24 og 24/25).</a:t>
            </a:r>
            <a:br>
              <a:rPr lang="nb-NO" dirty="0"/>
            </a:br>
            <a:r>
              <a:rPr lang="nb-NO" dirty="0"/>
              <a:t>Nedlegging av Master i samfunnsarbeid – studiet er omarbeidd og inngår i master i </a:t>
            </a:r>
            <a:r>
              <a:rPr lang="nb-NO" dirty="0" err="1"/>
              <a:t>sosialvitskap</a:t>
            </a:r>
            <a:r>
              <a:rPr lang="nb-NO" dirty="0"/>
              <a:t> som </a:t>
            </a:r>
            <a:r>
              <a:rPr lang="nb-NO" dirty="0" err="1"/>
              <a:t>startar</a:t>
            </a:r>
            <a:r>
              <a:rPr lang="nb-NO" dirty="0"/>
              <a:t> </a:t>
            </a:r>
            <a:r>
              <a:rPr lang="nb-NO" dirty="0" err="1"/>
              <a:t>hausten</a:t>
            </a:r>
            <a:r>
              <a:rPr lang="nb-NO" dirty="0"/>
              <a:t> 2022. </a:t>
            </a:r>
            <a:br>
              <a:rPr lang="nb-NO" dirty="0"/>
            </a:br>
            <a:r>
              <a:rPr lang="nb-NO" dirty="0" err="1"/>
              <a:t>Vesentlege</a:t>
            </a:r>
            <a:r>
              <a:rPr lang="nb-NO" dirty="0"/>
              <a:t> </a:t>
            </a:r>
            <a:r>
              <a:rPr lang="nb-NO" dirty="0" err="1"/>
              <a:t>endringar</a:t>
            </a:r>
            <a:r>
              <a:rPr lang="nb-NO" dirty="0"/>
              <a:t>:</a:t>
            </a:r>
            <a:br>
              <a:rPr lang="nb-NO" dirty="0"/>
            </a:br>
            <a:r>
              <a:rPr lang="nb-NO" dirty="0"/>
              <a:t>23/24: Master i ABIO og master i helsesjukepleie er det revisjon som følgje av RETHOS (nye nasjonale retningslinjer for helse- og </a:t>
            </a:r>
            <a:r>
              <a:rPr lang="nb-NO" dirty="0" err="1"/>
              <a:t>sosialfagutdanningane</a:t>
            </a:r>
            <a:r>
              <a:rPr lang="nb-NO" dirty="0"/>
              <a:t>). Fakultetet planlegg </a:t>
            </a:r>
            <a:r>
              <a:rPr lang="nb-NO" dirty="0" err="1"/>
              <a:t>ein</a:t>
            </a:r>
            <a:r>
              <a:rPr lang="nb-NO" dirty="0"/>
              <a:t> studieretning på master i sjukepleie- kliniske </a:t>
            </a:r>
            <a:r>
              <a:rPr lang="nb-NO" dirty="0" err="1"/>
              <a:t>spesialitetar</a:t>
            </a:r>
            <a:r>
              <a:rPr lang="nb-NO" dirty="0"/>
              <a:t> med </a:t>
            </a:r>
            <a:r>
              <a:rPr lang="nb-NO" dirty="0" err="1"/>
              <a:t>ein</a:t>
            </a:r>
            <a:r>
              <a:rPr lang="nb-NO" dirty="0"/>
              <a:t> ny spesialitet – Akutt rettsmedisinsk sjukepleie ved vald og overgrep. </a:t>
            </a:r>
          </a:p>
          <a:p>
            <a:r>
              <a:rPr lang="nb-NO" dirty="0"/>
              <a:t>24/25: Ny studieretning eller </a:t>
            </a:r>
            <a:r>
              <a:rPr lang="nb-NO" dirty="0" err="1"/>
              <a:t>evt</a:t>
            </a:r>
            <a:r>
              <a:rPr lang="nb-NO" dirty="0"/>
              <a:t> nytt </a:t>
            </a:r>
            <a:r>
              <a:rPr lang="nb-NO" dirty="0" err="1"/>
              <a:t>studieporgram</a:t>
            </a:r>
            <a:r>
              <a:rPr lang="nb-NO" dirty="0"/>
              <a:t> på master i klinisk fysioterapi med idrettsfysioterapi. Master i jordmorfag på </a:t>
            </a:r>
            <a:r>
              <a:rPr lang="nb-NO" dirty="0" err="1"/>
              <a:t>reviderast</a:t>
            </a:r>
            <a:r>
              <a:rPr lang="nb-NO" dirty="0"/>
              <a:t> i tråd med RETHOS.  Master i psykisk helse og tre </a:t>
            </a:r>
            <a:r>
              <a:rPr lang="nb-NO" dirty="0" err="1"/>
              <a:t>vidareutdanningar</a:t>
            </a:r>
            <a:r>
              <a:rPr lang="nb-NO" dirty="0"/>
              <a:t> </a:t>
            </a:r>
            <a:r>
              <a:rPr lang="nb-NO" dirty="0" err="1"/>
              <a:t>innan</a:t>
            </a:r>
            <a:r>
              <a:rPr lang="nb-NO" dirty="0"/>
              <a:t> psykisk helse og rus må </a:t>
            </a:r>
            <a:r>
              <a:rPr lang="nb-NO" dirty="0" err="1"/>
              <a:t>reviderast</a:t>
            </a:r>
            <a:r>
              <a:rPr lang="nb-NO" dirty="0"/>
              <a:t> som følgje av nye nasjonale forskrifter og retningslinjer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4BF77-11FD-8E4D-B223-FC6B75E0C356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3459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Nye studieprogram 23/24: Master i anvendt datateknologi og </a:t>
            </a:r>
            <a:r>
              <a:rPr lang="nb-NO" dirty="0" err="1"/>
              <a:t>ingeniørvitskap</a:t>
            </a:r>
            <a:r>
              <a:rPr lang="nb-NO" dirty="0"/>
              <a:t> – planlagt oppstart 23/24, og det vil komme søknad om akkreditering og etablering </a:t>
            </a:r>
            <a:r>
              <a:rPr lang="nb-NO" dirty="0" err="1"/>
              <a:t>no</a:t>
            </a:r>
            <a:r>
              <a:rPr lang="nb-NO" dirty="0"/>
              <a:t> i haust. Master i </a:t>
            </a:r>
            <a:r>
              <a:rPr lang="nb-NO" dirty="0" err="1"/>
              <a:t>berekraftig</a:t>
            </a:r>
            <a:r>
              <a:rPr lang="nb-NO" dirty="0"/>
              <a:t> energiteknologi er det NOKUT som vurderer søknaden- og det har </a:t>
            </a:r>
            <a:r>
              <a:rPr lang="nb-NO" dirty="0" err="1"/>
              <a:t>vore</a:t>
            </a:r>
            <a:r>
              <a:rPr lang="nb-NO" dirty="0"/>
              <a:t> </a:t>
            </a:r>
            <a:r>
              <a:rPr lang="nb-NO" dirty="0" err="1"/>
              <a:t>forseinkingar</a:t>
            </a:r>
            <a:r>
              <a:rPr lang="nb-NO" dirty="0"/>
              <a:t> i prosessen </a:t>
            </a:r>
            <a:r>
              <a:rPr lang="nb-NO" dirty="0" err="1"/>
              <a:t>pga</a:t>
            </a:r>
            <a:r>
              <a:rPr lang="nb-NO" dirty="0"/>
              <a:t> sjukdom., og </a:t>
            </a:r>
            <a:r>
              <a:rPr lang="nb-NO" dirty="0" err="1"/>
              <a:t>difor</a:t>
            </a:r>
            <a:r>
              <a:rPr lang="nb-NO" dirty="0"/>
              <a:t> er blir denne utsatt til </a:t>
            </a:r>
            <a:r>
              <a:rPr lang="nb-NO" dirty="0" err="1"/>
              <a:t>hausten</a:t>
            </a:r>
            <a:r>
              <a:rPr lang="nb-NO" dirty="0"/>
              <a:t> 23. Bachelor i HMS er planlagt med søknad om akkreditering og etablering </a:t>
            </a:r>
            <a:r>
              <a:rPr lang="nb-NO" dirty="0" err="1"/>
              <a:t>no</a:t>
            </a:r>
            <a:r>
              <a:rPr lang="nb-NO" dirty="0"/>
              <a:t> i haust. </a:t>
            </a:r>
          </a:p>
          <a:p>
            <a:r>
              <a:rPr lang="nb-NO" dirty="0"/>
              <a:t>24/25: Bachelor i elektrofag – planlegg søknad om akkreditering og etablering </a:t>
            </a:r>
            <a:r>
              <a:rPr lang="nb-NO" dirty="0" err="1"/>
              <a:t>hausten</a:t>
            </a:r>
            <a:r>
              <a:rPr lang="nb-NO" dirty="0"/>
              <a:t> 23, </a:t>
            </a:r>
            <a:r>
              <a:rPr lang="nb-NO" dirty="0" err="1"/>
              <a:t>pga</a:t>
            </a:r>
            <a:r>
              <a:rPr lang="nb-NO" dirty="0"/>
              <a:t> at det tek lang tid å samordne studieprogramma. Master i bioingeniørfag er under planlegging, og planlegg å sende søknad om utgreiingsløyve </a:t>
            </a:r>
            <a:r>
              <a:rPr lang="nb-NO" dirty="0" err="1"/>
              <a:t>no</a:t>
            </a:r>
            <a:r>
              <a:rPr lang="nb-NO" dirty="0"/>
              <a:t> i haust. </a:t>
            </a:r>
          </a:p>
          <a:p>
            <a:endParaRPr lang="nb-NO" dirty="0"/>
          </a:p>
          <a:p>
            <a:r>
              <a:rPr lang="nb-NO" dirty="0" err="1"/>
              <a:t>Vesentlege</a:t>
            </a:r>
            <a:r>
              <a:rPr lang="nb-NO" dirty="0"/>
              <a:t> </a:t>
            </a:r>
            <a:r>
              <a:rPr lang="nb-NO" dirty="0" err="1"/>
              <a:t>endringar</a:t>
            </a:r>
            <a:r>
              <a:rPr lang="nb-NO" dirty="0"/>
              <a:t>:</a:t>
            </a:r>
          </a:p>
          <a:p>
            <a:r>
              <a:rPr lang="nb-NO" dirty="0"/>
              <a:t>23/24: Master i </a:t>
            </a:r>
            <a:r>
              <a:rPr lang="nb-NO" dirty="0" err="1"/>
              <a:t>climate</a:t>
            </a:r>
            <a:r>
              <a:rPr lang="nb-NO" dirty="0"/>
              <a:t> </a:t>
            </a:r>
            <a:r>
              <a:rPr lang="nb-NO" dirty="0" err="1"/>
              <a:t>change</a:t>
            </a:r>
            <a:r>
              <a:rPr lang="nb-NO" dirty="0"/>
              <a:t> har endra opptakskravet – det vart i møte i UU i mai, for at det skulle få verknad for opptak for internasjonale </a:t>
            </a:r>
            <a:r>
              <a:rPr lang="nb-NO" dirty="0" err="1"/>
              <a:t>studentar</a:t>
            </a:r>
            <a:r>
              <a:rPr lang="nb-NO" dirty="0"/>
              <a:t>. Bachelor i informasjonsteknologi vil utvide ved å </a:t>
            </a:r>
            <a:r>
              <a:rPr lang="nb-NO" dirty="0" err="1"/>
              <a:t>gje</a:t>
            </a:r>
            <a:r>
              <a:rPr lang="nb-NO" dirty="0"/>
              <a:t> </a:t>
            </a:r>
            <a:r>
              <a:rPr lang="nb-NO" dirty="0" err="1"/>
              <a:t>tilbod</a:t>
            </a:r>
            <a:r>
              <a:rPr lang="nb-NO" dirty="0"/>
              <a:t> også til campus Haugesund, er i dag </a:t>
            </a:r>
            <a:r>
              <a:rPr lang="nb-NO" dirty="0" err="1"/>
              <a:t>tilbod</a:t>
            </a:r>
            <a:r>
              <a:rPr lang="nb-NO" dirty="0"/>
              <a:t> på campus Bergen og Førde. Det må </a:t>
            </a:r>
            <a:r>
              <a:rPr lang="nb-NO" dirty="0" err="1"/>
              <a:t>gjerast</a:t>
            </a:r>
            <a:r>
              <a:rPr lang="nb-NO" dirty="0"/>
              <a:t> </a:t>
            </a:r>
            <a:r>
              <a:rPr lang="nb-NO" dirty="0" err="1"/>
              <a:t>ein</a:t>
            </a:r>
            <a:r>
              <a:rPr lang="nb-NO" dirty="0"/>
              <a:t> utgreiing om konkurransesituasjonen mellom </a:t>
            </a:r>
            <a:r>
              <a:rPr lang="nb-NO" dirty="0" err="1"/>
              <a:t>campusa</a:t>
            </a:r>
            <a:r>
              <a:rPr lang="nb-NO" dirty="0"/>
              <a:t>. </a:t>
            </a:r>
          </a:p>
          <a:p>
            <a:r>
              <a:rPr lang="nb-NO" dirty="0" err="1"/>
              <a:t>Nedlegging:Dersom</a:t>
            </a:r>
            <a:r>
              <a:rPr lang="nb-NO" dirty="0"/>
              <a:t> bachelor i HMS blir etablert, så vil Bachelor i ingeniørfag, HMS bli lagt ned. </a:t>
            </a:r>
          </a:p>
          <a:p>
            <a:r>
              <a:rPr lang="nb-NO" dirty="0"/>
              <a:t>Det er låg søknad til </a:t>
            </a:r>
            <a:r>
              <a:rPr lang="nb-NO" dirty="0" err="1"/>
              <a:t>dei</a:t>
            </a:r>
            <a:r>
              <a:rPr lang="nb-NO" dirty="0"/>
              <a:t> to nett og samlingsbaserte </a:t>
            </a:r>
            <a:r>
              <a:rPr lang="nb-NO" dirty="0" err="1"/>
              <a:t>bachelorutdanningane</a:t>
            </a:r>
            <a:r>
              <a:rPr lang="nb-NO" dirty="0"/>
              <a:t> i ingeniørfag i elkraftteknikk i automatisering, så det blir vurdert å legge </a:t>
            </a:r>
            <a:r>
              <a:rPr lang="nb-NO" dirty="0" err="1"/>
              <a:t>desse</a:t>
            </a:r>
            <a:r>
              <a:rPr lang="nb-NO" dirty="0"/>
              <a:t> ned. (det har </a:t>
            </a:r>
            <a:r>
              <a:rPr lang="nb-NO" dirty="0" err="1"/>
              <a:t>ikkje</a:t>
            </a:r>
            <a:r>
              <a:rPr lang="nb-NO" dirty="0"/>
              <a:t> </a:t>
            </a:r>
            <a:r>
              <a:rPr lang="nb-NO" dirty="0" err="1"/>
              <a:t>vore</a:t>
            </a:r>
            <a:r>
              <a:rPr lang="nb-NO" dirty="0"/>
              <a:t> nok </a:t>
            </a:r>
            <a:r>
              <a:rPr lang="nb-NO" dirty="0" err="1"/>
              <a:t>søkjarar</a:t>
            </a:r>
            <a:r>
              <a:rPr lang="nb-NO" dirty="0"/>
              <a:t> til å starte opp i 21 og i 22.)</a:t>
            </a:r>
          </a:p>
          <a:p>
            <a:r>
              <a:rPr lang="nb-NO" dirty="0"/>
              <a:t>Det ingen </a:t>
            </a:r>
            <a:r>
              <a:rPr lang="nb-NO" dirty="0" err="1"/>
              <a:t>innmeldingar</a:t>
            </a:r>
            <a:r>
              <a:rPr lang="nb-NO" dirty="0"/>
              <a:t> om nullopptak.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4BF77-11FD-8E4D-B223-FC6B75E0C356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7137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FLKI har ingen planar nye gradsprogram for studieåret 23/24. </a:t>
            </a:r>
          </a:p>
          <a:p>
            <a:r>
              <a:rPr lang="nb-NO" dirty="0" err="1"/>
              <a:t>Vesentlege</a:t>
            </a:r>
            <a:r>
              <a:rPr lang="nb-NO" dirty="0"/>
              <a:t> </a:t>
            </a:r>
            <a:r>
              <a:rPr lang="nb-NO" dirty="0" err="1"/>
              <a:t>endringar</a:t>
            </a:r>
            <a:r>
              <a:rPr lang="nb-NO" dirty="0"/>
              <a:t> i to studieprogram  –  2023/24: Bachelor i drama og anvendt teater – delvis </a:t>
            </a:r>
            <a:r>
              <a:rPr lang="nb-NO" dirty="0" err="1"/>
              <a:t>innhaldsendringar</a:t>
            </a:r>
            <a:r>
              <a:rPr lang="nb-NO" dirty="0"/>
              <a:t> og innføring av fellesemnet Danning og akademisk handverk,  i 24/25: Bachelor i </a:t>
            </a:r>
            <a:r>
              <a:rPr lang="nb-NO" dirty="0" err="1"/>
              <a:t>teiknspråk</a:t>
            </a:r>
            <a:r>
              <a:rPr lang="nb-NO" dirty="0"/>
              <a:t> og tolking –må ha </a:t>
            </a:r>
            <a:r>
              <a:rPr lang="nb-NO" dirty="0" err="1"/>
              <a:t>ein</a:t>
            </a:r>
            <a:r>
              <a:rPr lang="nb-NO" dirty="0"/>
              <a:t> grundig gjennomgang </a:t>
            </a:r>
            <a:r>
              <a:rPr lang="nb-NO" dirty="0" err="1"/>
              <a:t>pga</a:t>
            </a:r>
            <a:r>
              <a:rPr lang="nb-NO" dirty="0"/>
              <a:t> </a:t>
            </a:r>
            <a:r>
              <a:rPr lang="nb-NO" dirty="0" err="1"/>
              <a:t>utfordringar</a:t>
            </a:r>
            <a:r>
              <a:rPr lang="nb-NO" dirty="0"/>
              <a:t> knytt til </a:t>
            </a:r>
            <a:r>
              <a:rPr lang="nb-NO" dirty="0" err="1"/>
              <a:t>gjennomstøyming</a:t>
            </a:r>
            <a:r>
              <a:rPr lang="nb-NO" dirty="0"/>
              <a:t> og innføring av fellesemnet.</a:t>
            </a:r>
          </a:p>
          <a:p>
            <a:r>
              <a:rPr lang="nb-NO" dirty="0"/>
              <a:t>Nullopptak – ingen </a:t>
            </a:r>
            <a:r>
              <a:rPr lang="nb-NO" dirty="0" err="1"/>
              <a:t>planlagde</a:t>
            </a:r>
            <a:r>
              <a:rPr lang="nb-NO" dirty="0"/>
              <a:t>, men opptaket til studieåret 202/23 kan medføre til nullopptak på bachelor i </a:t>
            </a:r>
            <a:r>
              <a:rPr lang="nb-NO" dirty="0" err="1"/>
              <a:t>Community</a:t>
            </a:r>
            <a:r>
              <a:rPr lang="nb-NO" dirty="0"/>
              <a:t> arts og på visse </a:t>
            </a:r>
            <a:r>
              <a:rPr lang="nb-NO" dirty="0" err="1"/>
              <a:t>studieretningar</a:t>
            </a:r>
            <a:r>
              <a:rPr lang="nb-NO" dirty="0"/>
              <a:t> på master i didaktiske </a:t>
            </a:r>
            <a:r>
              <a:rPr lang="nb-NO" dirty="0" err="1"/>
              <a:t>praksisar</a:t>
            </a:r>
            <a:r>
              <a:rPr lang="nb-NO" dirty="0"/>
              <a:t>. </a:t>
            </a:r>
          </a:p>
          <a:p>
            <a:r>
              <a:rPr lang="nb-NO" dirty="0"/>
              <a:t>Nedlegging: i styresaka i fjor meldte fakultetet inn ei </a:t>
            </a:r>
            <a:r>
              <a:rPr lang="nb-NO" dirty="0" err="1"/>
              <a:t>rekkje</a:t>
            </a:r>
            <a:r>
              <a:rPr lang="nb-NO" dirty="0"/>
              <a:t> med studieprogram med nullopptak, og at det vil komme ei eiga sak om nedlegging. Det vil komme ei samlesak om nedlegging,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4BF77-11FD-8E4D-B223-FC6B75E0C356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7841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nn-NO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styresak 68/21 meldte fakultetet inn ei rekke studieprogram med nullopptak for studieåret 2022-23 og orienterte om at det vil komme ei eiga nedleggingssak til styret. </a:t>
            </a:r>
            <a:endParaRPr lang="nb-NO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n-NO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b-NO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n-NO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Nokre nedleggingar skuldast nasjonale endringar, andre er eit resultat av omorganisering av studieporteføljen i fakultetet på bakgrunn av fusjonen. Berre eit program vert lagt ned utan direkte erstatning. For fakultetet vil dette berre gjelde Master i fysisk aktivitet og kosthald i eit skulemiljø. </a:t>
            </a:r>
            <a:endParaRPr lang="nb-NO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n-NO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b-NO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n-NO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68/21 - Det samla eigenfinansierte studietilbodet med opptaksrammer ved HVL for studieåret 2022/23</a:t>
            </a:r>
            <a:endParaRPr lang="nb-NO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nn-NO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nb-NO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4BF77-11FD-8E4D-B223-FC6B75E0C356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92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nn-NO" sz="1200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Bachelor i </a:t>
            </a:r>
            <a:r>
              <a:rPr lang="nn-NO" sz="1200" kern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maritme</a:t>
            </a:r>
            <a:r>
              <a:rPr lang="nn-NO" sz="1200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n-NO" sz="1200" kern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management</a:t>
            </a:r>
            <a:r>
              <a:rPr lang="nn-NO" sz="1200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Programmet har tidlegare vore eit samarbeidsprosjekt om to pilotar mellom HVL, NTNU, UIT og USN, der intensjonen var å etablere ei </a:t>
            </a:r>
            <a:r>
              <a:rPr lang="nn-NO" sz="1200" kern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fellesgrad</a:t>
            </a:r>
            <a:r>
              <a:rPr lang="nn-NO" sz="1200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 sjå </a:t>
            </a:r>
            <a:r>
              <a:rPr lang="nn-NO" sz="1200" u="sng" kern="12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styresak 88/18</a:t>
            </a:r>
            <a:r>
              <a:rPr lang="nn-NO" sz="1200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endParaRPr lang="nb-NO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nn-NO" sz="1200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Ingen av dei samarbeidande institusjonane finn det føremålstenleg å etablere programmet som ei </a:t>
            </a:r>
            <a:r>
              <a:rPr lang="nn-NO" sz="1200" kern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fellesgrad</a:t>
            </a:r>
            <a:r>
              <a:rPr lang="nn-NO" sz="1200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ettersom dette medfører stor auke i fagleg koordinering og administrasjon samanlikna med programmet som i dag ligg føre og som ein no har erfaring med at fungerer godt. Det vil komme ein søknad om </a:t>
            </a:r>
            <a:r>
              <a:rPr lang="nn-NO" sz="1200" kern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akkreditering</a:t>
            </a:r>
            <a:r>
              <a:rPr lang="nn-NO" sz="1200" kern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og etablering til våren 2023. 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nn-NO" sz="12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Master i samfunnsanalyse er planlagt med søknad om utgreiingsløyve i 2022 og søknad om </a:t>
            </a:r>
            <a:r>
              <a:rPr lang="nn-NO" sz="1200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akkreditering</a:t>
            </a:r>
            <a:r>
              <a:rPr lang="nn-NO" sz="12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og etablering i 2024. Dette skal vera ein master for disiplinfaga på ISV (institutt for samfunnsvitskap), i hovudsak for historie og sosiologi og har som mål å vera arbeidslivsrelevant. Eg gjer merksam på at i utsending av styresakene er det gjort ei endring her </a:t>
            </a:r>
            <a:r>
              <a:rPr lang="nn-NO" sz="1200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pga</a:t>
            </a:r>
            <a:r>
              <a:rPr lang="nn-NO" sz="12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ein feil. Det stod først at Master i samfunnsanalyse skulle etablerast i 23/24, men det er no retta til 24/25.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nn-NO" sz="12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Nullopptak: Det blir søkt om nullopptak på bachelor i nautikk, </a:t>
            </a:r>
            <a:r>
              <a:rPr lang="nn-NO" sz="1200" kern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derom</a:t>
            </a:r>
            <a:r>
              <a:rPr lang="nn-NO" sz="12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KD gir dispensasjon for </a:t>
            </a:r>
            <a:r>
              <a:rPr lang="nn-NO" sz="1200" kern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gradsforskifta</a:t>
            </a:r>
            <a:r>
              <a:rPr lang="nn-NO" sz="12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nytt opptak på pilotprosjektet fireårig bachelorutdanning i nautikk med integrert praksis. KD treng eit styrevedtak for ein ytterlegare dispensasjon, så difor er det lagt inn som eitt vedtak i denne saka. 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nn-NO" sz="12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FØS har ikkje meldt inn planar om vesentlege endringar eller nedleggingar av eksisterande studieprogram.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4BF77-11FD-8E4D-B223-FC6B75E0C356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8116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Styret får i møte kvar juni ein førebels løypemelding på planar og endringar </a:t>
            </a:r>
            <a:r>
              <a:rPr lang="nn-NO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fakuleta</a:t>
            </a:r>
            <a:r>
              <a:rPr lang="nn-NO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har i sin studieportefølje.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Styrets årshjul: Fastsetting av studieporteføljen for studieåret eitt år fram i tid i ein to-delt prosess, med midlertidig innmelding i juni og endeleg fastsetting av det eigenfinansierte studietilbodet med opptaksrammer i november. Styret får no ei løypemelding om </a:t>
            </a:r>
            <a:r>
              <a:rPr lang="nn-NO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planlagte</a:t>
            </a:r>
            <a:r>
              <a:rPr lang="nn-NO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endringar i studieporteføljen. </a:t>
            </a:r>
            <a:br>
              <a:rPr lang="nn-NO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n-NO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Prorektor for utdanning gjennomfører dialogmøte med leiinga på kvart fakultet i mars, og her blir det meldt inn førebelse planar om endringar- etablering, vesentlege endringar, nedlegging og nullopptak i </a:t>
            </a:r>
            <a:r>
              <a:rPr lang="nn-NO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gradsutdanningar</a:t>
            </a:r>
            <a:r>
              <a:rPr lang="nn-NO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Styret vedtar endeleg studieportefølje i møtet i november.</a:t>
            </a:r>
            <a:endParaRPr lang="nb-NO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4BF77-11FD-8E4D-B223-FC6B75E0C35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2547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HVL sin ambisjon om å bli universitet </a:t>
            </a:r>
            <a:r>
              <a:rPr lang="nb-NO" dirty="0" err="1"/>
              <a:t>inneber</a:t>
            </a:r>
            <a:r>
              <a:rPr lang="nb-NO" dirty="0"/>
              <a:t> at vi må tilby </a:t>
            </a:r>
            <a:r>
              <a:rPr lang="nb-NO" dirty="0" err="1"/>
              <a:t>gjennomgåande</a:t>
            </a:r>
            <a:r>
              <a:rPr lang="nb-NO" dirty="0"/>
              <a:t> utdanningsløp </a:t>
            </a:r>
            <a:r>
              <a:rPr lang="nb-NO" dirty="0" err="1"/>
              <a:t>frå</a:t>
            </a:r>
            <a:r>
              <a:rPr lang="nb-NO" dirty="0"/>
              <a:t> bachelor til </a:t>
            </a:r>
            <a:r>
              <a:rPr lang="nb-NO" dirty="0" err="1"/>
              <a:t>phd</a:t>
            </a:r>
            <a:r>
              <a:rPr lang="nb-NO" dirty="0"/>
              <a:t>-nivå. Ved </a:t>
            </a:r>
            <a:r>
              <a:rPr lang="nb-NO" dirty="0" err="1"/>
              <a:t>endringar</a:t>
            </a:r>
            <a:r>
              <a:rPr lang="nb-NO" dirty="0"/>
              <a:t> i </a:t>
            </a:r>
            <a:r>
              <a:rPr lang="nb-NO" dirty="0" err="1"/>
              <a:t>eksisterande</a:t>
            </a:r>
            <a:r>
              <a:rPr lang="nb-NO" dirty="0"/>
              <a:t> studieportefølje, så må vi sikre at dette blir vurdert opp mot </a:t>
            </a:r>
            <a:r>
              <a:rPr lang="nb-NO" dirty="0" err="1"/>
              <a:t>rekrutterinsggrunnlaget</a:t>
            </a:r>
            <a:r>
              <a:rPr lang="nb-NO" dirty="0"/>
              <a:t> for </a:t>
            </a:r>
            <a:r>
              <a:rPr lang="nb-NO" dirty="0" err="1"/>
              <a:t>phd-utdanningane</a:t>
            </a:r>
            <a:r>
              <a:rPr lang="nb-NO" dirty="0"/>
              <a:t>. Det må </a:t>
            </a:r>
            <a:r>
              <a:rPr lang="nb-NO" dirty="0" err="1"/>
              <a:t>vera</a:t>
            </a:r>
            <a:r>
              <a:rPr lang="nb-NO" dirty="0"/>
              <a:t> god kobling mellom </a:t>
            </a:r>
            <a:r>
              <a:rPr lang="nb-NO" dirty="0" err="1"/>
              <a:t>phd-utdanningane</a:t>
            </a:r>
            <a:r>
              <a:rPr lang="nb-NO" dirty="0"/>
              <a:t> og våre bachelor- og masterprogram. </a:t>
            </a:r>
            <a:br>
              <a:rPr lang="nb-NO" dirty="0"/>
            </a:br>
            <a:r>
              <a:rPr lang="nb-NO" dirty="0" err="1"/>
              <a:t>Statlege</a:t>
            </a:r>
            <a:r>
              <a:rPr lang="nb-NO" dirty="0"/>
              <a:t> styresmakter sine </a:t>
            </a:r>
            <a:r>
              <a:rPr lang="nb-NO" dirty="0" err="1"/>
              <a:t>føringar</a:t>
            </a:r>
            <a:r>
              <a:rPr lang="nb-NO" dirty="0"/>
              <a:t> </a:t>
            </a:r>
            <a:r>
              <a:rPr lang="nb-NO" dirty="0" err="1"/>
              <a:t>vekslar</a:t>
            </a:r>
            <a:r>
              <a:rPr lang="nb-NO" dirty="0"/>
              <a:t> med politiske </a:t>
            </a:r>
            <a:r>
              <a:rPr lang="nb-NO" dirty="0" err="1"/>
              <a:t>prioriteringar</a:t>
            </a:r>
            <a:r>
              <a:rPr lang="nb-NO" dirty="0"/>
              <a:t> og nasjonale og globale </a:t>
            </a:r>
            <a:r>
              <a:rPr lang="nb-NO" dirty="0" err="1"/>
              <a:t>utfodringar</a:t>
            </a:r>
            <a:r>
              <a:rPr lang="nb-NO" dirty="0"/>
              <a:t>. Til dømes </a:t>
            </a:r>
            <a:r>
              <a:rPr lang="nb-NO" dirty="0" err="1"/>
              <a:t>omfattande</a:t>
            </a:r>
            <a:r>
              <a:rPr lang="nb-NO" dirty="0"/>
              <a:t> satsing på Livslang læring og ei forventing om at </a:t>
            </a:r>
            <a:r>
              <a:rPr lang="nb-NO" dirty="0" err="1"/>
              <a:t>utdanningane</a:t>
            </a:r>
            <a:r>
              <a:rPr lang="nb-NO" dirty="0"/>
              <a:t> skal </a:t>
            </a:r>
            <a:r>
              <a:rPr lang="nb-NO" dirty="0" err="1"/>
              <a:t>vera</a:t>
            </a:r>
            <a:r>
              <a:rPr lang="nb-NO" dirty="0"/>
              <a:t> </a:t>
            </a:r>
            <a:r>
              <a:rPr lang="nb-NO" dirty="0" err="1"/>
              <a:t>tilgjenegjeleg</a:t>
            </a:r>
            <a:r>
              <a:rPr lang="nb-NO" dirty="0"/>
              <a:t> uavhengig av livssituasjon eller kor i landet du bur. Denne forventninga er </a:t>
            </a:r>
            <a:r>
              <a:rPr lang="nb-NO" dirty="0" err="1"/>
              <a:t>ikkje</a:t>
            </a:r>
            <a:r>
              <a:rPr lang="nb-NO" dirty="0"/>
              <a:t> harmonisert med </a:t>
            </a:r>
            <a:r>
              <a:rPr lang="nb-NO" dirty="0" err="1"/>
              <a:t>gjeldande</a:t>
            </a:r>
            <a:r>
              <a:rPr lang="nb-NO" dirty="0"/>
              <a:t> finansieringssystem. </a:t>
            </a:r>
          </a:p>
          <a:p>
            <a:r>
              <a:rPr lang="nb-NO" dirty="0" err="1"/>
              <a:t>Årleg</a:t>
            </a:r>
            <a:r>
              <a:rPr lang="nb-NO" dirty="0"/>
              <a:t> tildelingsbrev og etatsstyringsmøte – i tildelingsbrevet til HVL for 2022 er det ei klar forventning til HVL si dimensjonering av utdanningskapasitet- ved at framtidig vekst i utdanningskapasitet </a:t>
            </a:r>
            <a:r>
              <a:rPr lang="nb-NO" dirty="0" err="1"/>
              <a:t>innan</a:t>
            </a:r>
            <a:r>
              <a:rPr lang="nb-NO" dirty="0"/>
              <a:t> prioriterte områder </a:t>
            </a:r>
            <a:r>
              <a:rPr lang="nb-NO" dirty="0" err="1"/>
              <a:t>ikkje</a:t>
            </a:r>
            <a:r>
              <a:rPr lang="nb-NO" dirty="0"/>
              <a:t> </a:t>
            </a:r>
            <a:r>
              <a:rPr lang="nb-NO" dirty="0" err="1"/>
              <a:t>berre</a:t>
            </a:r>
            <a:r>
              <a:rPr lang="nb-NO" dirty="0"/>
              <a:t> vil kunne bli finansiert med </a:t>
            </a:r>
            <a:r>
              <a:rPr lang="nb-NO" dirty="0" err="1"/>
              <a:t>auka</a:t>
            </a:r>
            <a:r>
              <a:rPr lang="nb-NO" dirty="0"/>
              <a:t> </a:t>
            </a:r>
            <a:r>
              <a:rPr lang="nb-NO" dirty="0" err="1"/>
              <a:t>tildelingar</a:t>
            </a:r>
            <a:r>
              <a:rPr lang="nb-NO" dirty="0"/>
              <a:t>. Det blir forventa at institusjonen </a:t>
            </a:r>
            <a:r>
              <a:rPr lang="nb-NO" dirty="0" err="1"/>
              <a:t>bidreg</a:t>
            </a:r>
            <a:r>
              <a:rPr lang="nb-NO" dirty="0"/>
              <a:t> med nødvendige </a:t>
            </a:r>
            <a:r>
              <a:rPr lang="nb-NO" dirty="0" err="1"/>
              <a:t>omprioriteringar</a:t>
            </a:r>
            <a:r>
              <a:rPr lang="nb-NO" dirty="0"/>
              <a:t> </a:t>
            </a:r>
            <a:r>
              <a:rPr lang="nb-NO" dirty="0" err="1"/>
              <a:t>innan</a:t>
            </a:r>
            <a:r>
              <a:rPr lang="nb-NO" dirty="0"/>
              <a:t> eiga ramme. 30 nye </a:t>
            </a:r>
            <a:r>
              <a:rPr lang="nb-NO" dirty="0" err="1"/>
              <a:t>sjukepleiestudieplassar</a:t>
            </a:r>
            <a:r>
              <a:rPr lang="nb-NO" dirty="0"/>
              <a:t>. HVL må finansiere </a:t>
            </a:r>
            <a:r>
              <a:rPr lang="nb-NO" dirty="0" err="1"/>
              <a:t>desse</a:t>
            </a:r>
            <a:r>
              <a:rPr lang="nb-NO" dirty="0"/>
              <a:t> nye </a:t>
            </a:r>
            <a:r>
              <a:rPr lang="nb-NO" dirty="0" err="1"/>
              <a:t>plassane</a:t>
            </a:r>
            <a:r>
              <a:rPr lang="nb-NO" dirty="0"/>
              <a:t> </a:t>
            </a:r>
            <a:r>
              <a:rPr lang="nb-NO" dirty="0" err="1"/>
              <a:t>innanfor</a:t>
            </a:r>
            <a:r>
              <a:rPr lang="nb-NO" dirty="0"/>
              <a:t> eiga ramme.  </a:t>
            </a:r>
          </a:p>
          <a:p>
            <a:r>
              <a:rPr lang="nb-NO" dirty="0"/>
              <a:t>Regjeringa si satsing på Studiesenter vil også </a:t>
            </a:r>
            <a:r>
              <a:rPr lang="nb-NO" dirty="0" err="1"/>
              <a:t>påverke</a:t>
            </a:r>
            <a:r>
              <a:rPr lang="nb-NO" dirty="0"/>
              <a:t> </a:t>
            </a:r>
            <a:r>
              <a:rPr lang="nb-NO" dirty="0" err="1"/>
              <a:t>høgskulen</a:t>
            </a:r>
            <a:r>
              <a:rPr lang="nb-NO" dirty="0"/>
              <a:t> sin utvikling av den samla studieporteføljen. </a:t>
            </a:r>
            <a:r>
              <a:rPr lang="nb-NO" dirty="0" err="1"/>
              <a:t>Eit</a:t>
            </a:r>
            <a:r>
              <a:rPr lang="nb-NO" dirty="0"/>
              <a:t> viktig moment her vil </a:t>
            </a:r>
            <a:r>
              <a:rPr lang="nb-NO" dirty="0" err="1"/>
              <a:t>vera</a:t>
            </a:r>
            <a:r>
              <a:rPr lang="nb-NO" dirty="0"/>
              <a:t> korleis </a:t>
            </a:r>
            <a:r>
              <a:rPr lang="nb-NO" dirty="0" err="1"/>
              <a:t>høgskulen</a:t>
            </a:r>
            <a:r>
              <a:rPr lang="nb-NO" dirty="0"/>
              <a:t> skal klare å balansere mellom </a:t>
            </a:r>
            <a:r>
              <a:rPr lang="nb-NO" dirty="0" err="1"/>
              <a:t>levande</a:t>
            </a:r>
            <a:r>
              <a:rPr lang="nb-NO" dirty="0"/>
              <a:t> campus og sterke fagmiljø for </a:t>
            </a:r>
            <a:r>
              <a:rPr lang="nb-NO" dirty="0" err="1"/>
              <a:t>studentar</a:t>
            </a:r>
            <a:r>
              <a:rPr lang="nb-NO" dirty="0"/>
              <a:t> og tilsette på campus på- den </a:t>
            </a:r>
            <a:r>
              <a:rPr lang="nb-NO" dirty="0" err="1"/>
              <a:t>eine</a:t>
            </a:r>
            <a:r>
              <a:rPr lang="nb-NO" dirty="0"/>
              <a:t> sida og </a:t>
            </a:r>
            <a:r>
              <a:rPr lang="nb-NO" dirty="0" err="1"/>
              <a:t>gjere</a:t>
            </a:r>
            <a:r>
              <a:rPr lang="nb-NO" dirty="0"/>
              <a:t> seg nytte av infrastrukturen ved studiesentra.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4BF77-11FD-8E4D-B223-FC6B75E0C35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9803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 dialogmøta med fakulteta i mars var ulike </a:t>
            </a:r>
            <a:r>
              <a:rPr lang="nb-NO" dirty="0" err="1"/>
              <a:t>utfordringar</a:t>
            </a:r>
            <a:r>
              <a:rPr lang="nb-NO" dirty="0"/>
              <a:t> knytt til utvikling av studieporteføljen </a:t>
            </a:r>
            <a:r>
              <a:rPr lang="nb-NO" dirty="0" err="1"/>
              <a:t>trekt</a:t>
            </a:r>
            <a:r>
              <a:rPr lang="nb-NO" dirty="0"/>
              <a:t> fram. Fokus på livslang læring stiller nye krav til utvikling av studieporteføljen når det gjeld forståing av utdanningsomgrepet, organisering av </a:t>
            </a:r>
            <a:r>
              <a:rPr lang="nb-NO" dirty="0" err="1"/>
              <a:t>utdanningane</a:t>
            </a:r>
            <a:r>
              <a:rPr lang="nb-NO" dirty="0"/>
              <a:t> og </a:t>
            </a:r>
            <a:r>
              <a:rPr lang="nb-NO" dirty="0" err="1"/>
              <a:t>prioriteringar</a:t>
            </a:r>
            <a:r>
              <a:rPr lang="nb-NO" dirty="0"/>
              <a:t>. -felles forståing av omgrepa livslang læring og fleksibel utdanning, - </a:t>
            </a:r>
            <a:r>
              <a:rPr lang="nb-NO" dirty="0" err="1"/>
              <a:t>fastsetje</a:t>
            </a:r>
            <a:r>
              <a:rPr lang="nb-NO" dirty="0"/>
              <a:t> konkrete mål og </a:t>
            </a:r>
            <a:r>
              <a:rPr lang="nb-NO" dirty="0" err="1"/>
              <a:t>satsingar</a:t>
            </a:r>
            <a:r>
              <a:rPr lang="nb-NO" dirty="0"/>
              <a:t> knytt til fleksible </a:t>
            </a:r>
            <a:r>
              <a:rPr lang="nb-NO" dirty="0" err="1"/>
              <a:t>utdanningstilbod</a:t>
            </a:r>
            <a:r>
              <a:rPr lang="nb-NO" dirty="0"/>
              <a:t>, utvikle </a:t>
            </a:r>
            <a:r>
              <a:rPr lang="nb-NO" dirty="0" err="1"/>
              <a:t>studiemodellar</a:t>
            </a:r>
            <a:r>
              <a:rPr lang="nb-NO" dirty="0"/>
              <a:t> som fagmiljøa kan nytte ved utvikling av </a:t>
            </a:r>
            <a:r>
              <a:rPr lang="nb-NO" dirty="0" err="1"/>
              <a:t>studietilboda</a:t>
            </a:r>
            <a:r>
              <a:rPr lang="nb-NO" dirty="0"/>
              <a:t>, få </a:t>
            </a:r>
            <a:r>
              <a:rPr lang="nb-NO" dirty="0" err="1"/>
              <a:t>meir</a:t>
            </a:r>
            <a:r>
              <a:rPr lang="nb-NO" dirty="0"/>
              <a:t> kunnskap om tilhøvet mellom fleksible </a:t>
            </a:r>
            <a:r>
              <a:rPr lang="nb-NO" dirty="0" err="1"/>
              <a:t>utdanningar</a:t>
            </a:r>
            <a:r>
              <a:rPr lang="nb-NO" dirty="0"/>
              <a:t> og </a:t>
            </a:r>
            <a:r>
              <a:rPr lang="nb-NO" dirty="0" err="1"/>
              <a:t>heiltidsutdanningar</a:t>
            </a:r>
            <a:r>
              <a:rPr lang="nb-NO" dirty="0"/>
              <a:t> i lys av behovet til arbeidslivet og </a:t>
            </a:r>
            <a:r>
              <a:rPr lang="nb-NO" dirty="0" err="1"/>
              <a:t>studentane</a:t>
            </a:r>
            <a:r>
              <a:rPr lang="nb-NO" dirty="0"/>
              <a:t>, vi skal sikre stabilitet og kompetanse i fagmiljøet og samtidig innfri </a:t>
            </a:r>
            <a:r>
              <a:rPr lang="nb-NO" dirty="0" err="1"/>
              <a:t>forventningar</a:t>
            </a:r>
            <a:r>
              <a:rPr lang="nb-NO" dirty="0"/>
              <a:t> om rask omstillingsevne når nye </a:t>
            </a:r>
            <a:r>
              <a:rPr lang="nb-NO" dirty="0" err="1"/>
              <a:t>studietilbod</a:t>
            </a:r>
            <a:r>
              <a:rPr lang="nb-NO" dirty="0"/>
              <a:t> blir etterspurt og rask levering, balansere mellom fulltids og fleksible </a:t>
            </a:r>
            <a:r>
              <a:rPr lang="nb-NO" dirty="0" err="1"/>
              <a:t>utdanningstilbod</a:t>
            </a:r>
            <a:r>
              <a:rPr lang="nb-NO" dirty="0"/>
              <a:t> og i tillegg sikre god framdrift og felles forståing internt ved HVL.</a:t>
            </a:r>
          </a:p>
          <a:p>
            <a:endParaRPr lang="nb-NO" dirty="0"/>
          </a:p>
          <a:p>
            <a:r>
              <a:rPr lang="nb-NO" dirty="0"/>
              <a:t>Kompetanse i fagmiljø – </a:t>
            </a:r>
            <a:r>
              <a:rPr lang="nb-NO" dirty="0" err="1"/>
              <a:t>fleire</a:t>
            </a:r>
            <a:r>
              <a:rPr lang="nb-NO" dirty="0"/>
              <a:t> fakultet meldte i dialogmøtet at </a:t>
            </a:r>
            <a:r>
              <a:rPr lang="nb-NO" dirty="0" err="1"/>
              <a:t>dei</a:t>
            </a:r>
            <a:r>
              <a:rPr lang="nb-NO" dirty="0"/>
              <a:t> hadde </a:t>
            </a:r>
            <a:r>
              <a:rPr lang="nb-NO" dirty="0" err="1"/>
              <a:t>utfordringar</a:t>
            </a:r>
            <a:r>
              <a:rPr lang="nb-NO" dirty="0"/>
              <a:t> knytt til å rekruttere fagpersonale med førstekompetanse, og dette kan få </a:t>
            </a:r>
            <a:r>
              <a:rPr lang="nb-NO" dirty="0" err="1"/>
              <a:t>konsekvensar</a:t>
            </a:r>
            <a:r>
              <a:rPr lang="nb-NO" dirty="0"/>
              <a:t> for kva </a:t>
            </a:r>
            <a:r>
              <a:rPr lang="nb-NO" dirty="0" err="1"/>
              <a:t>utdanningstilbod</a:t>
            </a:r>
            <a:r>
              <a:rPr lang="nb-NO" dirty="0"/>
              <a:t> vi kan </a:t>
            </a:r>
            <a:r>
              <a:rPr lang="nb-NO" dirty="0" err="1"/>
              <a:t>gje</a:t>
            </a:r>
            <a:r>
              <a:rPr lang="nb-NO" dirty="0"/>
              <a:t>. Også når det gjeld å tilby </a:t>
            </a:r>
            <a:r>
              <a:rPr lang="nb-NO" dirty="0" err="1"/>
              <a:t>kortare</a:t>
            </a:r>
            <a:r>
              <a:rPr lang="nb-NO" dirty="0"/>
              <a:t> kurs og </a:t>
            </a:r>
            <a:r>
              <a:rPr lang="nb-NO" dirty="0" err="1"/>
              <a:t>utdanningar</a:t>
            </a:r>
            <a:r>
              <a:rPr lang="nb-NO" dirty="0"/>
              <a:t>. FLKI har til dømes </a:t>
            </a:r>
            <a:r>
              <a:rPr lang="nb-NO" dirty="0" err="1"/>
              <a:t>ikkje</a:t>
            </a:r>
            <a:r>
              <a:rPr lang="nb-NO" dirty="0"/>
              <a:t> kapasitet til å levere </a:t>
            </a:r>
            <a:r>
              <a:rPr lang="nb-NO" dirty="0" err="1"/>
              <a:t>tenester</a:t>
            </a:r>
            <a:r>
              <a:rPr lang="nb-NO" dirty="0"/>
              <a:t> etter avtale – </a:t>
            </a:r>
            <a:r>
              <a:rPr lang="nb-NO" dirty="0" err="1"/>
              <a:t>dekomp</a:t>
            </a:r>
            <a:r>
              <a:rPr lang="nb-NO" dirty="0"/>
              <a:t> og </a:t>
            </a:r>
            <a:r>
              <a:rPr lang="nb-NO" dirty="0" err="1"/>
              <a:t>rekomp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nb-NO" dirty="0"/>
              <a:t>Digitalisering – fakulteta etterlyser </a:t>
            </a:r>
            <a:r>
              <a:rPr lang="nb-NO" dirty="0" err="1"/>
              <a:t>ein</a:t>
            </a:r>
            <a:r>
              <a:rPr lang="nb-NO" dirty="0"/>
              <a:t> felles strategisk </a:t>
            </a:r>
            <a:r>
              <a:rPr lang="nb-NO" dirty="0" err="1"/>
              <a:t>målsetjing</a:t>
            </a:r>
            <a:r>
              <a:rPr lang="nb-NO" dirty="0"/>
              <a:t> for korleis vi skal ta i bruk potensialet som ligg i teknologien. </a:t>
            </a:r>
            <a:r>
              <a:rPr lang="nb-NO" dirty="0" err="1"/>
              <a:t>Trekt</a:t>
            </a:r>
            <a:r>
              <a:rPr lang="nb-NO" dirty="0"/>
              <a:t> fram dilemmaet mellom </a:t>
            </a:r>
            <a:r>
              <a:rPr lang="nb-NO" dirty="0" err="1"/>
              <a:t>levande</a:t>
            </a:r>
            <a:r>
              <a:rPr lang="nb-NO" dirty="0"/>
              <a:t> campus og krav til fleksibilitet og digitalisering.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4BF77-11FD-8E4D-B223-FC6B75E0C35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0172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Det er styret som gir utgreiingsløyve og som </a:t>
            </a:r>
            <a:r>
              <a:rPr lang="nb-NO" dirty="0" err="1"/>
              <a:t>etablerar</a:t>
            </a:r>
            <a:r>
              <a:rPr lang="nb-NO" dirty="0"/>
              <a:t> og legg ned studieprogram over 60 </a:t>
            </a:r>
            <a:r>
              <a:rPr lang="nb-NO" dirty="0" err="1"/>
              <a:t>sp</a:t>
            </a:r>
            <a:r>
              <a:rPr lang="nb-NO" dirty="0"/>
              <a:t> (dekan til og med 60 </a:t>
            </a:r>
            <a:r>
              <a:rPr lang="nb-NO" dirty="0" err="1"/>
              <a:t>sp</a:t>
            </a:r>
            <a:r>
              <a:rPr lang="nb-NO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nb-NO" dirty="0"/>
            </a:br>
            <a:r>
              <a:rPr lang="nb-NO" dirty="0"/>
              <a:t>Meldt inn planar om 7 nye </a:t>
            </a:r>
            <a:r>
              <a:rPr lang="nb-NO" dirty="0" err="1"/>
              <a:t>gradsutdanningar</a:t>
            </a:r>
            <a:r>
              <a:rPr lang="nb-NO" dirty="0"/>
              <a:t> for studieåret 2023/24 og 2024/25</a:t>
            </a:r>
            <a:br>
              <a:rPr lang="nb-NO" dirty="0"/>
            </a:br>
            <a:r>
              <a:rPr lang="nb-NO" dirty="0"/>
              <a:t>Det skal </a:t>
            </a:r>
            <a:r>
              <a:rPr lang="nb-NO" dirty="0" err="1"/>
              <a:t>gjerast</a:t>
            </a:r>
            <a:r>
              <a:rPr lang="nb-NO" dirty="0"/>
              <a:t> </a:t>
            </a:r>
            <a:r>
              <a:rPr lang="nb-NO" dirty="0" err="1"/>
              <a:t>vesentlege</a:t>
            </a:r>
            <a:r>
              <a:rPr lang="nb-NO" dirty="0"/>
              <a:t> </a:t>
            </a:r>
            <a:r>
              <a:rPr lang="nb-NO" dirty="0" err="1"/>
              <a:t>endringar</a:t>
            </a:r>
            <a:r>
              <a:rPr lang="nb-NO" dirty="0"/>
              <a:t> i 13 studieprogram.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22 studieprogram blir lagt ned  </a:t>
            </a:r>
            <a:r>
              <a:rPr lang="nb-NO" dirty="0" err="1"/>
              <a:t>pga</a:t>
            </a:r>
            <a:r>
              <a:rPr lang="nb-NO" dirty="0"/>
              <a:t> nasjonale </a:t>
            </a:r>
            <a:r>
              <a:rPr lang="nb-NO" dirty="0" err="1"/>
              <a:t>forskriftsendringar</a:t>
            </a:r>
            <a:r>
              <a:rPr lang="nb-NO" dirty="0"/>
              <a:t> eller som følgje av fusjon. Berre </a:t>
            </a:r>
            <a:r>
              <a:rPr lang="nb-NO" dirty="0" err="1"/>
              <a:t>eitt</a:t>
            </a:r>
            <a:r>
              <a:rPr lang="nb-NO" dirty="0"/>
              <a:t> av </a:t>
            </a:r>
            <a:r>
              <a:rPr lang="nb-NO" dirty="0" err="1"/>
              <a:t>desse</a:t>
            </a:r>
            <a:r>
              <a:rPr lang="nb-NO" dirty="0"/>
              <a:t> programma blir lagt ned </a:t>
            </a:r>
            <a:r>
              <a:rPr lang="nb-NO" dirty="0" err="1"/>
              <a:t>utan</a:t>
            </a:r>
            <a:r>
              <a:rPr lang="nb-NO" dirty="0"/>
              <a:t> </a:t>
            </a:r>
            <a:r>
              <a:rPr lang="nb-NO" dirty="0" err="1"/>
              <a:t>ein</a:t>
            </a:r>
            <a:r>
              <a:rPr lang="nb-NO" dirty="0"/>
              <a:t> direkte erstatning av </a:t>
            </a:r>
            <a:r>
              <a:rPr lang="nb-NO" dirty="0" err="1"/>
              <a:t>eit</a:t>
            </a:r>
            <a:r>
              <a:rPr lang="nb-NO" dirty="0"/>
              <a:t> nytt program. (det er Master i fysisk aktivitet og </a:t>
            </a:r>
            <a:r>
              <a:rPr lang="nb-NO" dirty="0" err="1"/>
              <a:t>kosthald</a:t>
            </a:r>
            <a:r>
              <a:rPr lang="nb-NO" dirty="0"/>
              <a:t> i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skulemiljø</a:t>
            </a:r>
            <a:r>
              <a:rPr lang="nb-NO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I styresaka er det oversikt over innmeldte planar om etablering, nedlegging og nullopptak av </a:t>
            </a:r>
            <a:r>
              <a:rPr lang="nb-NO" dirty="0" err="1"/>
              <a:t>gradsgjevande</a:t>
            </a:r>
            <a:r>
              <a:rPr lang="nb-NO" dirty="0"/>
              <a:t> </a:t>
            </a:r>
            <a:r>
              <a:rPr lang="nb-NO" dirty="0" err="1"/>
              <a:t>studietilbod</a:t>
            </a:r>
            <a:r>
              <a:rPr lang="nb-NO" dirty="0"/>
              <a:t>. I tillegg er det </a:t>
            </a:r>
            <a:r>
              <a:rPr lang="nb-NO" dirty="0" err="1"/>
              <a:t>ein</a:t>
            </a:r>
            <a:r>
              <a:rPr lang="nb-NO" dirty="0"/>
              <a:t> kort omtale av </a:t>
            </a:r>
            <a:r>
              <a:rPr lang="nb-NO" dirty="0" err="1"/>
              <a:t>vesentlege</a:t>
            </a:r>
            <a:r>
              <a:rPr lang="nb-NO" dirty="0"/>
              <a:t> </a:t>
            </a:r>
            <a:r>
              <a:rPr lang="nb-NO" dirty="0" err="1"/>
              <a:t>endringar</a:t>
            </a:r>
            <a:r>
              <a:rPr lang="nb-NO" dirty="0"/>
              <a:t> i </a:t>
            </a:r>
            <a:r>
              <a:rPr lang="nb-NO" dirty="0" err="1"/>
              <a:t>studietilboda</a:t>
            </a:r>
            <a:r>
              <a:rPr lang="nb-NO" dirty="0"/>
              <a:t>. Det blir presentert planar for to år, </a:t>
            </a:r>
            <a:r>
              <a:rPr lang="nb-NO" dirty="0" err="1"/>
              <a:t>dvs</a:t>
            </a:r>
            <a:r>
              <a:rPr lang="nb-NO" dirty="0"/>
              <a:t> for studieåret 2023/24 og for 2024/25. 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7 nye: Master i anvendt datateknologi og </a:t>
            </a:r>
            <a:r>
              <a:rPr lang="nb-NO" dirty="0" err="1"/>
              <a:t>ingeniørvitskap</a:t>
            </a:r>
            <a:r>
              <a:rPr lang="nb-NO" dirty="0"/>
              <a:t>, Master i </a:t>
            </a:r>
            <a:r>
              <a:rPr lang="nb-NO" dirty="0" err="1"/>
              <a:t>berekraftig</a:t>
            </a:r>
            <a:r>
              <a:rPr lang="nb-NO" dirty="0"/>
              <a:t> energiteknologi, Bachelor i HMS, Bachelor i elektrofag, Master i bioingeniørfag, Bachelor i maritime management, Master i samfunnsanalyse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4BF77-11FD-8E4D-B223-FC6B75E0C35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0976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Styret handsama rapport om periodisk evaluering av den samla studieporteføljen i juni i fjor, og fakulteta og </a:t>
            </a:r>
            <a:r>
              <a:rPr lang="nb-NO" dirty="0" err="1"/>
              <a:t>fellesadm</a:t>
            </a:r>
            <a:r>
              <a:rPr lang="nb-NO" dirty="0"/>
              <a:t> har i </a:t>
            </a:r>
            <a:r>
              <a:rPr lang="nb-NO" dirty="0" err="1"/>
              <a:t>inneverande</a:t>
            </a:r>
            <a:r>
              <a:rPr lang="nb-NO" dirty="0"/>
              <a:t> studieår arbeidd med oppfølging av evalueringa, med </a:t>
            </a:r>
            <a:r>
              <a:rPr lang="nb-NO" dirty="0" err="1"/>
              <a:t>hovudvekt</a:t>
            </a:r>
            <a:r>
              <a:rPr lang="nb-NO" dirty="0"/>
              <a:t> på den økonomiske bærekrafta. Fakulteta i samband med dialogmøta i mars spelt inn </a:t>
            </a:r>
            <a:r>
              <a:rPr lang="nb-NO" dirty="0" err="1"/>
              <a:t>fleire</a:t>
            </a:r>
            <a:r>
              <a:rPr lang="nb-NO" dirty="0"/>
              <a:t> oppfølgingsmoment.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4BF77-11FD-8E4D-B223-FC6B75E0C356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8380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Som oppfølging av evalueringa av den samla studieporteføljen, sås eier den at vi skal utarbeide prinsipp for av studieporteføljen og deretter skal vi evaluere SEFØ-modellen. </a:t>
            </a:r>
          </a:p>
          <a:p>
            <a:endParaRPr lang="nb-NO" dirty="0"/>
          </a:p>
          <a:p>
            <a:r>
              <a:rPr lang="nb-NO" dirty="0"/>
              <a:t>Det må </a:t>
            </a:r>
            <a:r>
              <a:rPr lang="nb-NO" dirty="0" err="1"/>
              <a:t>utviklast</a:t>
            </a:r>
            <a:r>
              <a:rPr lang="nb-NO" dirty="0"/>
              <a:t> </a:t>
            </a:r>
            <a:r>
              <a:rPr lang="nb-NO" dirty="0" err="1"/>
              <a:t>prinispp</a:t>
            </a:r>
            <a:r>
              <a:rPr lang="nb-NO" dirty="0"/>
              <a:t> for utvikling av studieporteføljen , som </a:t>
            </a:r>
            <a:r>
              <a:rPr lang="nb-NO" dirty="0" err="1"/>
              <a:t>gjer</a:t>
            </a:r>
            <a:r>
              <a:rPr lang="nb-NO" dirty="0"/>
              <a:t> at </a:t>
            </a:r>
            <a:r>
              <a:rPr lang="nb-NO" dirty="0" err="1"/>
              <a:t>høgskulen</a:t>
            </a:r>
            <a:r>
              <a:rPr lang="nb-NO" dirty="0"/>
              <a:t> mellom anna er rusta til å </a:t>
            </a:r>
            <a:r>
              <a:rPr lang="nb-NO" dirty="0" err="1"/>
              <a:t>gjere</a:t>
            </a:r>
            <a:r>
              <a:rPr lang="nb-NO" dirty="0"/>
              <a:t> </a:t>
            </a:r>
            <a:r>
              <a:rPr lang="nb-NO" dirty="0" err="1"/>
              <a:t>omprioriteringar</a:t>
            </a:r>
            <a:r>
              <a:rPr lang="nb-NO" dirty="0"/>
              <a:t> </a:t>
            </a:r>
            <a:r>
              <a:rPr lang="nb-NO" dirty="0" err="1"/>
              <a:t>innanfor</a:t>
            </a:r>
            <a:r>
              <a:rPr lang="nb-NO" dirty="0"/>
              <a:t> ramma. Oppfølginga av evalueringa knytt til økonomisk </a:t>
            </a:r>
            <a:r>
              <a:rPr lang="nb-NO" dirty="0" err="1"/>
              <a:t>berekraft</a:t>
            </a:r>
            <a:r>
              <a:rPr lang="nb-NO" dirty="0"/>
              <a:t> skal bli sett i </a:t>
            </a:r>
            <a:r>
              <a:rPr lang="nb-NO" dirty="0" err="1"/>
              <a:t>samanheng</a:t>
            </a:r>
            <a:r>
              <a:rPr lang="nb-NO" dirty="0"/>
              <a:t> med budsjettprosessen, og vi skal samarbeide om seminar i </a:t>
            </a:r>
            <a:r>
              <a:rPr lang="nb-NO" dirty="0" err="1"/>
              <a:t>toppleiargruppa</a:t>
            </a:r>
            <a:r>
              <a:rPr lang="nb-NO" dirty="0"/>
              <a:t> og styreseminar. Vi tek sikte på å legge fram skisse til styringsprinsipp til drøfting for styret i september, og at styret </a:t>
            </a:r>
            <a:r>
              <a:rPr lang="nb-NO" dirty="0" err="1"/>
              <a:t>gjer</a:t>
            </a:r>
            <a:r>
              <a:rPr lang="nb-NO" dirty="0"/>
              <a:t> </a:t>
            </a:r>
            <a:r>
              <a:rPr lang="nb-NO" dirty="0" err="1"/>
              <a:t>endeleg</a:t>
            </a:r>
            <a:r>
              <a:rPr lang="nb-NO" dirty="0"/>
              <a:t> vedtak om prinsipp i møte i november. </a:t>
            </a:r>
          </a:p>
          <a:p>
            <a:endParaRPr lang="nb-NO" dirty="0"/>
          </a:p>
          <a:p>
            <a:r>
              <a:rPr lang="nb-NO" dirty="0"/>
              <a:t>Det er viktig at vi har </a:t>
            </a:r>
            <a:r>
              <a:rPr lang="nb-NO" dirty="0" err="1"/>
              <a:t>ein</a:t>
            </a:r>
            <a:r>
              <a:rPr lang="nb-NO" dirty="0"/>
              <a:t> god prosess med forankring og sikre medvirkning i organisasjonen.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4BF77-11FD-8E4D-B223-FC6B75E0C356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5185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Master i bærekraftig energiteknologi skulle </a:t>
            </a:r>
            <a:r>
              <a:rPr lang="nb-NO" dirty="0" err="1"/>
              <a:t>vore</a:t>
            </a:r>
            <a:r>
              <a:rPr lang="nb-NO" dirty="0"/>
              <a:t> starta </a:t>
            </a:r>
            <a:r>
              <a:rPr lang="nb-NO" dirty="0" err="1"/>
              <a:t>hausten</a:t>
            </a:r>
            <a:r>
              <a:rPr lang="nb-NO" dirty="0"/>
              <a:t> 2022, men </a:t>
            </a:r>
            <a:r>
              <a:rPr lang="nb-NO" dirty="0" err="1"/>
              <a:t>pga</a:t>
            </a:r>
            <a:r>
              <a:rPr lang="nb-NO" dirty="0"/>
              <a:t> sein saksbehandling hos NOKUT , må dette studiet vente </a:t>
            </a:r>
            <a:r>
              <a:rPr lang="nb-NO" dirty="0" err="1"/>
              <a:t>eitt</a:t>
            </a:r>
            <a:r>
              <a:rPr lang="nb-NO" dirty="0"/>
              <a:t> år. Det er avsett 20 </a:t>
            </a:r>
            <a:r>
              <a:rPr lang="nb-NO" dirty="0" err="1"/>
              <a:t>studieplassar</a:t>
            </a:r>
            <a:r>
              <a:rPr lang="nb-NO" dirty="0"/>
              <a:t>, som vil bli </a:t>
            </a:r>
            <a:r>
              <a:rPr lang="nb-NO" dirty="0" err="1"/>
              <a:t>ståande</a:t>
            </a:r>
            <a:r>
              <a:rPr lang="nb-NO" dirty="0"/>
              <a:t> ubrukt. Fakultetet lyser likevel ut </a:t>
            </a:r>
            <a:r>
              <a:rPr lang="nb-NO" dirty="0" err="1"/>
              <a:t>fleire</a:t>
            </a:r>
            <a:r>
              <a:rPr lang="nb-NO" dirty="0"/>
              <a:t> </a:t>
            </a:r>
            <a:r>
              <a:rPr lang="nb-NO" dirty="0" err="1"/>
              <a:t>studieplassar</a:t>
            </a:r>
            <a:r>
              <a:rPr lang="nb-NO" dirty="0"/>
              <a:t> enn </a:t>
            </a:r>
            <a:r>
              <a:rPr lang="nb-NO" dirty="0" err="1"/>
              <a:t>antal</a:t>
            </a:r>
            <a:r>
              <a:rPr lang="nb-NO" dirty="0"/>
              <a:t> KD-finansierte </a:t>
            </a:r>
            <a:r>
              <a:rPr lang="nb-NO" dirty="0" err="1"/>
              <a:t>studieplassar</a:t>
            </a:r>
            <a:r>
              <a:rPr lang="nb-NO" dirty="0"/>
              <a:t>, og rektor har godkjent at </a:t>
            </a:r>
            <a:r>
              <a:rPr lang="nb-NO" dirty="0" err="1"/>
              <a:t>dei</a:t>
            </a:r>
            <a:r>
              <a:rPr lang="nb-NO" dirty="0"/>
              <a:t> 20 </a:t>
            </a:r>
            <a:r>
              <a:rPr lang="nb-NO" dirty="0" err="1"/>
              <a:t>studieplassane</a:t>
            </a:r>
            <a:r>
              <a:rPr lang="nb-NO" dirty="0"/>
              <a:t> blir </a:t>
            </a:r>
            <a:r>
              <a:rPr lang="nb-NO" dirty="0" err="1"/>
              <a:t>ståande</a:t>
            </a:r>
            <a:r>
              <a:rPr lang="nb-NO" dirty="0"/>
              <a:t> ubrukt.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4BF77-11FD-8E4D-B223-FC6B75E0C356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203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 er </a:t>
            </a:r>
            <a:r>
              <a:rPr lang="nb-NO" dirty="0" err="1"/>
              <a:t>ikkje</a:t>
            </a:r>
            <a:r>
              <a:rPr lang="nb-NO" dirty="0"/>
              <a:t> gjort greie for omdisponering av ledige </a:t>
            </a:r>
            <a:r>
              <a:rPr lang="nb-NO"/>
              <a:t>studieplassar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4BF77-11FD-8E4D-B223-FC6B75E0C356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0227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ørk - stående 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2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095388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 spalte med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4" name="Rektangel 3"/>
          <p:cNvSpPr/>
          <p:nvPr userDrawn="1"/>
        </p:nvSpPr>
        <p:spPr>
          <a:xfrm>
            <a:off x="812602" y="1363946"/>
            <a:ext cx="10926000" cy="50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b-NO"/>
              <a:t>  </a:t>
            </a:r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809427" y="1358552"/>
            <a:ext cx="1092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9427" y="1361080"/>
            <a:ext cx="1092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 marL="342900" indent="-342900">
              <a:lnSpc>
                <a:spcPct val="100000"/>
              </a:lnSpc>
              <a:buFont typeface=".AppleSystemUIFont" charset="-120"/>
              <a:buChar char="›"/>
              <a:defRPr sz="2000"/>
            </a:lvl1pPr>
            <a:lvl2pPr marL="6858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2pPr>
            <a:lvl3pPr marL="11430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3pPr>
            <a:lvl4pPr marL="16002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4pPr>
            <a:lvl5pPr marL="20574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2" name="Plassholder for bunntekst 2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3" name="Plassholder for lysbildenumm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523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 spalter med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4" name="Rektangel 3"/>
          <p:cNvSpPr/>
          <p:nvPr userDrawn="1"/>
        </p:nvSpPr>
        <p:spPr>
          <a:xfrm>
            <a:off x="810594" y="1352959"/>
            <a:ext cx="5256000" cy="50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b-NO"/>
              <a:t>  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6480905" y="1351536"/>
            <a:ext cx="5256000" cy="50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b-NO"/>
              <a:t>  </a:t>
            </a:r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809427" y="1362845"/>
            <a:ext cx="525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2127" y="1364110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2"/>
          </p:nvPr>
        </p:nvSpPr>
        <p:spPr>
          <a:xfrm>
            <a:off x="6491935" y="1347919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defRPr sz="2000"/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17" name="Rett linje 16"/>
          <p:cNvCxnSpPr/>
          <p:nvPr userDrawn="1"/>
        </p:nvCxnSpPr>
        <p:spPr>
          <a:xfrm>
            <a:off x="6472438" y="1361941"/>
            <a:ext cx="525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ssholder for bunn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2050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lys - stående 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6252000" y="5495"/>
            <a:ext cx="5940000" cy="68525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4914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48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823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ørk - stående 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6252000" y="5495"/>
            <a:ext cx="5940000" cy="68525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4914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48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08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lys - to liggende bi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576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57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5495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cxnSp>
        <p:nvCxnSpPr>
          <p:cNvPr id="11" name="Rett linje 10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7152000" y="3468783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211101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ørk - to liggende bil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576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57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5495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cxnSp>
        <p:nvCxnSpPr>
          <p:cNvPr id="11" name="Rett linje 10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7152000" y="3468783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552147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 spalt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9976" y="1354730"/>
            <a:ext cx="10926000" cy="5058000"/>
          </a:xfrm>
          <a:noFill/>
          <a:ln>
            <a:noFill/>
          </a:ln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2388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 spalter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20" name="Plassholder for bunntekst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1" name="Plassholder for lysbildenumm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9047" y="1352020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2"/>
          </p:nvPr>
        </p:nvSpPr>
        <p:spPr>
          <a:xfrm>
            <a:off x="6479976" y="1347919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96191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758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339673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lys - stående 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1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04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39" y="553771"/>
            <a:ext cx="3113909" cy="810000"/>
          </a:xfrm>
          <a:prstGeom prst="rect">
            <a:avLst/>
          </a:prstGeom>
        </p:spPr>
      </p:pic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accent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016223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-1128044" y="-162370"/>
            <a:ext cx="25244277" cy="14670453"/>
          </a:xfrm>
          <a:custGeom>
            <a:avLst/>
            <a:gdLst>
              <a:gd name="T0" fmla="*/ 406 w 827"/>
              <a:gd name="T1" fmla="*/ 0 h 1070"/>
              <a:gd name="T2" fmla="*/ 86 w 827"/>
              <a:gd name="T3" fmla="*/ 564 h 1070"/>
              <a:gd name="T4" fmla="*/ 0 w 827"/>
              <a:gd name="T5" fmla="*/ 699 h 1070"/>
              <a:gd name="T6" fmla="*/ 214 w 827"/>
              <a:gd name="T7" fmla="*/ 1070 h 1070"/>
              <a:gd name="T8" fmla="*/ 827 w 827"/>
              <a:gd name="T9" fmla="*/ 0 h 1070"/>
              <a:gd name="T10" fmla="*/ 406 w 827"/>
              <a:gd name="T11" fmla="*/ 0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7" h="1070">
                <a:moveTo>
                  <a:pt x="406" y="0"/>
                </a:moveTo>
                <a:lnTo>
                  <a:pt x="86" y="564"/>
                </a:lnTo>
                <a:lnTo>
                  <a:pt x="0" y="699"/>
                </a:lnTo>
                <a:lnTo>
                  <a:pt x="214" y="1070"/>
                </a:lnTo>
                <a:lnTo>
                  <a:pt x="827" y="0"/>
                </a:lnTo>
                <a:lnTo>
                  <a:pt x="40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-9259591" y="1168747"/>
            <a:ext cx="18274501" cy="13652887"/>
          </a:xfrm>
          <a:custGeom>
            <a:avLst/>
            <a:gdLst>
              <a:gd name="T0" fmla="*/ 164 w 349"/>
              <a:gd name="T1" fmla="*/ 0 h 471"/>
              <a:gd name="T2" fmla="*/ 0 w 349"/>
              <a:gd name="T3" fmla="*/ 0 h 471"/>
              <a:gd name="T4" fmla="*/ 271 w 349"/>
              <a:gd name="T5" fmla="*/ 471 h 471"/>
              <a:gd name="T6" fmla="*/ 349 w 349"/>
              <a:gd name="T7" fmla="*/ 328 h 471"/>
              <a:gd name="T8" fmla="*/ 164 w 349"/>
              <a:gd name="T9" fmla="*/ 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9" h="471">
                <a:moveTo>
                  <a:pt x="164" y="0"/>
                </a:moveTo>
                <a:lnTo>
                  <a:pt x="0" y="0"/>
                </a:lnTo>
                <a:lnTo>
                  <a:pt x="271" y="471"/>
                </a:lnTo>
                <a:lnTo>
                  <a:pt x="349" y="328"/>
                </a:lnTo>
                <a:lnTo>
                  <a:pt x="16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52563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e ly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2856000" y="5755342"/>
            <a:ext cx="6480000" cy="360000"/>
          </a:xfrm>
        </p:spPr>
        <p:txBody>
          <a:bodyPr lIns="0" tIns="0" rIns="0" bIns="0" anchor="b">
            <a:normAutofit/>
          </a:bodyPr>
          <a:lstStyle>
            <a:lvl1pPr algn="ctr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grpSp>
        <p:nvGrpSpPr>
          <p:cNvPr id="3" name="Gruppe 2"/>
          <p:cNvGrpSpPr>
            <a:grpSpLocks noChangeAspect="1"/>
          </p:cNvGrpSpPr>
          <p:nvPr userDrawn="1"/>
        </p:nvGrpSpPr>
        <p:grpSpPr>
          <a:xfrm>
            <a:off x="3774141" y="1039515"/>
            <a:ext cx="4643718" cy="4052830"/>
            <a:chOff x="5122863" y="2579688"/>
            <a:chExt cx="1946276" cy="1698625"/>
          </a:xfrm>
          <a:solidFill>
            <a:schemeClr val="accent1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74426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e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2856000" y="5755342"/>
            <a:ext cx="6480000" cy="360000"/>
          </a:xfrm>
        </p:spPr>
        <p:txBody>
          <a:bodyPr lIns="0" tIns="0" rIns="0" bIns="0" anchor="b">
            <a:normAutofit/>
          </a:bodyPr>
          <a:lstStyle>
            <a:lvl1pPr algn="ctr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grpSp>
        <p:nvGrpSpPr>
          <p:cNvPr id="3" name="Gruppe 2"/>
          <p:cNvGrpSpPr>
            <a:grpSpLocks noChangeAspect="1"/>
          </p:cNvGrpSpPr>
          <p:nvPr userDrawn="1"/>
        </p:nvGrpSpPr>
        <p:grpSpPr>
          <a:xfrm>
            <a:off x="3774141" y="1039515"/>
            <a:ext cx="4643718" cy="4052830"/>
            <a:chOff x="5122863" y="2579688"/>
            <a:chExt cx="1946276" cy="1698625"/>
          </a:xfrm>
          <a:solidFill>
            <a:schemeClr val="accent1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822056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lys - to liggende bi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1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04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39" y="553771"/>
            <a:ext cx="3113909" cy="810000"/>
          </a:xfrm>
          <a:prstGeom prst="rect">
            <a:avLst/>
          </a:prstGeom>
        </p:spPr>
      </p:pic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accent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8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347400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2904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ørk - stående 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2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40" y="537312"/>
            <a:ext cx="3113908" cy="810000"/>
          </a:xfrm>
          <a:prstGeom prst="rect">
            <a:avLst/>
          </a:prstGeom>
        </p:spPr>
      </p:pic>
      <p:sp>
        <p:nvSpPr>
          <p:cNvPr id="11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980648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ørk - liggende bil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2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40" y="537312"/>
            <a:ext cx="3113908" cy="810000"/>
          </a:xfrm>
          <a:prstGeom prst="rect">
            <a:avLst/>
          </a:prstGeom>
        </p:spPr>
      </p:pic>
      <p:sp>
        <p:nvSpPr>
          <p:cNvPr id="11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8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347400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396494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lys - stående 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1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04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9" y="553771"/>
            <a:ext cx="3113909" cy="810000"/>
          </a:xfrm>
          <a:prstGeom prst="rect">
            <a:avLst/>
          </a:prstGeom>
        </p:spPr>
      </p:pic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accent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016223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lys - to liggende bi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1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04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9" y="553771"/>
            <a:ext cx="3113909" cy="810000"/>
          </a:xfrm>
          <a:prstGeom prst="rect">
            <a:avLst/>
          </a:prstGeom>
        </p:spPr>
      </p:pic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accent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8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347400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2904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ørk - stående 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2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0" y="537312"/>
            <a:ext cx="3113908" cy="810000"/>
          </a:xfrm>
          <a:prstGeom prst="rect">
            <a:avLst/>
          </a:prstGeom>
        </p:spPr>
      </p:pic>
      <p:sp>
        <p:nvSpPr>
          <p:cNvPr id="11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980648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ørk - liggende bil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2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0" y="537312"/>
            <a:ext cx="3113908" cy="810000"/>
          </a:xfrm>
          <a:prstGeom prst="rect">
            <a:avLst/>
          </a:prstGeom>
        </p:spPr>
      </p:pic>
      <p:sp>
        <p:nvSpPr>
          <p:cNvPr id="11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8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347400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396494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03414" y="-1"/>
            <a:ext cx="10926000" cy="135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11859" y="1349999"/>
            <a:ext cx="10927084" cy="50560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11950" y="6408000"/>
            <a:ext cx="5252673" cy="45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b-NO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738087" y="6406054"/>
            <a:ext cx="450000" cy="45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D0BEE4E4-E047-6A49-BCB9-4D06E7BA237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725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49" r:id="rId6"/>
    <p:sldLayoutId id="2147483673" r:id="rId7"/>
    <p:sldLayoutId id="2147483663" r:id="rId8"/>
    <p:sldLayoutId id="2147483674" r:id="rId9"/>
    <p:sldLayoutId id="2147483650" r:id="rId10"/>
    <p:sldLayoutId id="2147483664" r:id="rId11"/>
    <p:sldLayoutId id="2147483671" r:id="rId12"/>
    <p:sldLayoutId id="2147483667" r:id="rId13"/>
    <p:sldLayoutId id="2147483672" r:id="rId14"/>
    <p:sldLayoutId id="2147483670" r:id="rId15"/>
    <p:sldLayoutId id="2147483665" r:id="rId16"/>
    <p:sldLayoutId id="2147483666" r:id="rId17"/>
    <p:sldLayoutId id="2147483655" r:id="rId18"/>
    <p:sldLayoutId id="2147483661" r:id="rId19"/>
    <p:sldLayoutId id="2147483676" r:id="rId20"/>
    <p:sldLayoutId id="2147483668" r:id="rId21"/>
    <p:sldLayoutId id="2147483675" r:id="rId22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j-lt"/>
          <a:ea typeface="Georgia" charset="0"/>
          <a:cs typeface="Georgia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j-lt"/>
          <a:ea typeface="Georgia" charset="0"/>
          <a:cs typeface="Georgia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j-lt"/>
          <a:ea typeface="Georgia" charset="0"/>
          <a:cs typeface="Georgia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j-lt"/>
          <a:ea typeface="Georgia" charset="0"/>
          <a:cs typeface="Georgi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8274656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90" y="1523"/>
            <a:ext cx="4007626" cy="1774209"/>
          </a:xfrm>
          <a:prstGeom prst="rect">
            <a:avLst/>
          </a:prstGeom>
        </p:spPr>
      </p:pic>
      <p:sp>
        <p:nvSpPr>
          <p:cNvPr id="16" name="Tittel 15"/>
          <p:cNvSpPr>
            <a:spLocks noGrp="1"/>
          </p:cNvSpPr>
          <p:nvPr>
            <p:ph type="ctrTitle"/>
          </p:nvPr>
        </p:nvSpPr>
        <p:spPr>
          <a:xfrm>
            <a:off x="481263" y="1409396"/>
            <a:ext cx="6737684" cy="2801657"/>
          </a:xfrm>
        </p:spPr>
        <p:txBody>
          <a:bodyPr>
            <a:normAutofit/>
          </a:bodyPr>
          <a:lstStyle/>
          <a:p>
            <a:br>
              <a:rPr lang="nn-NO" dirty="0"/>
            </a:br>
            <a:br>
              <a:rPr lang="nn-NO" dirty="0"/>
            </a:br>
            <a:r>
              <a:rPr lang="nn-NO" dirty="0"/>
              <a:t>   </a:t>
            </a:r>
            <a:endParaRPr lang="nb-NO" sz="2200" dirty="0"/>
          </a:p>
        </p:txBody>
      </p:sp>
      <p:sp>
        <p:nvSpPr>
          <p:cNvPr id="18" name="Plassholder for tekst 17"/>
          <p:cNvSpPr>
            <a:spLocks noGrp="1"/>
          </p:cNvSpPr>
          <p:nvPr>
            <p:ph type="body" idx="10"/>
          </p:nvPr>
        </p:nvSpPr>
        <p:spPr>
          <a:xfrm>
            <a:off x="481263" y="4211053"/>
            <a:ext cx="6208295" cy="2261935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nb-NO" sz="3200" dirty="0">
                <a:solidFill>
                  <a:schemeClr val="bg1"/>
                </a:solidFill>
                <a:latin typeface="+mj-lt"/>
              </a:rPr>
              <a:t>Løypemelding: Studieporteføljen 2023/24</a:t>
            </a:r>
            <a:br>
              <a:rPr lang="nb-NO" sz="3200" dirty="0">
                <a:solidFill>
                  <a:schemeClr val="bg1"/>
                </a:solidFill>
                <a:latin typeface="+mj-lt"/>
              </a:rPr>
            </a:br>
            <a:endParaRPr lang="nb-NO" sz="3200" dirty="0">
              <a:solidFill>
                <a:schemeClr val="bg1"/>
              </a:solidFill>
              <a:latin typeface="+mj-lt"/>
            </a:endParaRPr>
          </a:p>
          <a:p>
            <a:r>
              <a:rPr lang="nb-NO" sz="3200" dirty="0">
                <a:solidFill>
                  <a:schemeClr val="bg1"/>
                </a:solidFill>
                <a:latin typeface="+mj-lt"/>
              </a:rPr>
              <a:t>Styret 16. juni 2022</a:t>
            </a:r>
          </a:p>
          <a:p>
            <a:endParaRPr lang="nb-NO" sz="3200" dirty="0">
              <a:solidFill>
                <a:schemeClr val="bg1"/>
              </a:solidFill>
              <a:latin typeface="+mj-lt"/>
            </a:endParaRPr>
          </a:p>
          <a:p>
            <a:endParaRPr lang="nb-NO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0073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B4895E-0486-4CAC-B692-C8555E9EC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Fakultet for helse- og </a:t>
            </a:r>
            <a:r>
              <a:rPr lang="nb-NO" b="1" dirty="0" err="1"/>
              <a:t>sosialvitskap</a:t>
            </a:r>
            <a:r>
              <a:rPr lang="nb-NO" b="1" dirty="0"/>
              <a:t> (FHS) 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C78B284-DF6C-4638-8079-24C5E57BA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132" y="1348054"/>
            <a:ext cx="10926000" cy="5058000"/>
          </a:xfrm>
        </p:spPr>
        <p:txBody>
          <a:bodyPr/>
          <a:lstStyle/>
          <a:p>
            <a:r>
              <a:rPr lang="nb-NO" dirty="0"/>
              <a:t>Ingen etablering  nye gradsprogram eller  nullopptak for 2023/24</a:t>
            </a:r>
          </a:p>
          <a:p>
            <a:r>
              <a:rPr lang="nb-NO" dirty="0"/>
              <a:t>Nedlegging av </a:t>
            </a:r>
            <a:r>
              <a:rPr lang="nn-NO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Master i samfunnsarbeid (omarbeidd studieretning i ny master i sosialvitskap)</a:t>
            </a:r>
            <a:endParaRPr lang="nb-NO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dirty="0" err="1"/>
              <a:t>Vesentlege</a:t>
            </a:r>
            <a:r>
              <a:rPr lang="nb-NO" dirty="0"/>
              <a:t> </a:t>
            </a:r>
            <a:r>
              <a:rPr lang="nb-NO" dirty="0" err="1"/>
              <a:t>endringar</a:t>
            </a:r>
            <a:r>
              <a:rPr lang="nb-NO" dirty="0"/>
              <a:t> i </a:t>
            </a:r>
            <a:r>
              <a:rPr lang="nb-NO" dirty="0" err="1"/>
              <a:t>eksisterande</a:t>
            </a:r>
            <a:r>
              <a:rPr lang="nb-NO" dirty="0"/>
              <a:t> studieprogram: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pPr>
              <a:spcAft>
                <a:spcPts val="0"/>
              </a:spcAft>
            </a:pPr>
            <a:endParaRPr lang="nn-NO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n-NO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n-NO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n-NO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n-NO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n-NO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n-NO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n-NO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b-NO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7521369-1C45-454D-93BB-3F1D1A747B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9124B0C-DC82-4E01-8AA1-06169F9046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10</a:t>
            </a:fld>
            <a:endParaRPr lang="nb-NO"/>
          </a:p>
        </p:txBody>
      </p:sp>
      <p:graphicFrame>
        <p:nvGraphicFramePr>
          <p:cNvPr id="8" name="Tabell 8">
            <a:extLst>
              <a:ext uri="{FF2B5EF4-FFF2-40B4-BE49-F238E27FC236}">
                <a16:creationId xmlns:a16="http://schemas.microsoft.com/office/drawing/2014/main" id="{60D11ED2-CD6A-4A49-8CC8-8D756D775B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190427"/>
              </p:ext>
            </p:extLst>
          </p:nvPr>
        </p:nvGraphicFramePr>
        <p:xfrm>
          <a:off x="1057057" y="2964117"/>
          <a:ext cx="9030448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5224">
                  <a:extLst>
                    <a:ext uri="{9D8B030D-6E8A-4147-A177-3AD203B41FA5}">
                      <a16:colId xmlns:a16="http://schemas.microsoft.com/office/drawing/2014/main" val="580778935"/>
                    </a:ext>
                  </a:extLst>
                </a:gridCol>
                <a:gridCol w="4515224">
                  <a:extLst>
                    <a:ext uri="{9D8B030D-6E8A-4147-A177-3AD203B41FA5}">
                      <a16:colId xmlns:a16="http://schemas.microsoft.com/office/drawing/2014/main" val="34597829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b-NO" dirty="0"/>
                        <a:t>2023/24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2024/25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673417"/>
                  </a:ext>
                </a:extLst>
              </a:tr>
              <a:tr h="394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Revidert studieplan for Master i ABIO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(anestesi-, barn-, intensiv- og </a:t>
                      </a:r>
                      <a:r>
                        <a:rPr lang="nb-NO" sz="18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operasjonssjukepleie</a:t>
                      </a:r>
                      <a:r>
                        <a:rPr lang="nb-NO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Ny studieretning i Master i klinisk fysioterapi, eventuelt nytt masterprogram</a:t>
                      </a:r>
                      <a:endParaRPr lang="nb-NO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508415"/>
                  </a:ext>
                </a:extLst>
              </a:tr>
              <a:tr h="394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Revidert studieplan for Master i helsesjukepleie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Master i jordmorfag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603919"/>
                  </a:ext>
                </a:extLst>
              </a:tr>
              <a:tr h="394447">
                <a:tc>
                  <a:txBody>
                    <a:bodyPr/>
                    <a:lstStyle/>
                    <a:p>
                      <a:r>
                        <a:rPr lang="nb-NO" dirty="0"/>
                        <a:t>Ny spesialitet/studie-retning i Master i sykepleie - kliniske spesialiteter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Master i psykisk helse (inkl. 3 vidareutdanningar)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175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887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6DC434-10CE-4829-A173-2B0D21ACF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032432"/>
          </a:xfrm>
        </p:spPr>
        <p:txBody>
          <a:bodyPr/>
          <a:lstStyle/>
          <a:p>
            <a:r>
              <a:rPr lang="nn-NO" dirty="0"/>
              <a:t>Fakultet for ingeniør- og naturvitskap (FIN)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500846-385B-42AE-95E0-C923CA526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76" y="1082351"/>
            <a:ext cx="10926000" cy="5330379"/>
          </a:xfrm>
        </p:spPr>
        <p:txBody>
          <a:bodyPr/>
          <a:lstStyle/>
          <a:p>
            <a:pPr marL="0" indent="0">
              <a:buNone/>
            </a:pPr>
            <a:r>
              <a:rPr lang="nb-NO" dirty="0">
                <a:solidFill>
                  <a:srgbClr val="004357"/>
                </a:solidFill>
              </a:rPr>
              <a:t>Etablering av nye gradsprogram:</a:t>
            </a:r>
          </a:p>
          <a:p>
            <a:pPr marL="0" indent="0">
              <a:buNone/>
            </a:pPr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r>
              <a:rPr lang="nb-NO" dirty="0" err="1">
                <a:solidFill>
                  <a:srgbClr val="004357"/>
                </a:solidFill>
              </a:rPr>
              <a:t>Vesentlege</a:t>
            </a:r>
            <a:r>
              <a:rPr lang="nb-NO" dirty="0">
                <a:solidFill>
                  <a:srgbClr val="004357"/>
                </a:solidFill>
              </a:rPr>
              <a:t> </a:t>
            </a:r>
            <a:r>
              <a:rPr lang="nb-NO" dirty="0" err="1">
                <a:solidFill>
                  <a:srgbClr val="004357"/>
                </a:solidFill>
              </a:rPr>
              <a:t>endringar</a:t>
            </a:r>
            <a:r>
              <a:rPr lang="nb-NO" dirty="0">
                <a:solidFill>
                  <a:srgbClr val="004357"/>
                </a:solidFill>
              </a:rPr>
              <a:t>:</a:t>
            </a:r>
          </a:p>
          <a:p>
            <a:endParaRPr lang="nb-NO" dirty="0">
              <a:solidFill>
                <a:srgbClr val="FF0000"/>
              </a:solidFill>
            </a:endParaRPr>
          </a:p>
          <a:p>
            <a:endParaRPr lang="nb-NO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b-NO" dirty="0">
                <a:solidFill>
                  <a:srgbClr val="004357"/>
                </a:solidFill>
              </a:rPr>
              <a:t>Nedlegging: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A9F11AE-699C-42FE-8369-E03E204E6A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9DDF7E1-FA83-448E-8002-759C0A28D9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11</a:t>
            </a:fld>
            <a:endParaRPr lang="nb-NO"/>
          </a:p>
        </p:txBody>
      </p:sp>
      <p:graphicFrame>
        <p:nvGraphicFramePr>
          <p:cNvPr id="6" name="Tabell 6">
            <a:extLst>
              <a:ext uri="{FF2B5EF4-FFF2-40B4-BE49-F238E27FC236}">
                <a16:creationId xmlns:a16="http://schemas.microsoft.com/office/drawing/2014/main" id="{4F5E5864-C752-21EB-14D1-EF5670F44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256567"/>
              </p:ext>
            </p:extLst>
          </p:nvPr>
        </p:nvGraphicFramePr>
        <p:xfrm>
          <a:off x="807865" y="1502394"/>
          <a:ext cx="8286475" cy="1692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4711">
                  <a:extLst>
                    <a:ext uri="{9D8B030D-6E8A-4147-A177-3AD203B41FA5}">
                      <a16:colId xmlns:a16="http://schemas.microsoft.com/office/drawing/2014/main" val="3787131615"/>
                    </a:ext>
                  </a:extLst>
                </a:gridCol>
                <a:gridCol w="4191764">
                  <a:extLst>
                    <a:ext uri="{9D8B030D-6E8A-4147-A177-3AD203B41FA5}">
                      <a16:colId xmlns:a16="http://schemas.microsoft.com/office/drawing/2014/main" val="534357671"/>
                    </a:ext>
                  </a:extLst>
                </a:gridCol>
              </a:tblGrid>
              <a:tr h="3236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400" b="1" dirty="0">
                          <a:effectLst/>
                        </a:rPr>
                        <a:t>2023/24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400" b="1" dirty="0">
                          <a:solidFill>
                            <a:schemeClr val="bg1"/>
                          </a:solidFill>
                          <a:effectLst/>
                        </a:rPr>
                        <a:t>2024/25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941771"/>
                  </a:ext>
                </a:extLst>
              </a:tr>
              <a:tr h="5457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400" b="0" kern="1200" dirty="0">
                          <a:solidFill>
                            <a:srgbClr val="515151"/>
                          </a:solidFill>
                          <a:effectLst/>
                        </a:rPr>
                        <a:t>Master i anvendt datateknologi og ingeniørvitskap </a:t>
                      </a:r>
                      <a:endParaRPr lang="nb-NO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nb-N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400" b="0" kern="1200" dirty="0">
                          <a:solidFill>
                            <a:srgbClr val="515151"/>
                          </a:solidFill>
                          <a:effectLst/>
                        </a:rPr>
                        <a:t>Bachelor i elektrofag</a:t>
                      </a:r>
                      <a:endParaRPr lang="nb-NO" sz="1400" b="0" dirty="0">
                        <a:effectLst/>
                      </a:endParaRPr>
                    </a:p>
                    <a:p>
                      <a:endParaRPr lang="nb-NO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871471"/>
                  </a:ext>
                </a:extLst>
              </a:tr>
              <a:tr h="3427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0" kern="1200" dirty="0">
                          <a:solidFill>
                            <a:srgbClr val="515151"/>
                          </a:solidFill>
                          <a:effectLst/>
                        </a:rPr>
                        <a:t>Master i </a:t>
                      </a:r>
                      <a:r>
                        <a:rPr lang="nb-NO" sz="1400" b="0" kern="1200" dirty="0" err="1">
                          <a:solidFill>
                            <a:srgbClr val="515151"/>
                          </a:solidFill>
                          <a:effectLst/>
                        </a:rPr>
                        <a:t>berekraftig</a:t>
                      </a:r>
                      <a:r>
                        <a:rPr lang="nb-NO" sz="1400" b="0" kern="1200" dirty="0">
                          <a:solidFill>
                            <a:srgbClr val="515151"/>
                          </a:solidFill>
                          <a:effectLst/>
                        </a:rPr>
                        <a:t> energiteknologi</a:t>
                      </a:r>
                      <a:endParaRPr lang="nb-NO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nb-N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400" b="0" kern="1200" dirty="0">
                          <a:solidFill>
                            <a:srgbClr val="515151"/>
                          </a:solidFill>
                          <a:effectLst/>
                        </a:rPr>
                        <a:t>Master i bioingeniørfag</a:t>
                      </a:r>
                      <a:endParaRPr lang="nb-NO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nb-NO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985183"/>
                  </a:ext>
                </a:extLst>
              </a:tr>
              <a:tr h="2909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400" b="0" kern="1200" dirty="0">
                          <a:solidFill>
                            <a:srgbClr val="515151"/>
                          </a:solidFill>
                          <a:effectLst/>
                        </a:rPr>
                        <a:t>Bachelor i HMS</a:t>
                      </a:r>
                      <a:endParaRPr lang="nb-N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044384"/>
                  </a:ext>
                </a:extLst>
              </a:tr>
            </a:tbl>
          </a:graphicData>
        </a:graphic>
      </p:graphicFrame>
      <p:graphicFrame>
        <p:nvGraphicFramePr>
          <p:cNvPr id="7" name="Tabell 7">
            <a:extLst>
              <a:ext uri="{FF2B5EF4-FFF2-40B4-BE49-F238E27FC236}">
                <a16:creationId xmlns:a16="http://schemas.microsoft.com/office/drawing/2014/main" id="{E457984B-C022-21DA-9680-68C9C8049B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33879"/>
              </p:ext>
            </p:extLst>
          </p:nvPr>
        </p:nvGraphicFramePr>
        <p:xfrm>
          <a:off x="807865" y="3614830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79705824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22077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400" b="1" dirty="0">
                          <a:effectLst/>
                        </a:rPr>
                        <a:t>2023/24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400" b="1" dirty="0">
                          <a:solidFill>
                            <a:schemeClr val="bg1"/>
                          </a:solidFill>
                          <a:effectLst/>
                        </a:rPr>
                        <a:t>2024/25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154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Master in Climate Change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</a:rPr>
                        <a:t>Mangagement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400" dirty="0">
                          <a:solidFill>
                            <a:srgbClr val="000000"/>
                          </a:solidFill>
                          <a:effectLst/>
                        </a:rPr>
                        <a:t>Bachelor i informasjonsteknologi 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072631"/>
                  </a:ext>
                </a:extLst>
              </a:tr>
            </a:tbl>
          </a:graphicData>
        </a:graphic>
      </p:graphicFrame>
      <p:graphicFrame>
        <p:nvGraphicFramePr>
          <p:cNvPr id="8" name="Tabell 8">
            <a:extLst>
              <a:ext uri="{FF2B5EF4-FFF2-40B4-BE49-F238E27FC236}">
                <a16:creationId xmlns:a16="http://schemas.microsoft.com/office/drawing/2014/main" id="{DC47253F-6C16-C134-CA4B-B570E2260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053691"/>
              </p:ext>
            </p:extLst>
          </p:nvPr>
        </p:nvGraphicFramePr>
        <p:xfrm>
          <a:off x="837682" y="4908800"/>
          <a:ext cx="7087118" cy="12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7118">
                  <a:extLst>
                    <a:ext uri="{9D8B030D-6E8A-4147-A177-3AD203B41FA5}">
                      <a16:colId xmlns:a16="http://schemas.microsoft.com/office/drawing/2014/main" val="23347542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400" b="1" dirty="0">
                          <a:effectLst/>
                        </a:rPr>
                        <a:t>2023/24</a:t>
                      </a:r>
                      <a:endParaRPr lang="nb-N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017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400" dirty="0">
                          <a:solidFill>
                            <a:srgbClr val="000000"/>
                          </a:solidFill>
                          <a:effectLst/>
                        </a:rPr>
                        <a:t>Bachelor i ingeniørfag, HMS</a:t>
                      </a:r>
                      <a:endParaRPr lang="nb-N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009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400" dirty="0">
                          <a:solidFill>
                            <a:srgbClr val="000000"/>
                          </a:solidFill>
                          <a:effectLst/>
                        </a:rPr>
                        <a:t>Nett- og samlingsbaserte studieprogram, Bachelor i ingeniørfag, elkraftteknikk og Bachelor i ingeniørfag, automatisering</a:t>
                      </a:r>
                      <a:endParaRPr lang="nb-N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95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168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E1A8C9-4191-43A3-A1A4-BD6F82B2E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Fakultet for lærarutdanning, kultur og idrett (FLKI)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C9AB917-1111-4D29-B067-D5EDF6F67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Ingen planar om etablering av nye program i 2023/24</a:t>
            </a:r>
          </a:p>
          <a:p>
            <a:pPr marL="0" indent="0">
              <a:buNone/>
            </a:pPr>
            <a:r>
              <a:rPr lang="nb-NO" dirty="0" err="1"/>
              <a:t>Vesentlege</a:t>
            </a:r>
            <a:r>
              <a:rPr lang="nb-NO" dirty="0"/>
              <a:t> </a:t>
            </a:r>
            <a:r>
              <a:rPr lang="nb-NO" dirty="0" err="1"/>
              <a:t>endringar</a:t>
            </a:r>
            <a:r>
              <a:rPr lang="nb-NO" dirty="0"/>
              <a:t>: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Nullopptak: </a:t>
            </a:r>
          </a:p>
          <a:p>
            <a:pPr marL="0" indent="0">
              <a:buNone/>
            </a:pPr>
            <a:r>
              <a:rPr lang="nn-NO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studieåret 2023-24 er det ingen planlagde 0-opptak, men samtidig viser fakultetet til at resultat for opptaket til studieåret  2022/23 vil vere førande for om visse program skal planleggast med nullopptak: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Nedlegging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8CA266F-3615-44F7-AAEA-71B0F7E498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CA9B17F-10CF-4244-9FA6-1A8A7B1528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12</a:t>
            </a:fld>
            <a:endParaRPr lang="nb-NO"/>
          </a:p>
        </p:txBody>
      </p:sp>
      <p:graphicFrame>
        <p:nvGraphicFramePr>
          <p:cNvPr id="8" name="Tabell 8">
            <a:extLst>
              <a:ext uri="{FF2B5EF4-FFF2-40B4-BE49-F238E27FC236}">
                <a16:creationId xmlns:a16="http://schemas.microsoft.com/office/drawing/2014/main" id="{059F6473-E6CA-4A09-9654-D7ACB37DE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202710"/>
              </p:ext>
            </p:extLst>
          </p:nvPr>
        </p:nvGraphicFramePr>
        <p:xfrm>
          <a:off x="807865" y="2195804"/>
          <a:ext cx="8128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24447611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431069140"/>
                    </a:ext>
                  </a:extLst>
                </a:gridCol>
              </a:tblGrid>
              <a:tr h="312955">
                <a:tc>
                  <a:txBody>
                    <a:bodyPr/>
                    <a:lstStyle/>
                    <a:p>
                      <a:r>
                        <a:rPr lang="nb-NO" sz="1600" dirty="0"/>
                        <a:t>2023/24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2024/25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66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Bachelor i drama og anvendt teater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Bachelor i teiknspråk og tolking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534272"/>
                  </a:ext>
                </a:extLst>
              </a:tr>
            </a:tbl>
          </a:graphicData>
        </a:graphic>
      </p:graphicFrame>
      <p:graphicFrame>
        <p:nvGraphicFramePr>
          <p:cNvPr id="9" name="Tabell 9">
            <a:extLst>
              <a:ext uri="{FF2B5EF4-FFF2-40B4-BE49-F238E27FC236}">
                <a16:creationId xmlns:a16="http://schemas.microsoft.com/office/drawing/2014/main" id="{D448F883-378C-0D25-813E-963B89B479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0575"/>
              </p:ext>
            </p:extLst>
          </p:nvPr>
        </p:nvGraphicFramePr>
        <p:xfrm>
          <a:off x="807865" y="4761590"/>
          <a:ext cx="521971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9711">
                  <a:extLst>
                    <a:ext uri="{9D8B030D-6E8A-4147-A177-3AD203B41FA5}">
                      <a16:colId xmlns:a16="http://schemas.microsoft.com/office/drawing/2014/main" val="30429275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Bachelor i </a:t>
                      </a:r>
                      <a:r>
                        <a:rPr lang="nn-NO" sz="1400" b="0" i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Community</a:t>
                      </a:r>
                      <a:r>
                        <a:rPr lang="nn-NO" sz="14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Arts</a:t>
                      </a:r>
                      <a:endParaRPr lang="nb-N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029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Studieretningar i Master i didaktiske praksisar</a:t>
                      </a:r>
                      <a:endParaRPr lang="nb-N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398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638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A396E220-8A45-486A-9572-F54C63B011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802613"/>
              </p:ext>
            </p:extLst>
          </p:nvPr>
        </p:nvGraphicFramePr>
        <p:xfrm>
          <a:off x="251012" y="143434"/>
          <a:ext cx="11860304" cy="6633876"/>
        </p:xfrm>
        <a:graphic>
          <a:graphicData uri="http://schemas.openxmlformats.org/drawingml/2006/table">
            <a:tbl>
              <a:tblPr firstRow="1" firstCol="1" bandRow="1"/>
              <a:tblGrid>
                <a:gridCol w="4208990">
                  <a:extLst>
                    <a:ext uri="{9D8B030D-6E8A-4147-A177-3AD203B41FA5}">
                      <a16:colId xmlns:a16="http://schemas.microsoft.com/office/drawing/2014/main" val="3745982223"/>
                    </a:ext>
                  </a:extLst>
                </a:gridCol>
                <a:gridCol w="906485">
                  <a:extLst>
                    <a:ext uri="{9D8B030D-6E8A-4147-A177-3AD203B41FA5}">
                      <a16:colId xmlns:a16="http://schemas.microsoft.com/office/drawing/2014/main" val="440301533"/>
                    </a:ext>
                  </a:extLst>
                </a:gridCol>
                <a:gridCol w="4135393">
                  <a:extLst>
                    <a:ext uri="{9D8B030D-6E8A-4147-A177-3AD203B41FA5}">
                      <a16:colId xmlns:a16="http://schemas.microsoft.com/office/drawing/2014/main" val="2878443292"/>
                    </a:ext>
                  </a:extLst>
                </a:gridCol>
                <a:gridCol w="2609436">
                  <a:extLst>
                    <a:ext uri="{9D8B030D-6E8A-4147-A177-3AD203B41FA5}">
                      <a16:colId xmlns:a16="http://schemas.microsoft.com/office/drawing/2014/main" val="1091063513"/>
                    </a:ext>
                  </a:extLst>
                </a:gridCol>
              </a:tblGrid>
              <a:tr h="316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Master i barne- og ungdomslitteratur (Bergen)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FLKI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2023/24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Oktober 2022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409708"/>
                  </a:ext>
                </a:extLst>
              </a:tr>
              <a:tr h="316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Master i dramapedagogikk og anvendt teater (Bergen)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FLKI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2023/24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Oktober 2022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091608"/>
                  </a:ext>
                </a:extLst>
              </a:tr>
              <a:tr h="316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Master i musikkpedagogikk (Bergen)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FLKI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2023/24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Oktober 2022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12795"/>
                  </a:ext>
                </a:extLst>
              </a:tr>
              <a:tr h="316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Master i kreative fag og læreprosesser (Stord)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FLKI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2023/24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Oktober 2022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040648"/>
                  </a:ext>
                </a:extLst>
              </a:tr>
              <a:tr h="316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Master i spesialpedagogikk (Sogndal) 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FLKI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2023/24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Oktober 2022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144278"/>
                  </a:ext>
                </a:extLst>
              </a:tr>
              <a:tr h="316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Master i IKT i Læring (Stord)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FLKI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2023/24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Oktober 2022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27766"/>
                  </a:ext>
                </a:extLst>
              </a:tr>
              <a:tr h="316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Master i undervisningsvitenskap  (Bergen)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FLKI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2023/24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Oktober 2022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356745"/>
                  </a:ext>
                </a:extLst>
              </a:tr>
              <a:tr h="316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Master i læring og undervisning (Sogndal)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FLKI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2023/24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Oktober 2022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082685"/>
                  </a:ext>
                </a:extLst>
              </a:tr>
              <a:tr h="316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Master i samfunnsfagdidaktikk (Bergen)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FLKI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2023/24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Oktober 2022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885423"/>
                  </a:ext>
                </a:extLst>
              </a:tr>
              <a:tr h="623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Master i fysisk aktivitet og kosthald i eit skulemiljø (Bergen)</a:t>
                      </a:r>
                      <a:endParaRPr lang="nb-NO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FLKI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2023/24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Oktober 2022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466710"/>
                  </a:ext>
                </a:extLst>
              </a:tr>
              <a:tr h="316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Master i læring og undervisning (Sogndal) 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FLKI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2023/24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Oktober 2022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754139"/>
                  </a:ext>
                </a:extLst>
              </a:tr>
              <a:tr h="316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Bachelor i </a:t>
                      </a:r>
                      <a:r>
                        <a:rPr lang="nb-NO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</a:t>
                      </a:r>
                      <a:r>
                        <a:rPr lang="nb-N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Music 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FLKI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2023/24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Oktober 2022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560673"/>
                  </a:ext>
                </a:extLst>
              </a:tr>
              <a:tr h="316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Faglærarutdanning i idrett og kroppsøving (Bergen)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FLKI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2023/24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Oktober 2022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0012"/>
                  </a:ext>
                </a:extLst>
              </a:tr>
              <a:tr h="316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Faglærarutdanning i musikk(Stord, Bergen) 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FLKI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2023/24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Oktober 2022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314006"/>
                  </a:ext>
                </a:extLst>
              </a:tr>
              <a:tr h="316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Bachelor i idrett, fysisk aktivitet og helse, Sogndal 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FLKI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2023/24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Oktober 2022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582769"/>
                  </a:ext>
                </a:extLst>
              </a:tr>
              <a:tr h="316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Bachelor i idrett og kroppsøving , Sogndal 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FLKI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2023/24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Oktober 2022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654907"/>
                  </a:ext>
                </a:extLst>
              </a:tr>
              <a:tr h="316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Fireårig GLU 1-7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FLKI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2023/24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Oktober 2022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916782"/>
                  </a:ext>
                </a:extLst>
              </a:tr>
              <a:tr h="316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Fireårig GLU 5-10</a:t>
                      </a:r>
                      <a:endParaRPr lang="nb-NO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FLKI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2023/24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Oktober 2022</a:t>
                      </a:r>
                      <a:endParaRPr lang="nb-NO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596699"/>
                  </a:ext>
                </a:extLst>
              </a:tr>
              <a:tr h="623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Barnehagelærarutdanning (før samanslåing av utdanninga som vart gjennomført i samband med fusjonen)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FLKI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2023/24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n-N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Oktober 2022</a:t>
                      </a:r>
                      <a:endParaRPr lang="nb-N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150" marR="44150" marT="0" marB="0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768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316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053D09-CCE1-41B8-9865-6068F9BD0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</a:pPr>
            <a:r>
              <a:rPr lang="nn-NO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Fakultet for økonomi og samfunnsfag (FØS)</a:t>
            </a:r>
            <a:br>
              <a:rPr lang="nb-NO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6999CC0-8D82-4DF1-9AD0-0904A97CB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76" y="1399180"/>
            <a:ext cx="10926000" cy="5058000"/>
          </a:xfrm>
        </p:spPr>
        <p:txBody>
          <a:bodyPr/>
          <a:lstStyle/>
          <a:p>
            <a:pPr marL="0" indent="0">
              <a:buNone/>
            </a:pPr>
            <a:r>
              <a:rPr lang="nb-NO" dirty="0">
                <a:solidFill>
                  <a:srgbClr val="004357"/>
                </a:solidFill>
              </a:rPr>
              <a:t>Etablering av nye gradsprogram:</a:t>
            </a:r>
          </a:p>
          <a:p>
            <a:pPr marL="0" indent="0">
              <a:buNone/>
            </a:pPr>
            <a:endParaRPr lang="nb-NO" dirty="0">
              <a:solidFill>
                <a:srgbClr val="004357"/>
              </a:solidFill>
            </a:endParaRPr>
          </a:p>
          <a:p>
            <a:pPr marL="0" indent="0">
              <a:buNone/>
            </a:pPr>
            <a:endParaRPr lang="nb-NO" dirty="0">
              <a:solidFill>
                <a:srgbClr val="004357"/>
              </a:solidFill>
            </a:endParaRPr>
          </a:p>
          <a:p>
            <a:pPr marL="0" indent="0">
              <a:buNone/>
            </a:pPr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nn-NO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Nullopptak:</a:t>
            </a:r>
          </a:p>
          <a:p>
            <a:pPr>
              <a:spcAft>
                <a:spcPts val="0"/>
              </a:spcAft>
            </a:pPr>
            <a:endParaRPr lang="nn-NO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b-NO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b-NO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C3707BA-CDD5-40C7-96F0-E1EA65AFB9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F57E393-C96A-4C5A-8CCD-0720C463F8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14</a:t>
            </a:fld>
            <a:endParaRPr lang="nb-NO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BC787C33-11BE-4A87-8240-6460BF0B6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4038" y="29892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8" name="Tabell 8">
            <a:extLst>
              <a:ext uri="{FF2B5EF4-FFF2-40B4-BE49-F238E27FC236}">
                <a16:creationId xmlns:a16="http://schemas.microsoft.com/office/drawing/2014/main" id="{AD63EC57-DC43-B6CC-34FF-263844B60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105697"/>
              </p:ext>
            </p:extLst>
          </p:nvPr>
        </p:nvGraphicFramePr>
        <p:xfrm>
          <a:off x="807865" y="3519098"/>
          <a:ext cx="10222085" cy="281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12340195"/>
                    </a:ext>
                  </a:extLst>
                </a:gridCol>
                <a:gridCol w="6278735">
                  <a:extLst>
                    <a:ext uri="{9D8B030D-6E8A-4147-A177-3AD203B41FA5}">
                      <a16:colId xmlns:a16="http://schemas.microsoft.com/office/drawing/2014/main" val="36242379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Studieprogram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Kommentar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71020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Planlagt iverksett frå studieåret 2023/24</a:t>
                      </a:r>
                      <a:endParaRPr lang="nb-NO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417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Bachelor i nautikk</a:t>
                      </a:r>
                      <a:endParaRPr lang="nb-N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n-NO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HVL har fått dispensasjon frå </a:t>
                      </a:r>
                      <a:r>
                        <a:rPr lang="nn-NO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gradsforskrifta</a:t>
                      </a:r>
                      <a:r>
                        <a:rPr lang="nn-NO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for pilotprosjekt om fireårig bachelorutdanning i nautikk med integrert praksis (jf. brev frå KD datert 22.11.22). </a:t>
                      </a:r>
                      <a:endParaRPr lang="nb-N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Dispensasjon er kun gitt for opptaket for studieåret 2022/23. </a:t>
                      </a:r>
                      <a:r>
                        <a:rPr lang="nn-NO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HVL er no i dialog med KD for å få avklart vidare prosess for ytterlegare dispensasjon. Per no er det difor ikkje tatt stilling til om ordinær Bachelor i nautikk skal ha nullopptak. </a:t>
                      </a:r>
                      <a:endParaRPr lang="nb-N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n-NO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Høgskulen er i dialog med Kunnskapsdepartementet om vidare prosess.</a:t>
                      </a:r>
                      <a:endParaRPr lang="nb-N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583329"/>
                  </a:ext>
                </a:extLst>
              </a:tr>
            </a:tbl>
          </a:graphicData>
        </a:graphic>
      </p:graphicFrame>
      <p:graphicFrame>
        <p:nvGraphicFramePr>
          <p:cNvPr id="9" name="Tabell 9">
            <a:extLst>
              <a:ext uri="{FF2B5EF4-FFF2-40B4-BE49-F238E27FC236}">
                <a16:creationId xmlns:a16="http://schemas.microsoft.com/office/drawing/2014/main" id="{B8622AA9-4E6F-C5FC-93B9-A0F0E8D5DD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781871"/>
              </p:ext>
            </p:extLst>
          </p:nvPr>
        </p:nvGraphicFramePr>
        <p:xfrm>
          <a:off x="807865" y="1711391"/>
          <a:ext cx="8128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86934395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94668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b-NO" sz="1600" dirty="0"/>
                        <a:t>2023/24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2024/25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208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4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Bachelor i maritime </a:t>
                      </a:r>
                      <a:r>
                        <a:rPr lang="nn-NO" sz="1400" dirty="0" err="1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management</a:t>
                      </a:r>
                      <a:r>
                        <a:rPr lang="nn-NO" sz="14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4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Master i samfunnsanalyse </a:t>
                      </a:r>
                    </a:p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793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31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FA98E6-5B6E-41DD-9613-FEA3CA7EE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 anchor="ctr">
            <a:normAutofit/>
          </a:bodyPr>
          <a:lstStyle/>
          <a:p>
            <a:r>
              <a:rPr lang="nb-NO" dirty="0" err="1"/>
              <a:t>Årleg</a:t>
            </a:r>
            <a:r>
              <a:rPr lang="nb-NO" dirty="0"/>
              <a:t> prosess: Den eigenfinansierte studieporteføljen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1F42F03-D221-4A7C-B4E5-63CE388A9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27" y="1364110"/>
            <a:ext cx="5256000" cy="505800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nn-NO" dirty="0"/>
              <a:t>Styrets årshjul – todelt prosess</a:t>
            </a:r>
          </a:p>
          <a:p>
            <a:pPr>
              <a:spcAft>
                <a:spcPts val="0"/>
              </a:spcAft>
            </a:pPr>
            <a:r>
              <a:rPr lang="nn-NO" dirty="0"/>
              <a:t>Juni: </a:t>
            </a:r>
          </a:p>
          <a:p>
            <a:pPr marL="457200" lvl="1" indent="0">
              <a:buNone/>
            </a:pPr>
            <a:r>
              <a:rPr lang="nn-NO" dirty="0"/>
              <a:t>Innmeldingar om førebelse planar/endringar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n-NO" dirty="0"/>
              <a:t>Grunnlag for innmeldingar: Dialogmøte mellom prorektor for utdanning og fakultetsleiinga i mars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n-NO" dirty="0"/>
              <a:t>Etablering, vesentlege endringar, nedlegging og nullopptak i </a:t>
            </a:r>
            <a:r>
              <a:rPr lang="nn-NO" dirty="0" err="1"/>
              <a:t>gradsutdanningar</a:t>
            </a:r>
            <a:endParaRPr lang="nn-NO" dirty="0"/>
          </a:p>
          <a:p>
            <a:pPr>
              <a:spcAft>
                <a:spcPts val="0"/>
              </a:spcAft>
            </a:pPr>
            <a:r>
              <a:rPr lang="nn-NO" dirty="0"/>
              <a:t>November: Endeleg vedtak om  eigenfinansiert studieportefølje 2023-24</a:t>
            </a:r>
          </a:p>
          <a:p>
            <a:pPr marL="342900" lvl="1" indent="0">
              <a:buNone/>
            </a:pPr>
            <a:endParaRPr lang="nb-NO" dirty="0"/>
          </a:p>
        </p:txBody>
      </p:sp>
      <p:pic>
        <p:nvPicPr>
          <p:cNvPr id="9" name="Content Placeholder 8" descr="Steps 1, 2, 3, 4 signpost Wooden signpost with 4 arrows and words on them, blue sky in background. Guidance Stock Photo">
            <a:extLst>
              <a:ext uri="{FF2B5EF4-FFF2-40B4-BE49-F238E27FC236}">
                <a16:creationId xmlns:a16="http://schemas.microsoft.com/office/drawing/2014/main" id="{E579314A-7404-6D44-E0A0-6A9F14429286}"/>
              </a:ext>
            </a:extLst>
          </p:cNvPr>
          <p:cNvPicPr>
            <a:picLocks noGrp="1" noChangeAspect="1" noChangeArrowheads="1"/>
          </p:cNvPicPr>
          <p:nvPr>
            <p:ph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1935" y="2122729"/>
            <a:ext cx="5256000" cy="3508380"/>
          </a:xfrm>
          <a:prstGeom prst="rect">
            <a:avLst/>
          </a:prstGeom>
          <a:noFill/>
        </p:spPr>
      </p:pic>
      <p:sp>
        <p:nvSpPr>
          <p:cNvPr id="5132" name="Footer Placeholder 4">
            <a:extLst>
              <a:ext uri="{FF2B5EF4-FFF2-40B4-BE49-F238E27FC236}">
                <a16:creationId xmlns:a16="http://schemas.microsoft.com/office/drawing/2014/main" id="{5C2827FE-6B1C-17A6-8A52-428DA4AD933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11950" y="6408000"/>
            <a:ext cx="5252673" cy="450000"/>
          </a:xfr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8113CF-0C94-424B-A963-94923ACEC39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738087" y="6406054"/>
            <a:ext cx="450000" cy="45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BEE4E4-E047-6A49-BCB9-4D06E7BA237B}" type="slidenum">
              <a:rPr lang="nb-NO" smtClean="0"/>
              <a:pPr>
                <a:spcAft>
                  <a:spcPts val="600"/>
                </a:spcAft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0464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A7D8D6-D4E2-A19A-7BE0-13AC21EAD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 anchor="ctr">
            <a:normAutofit/>
          </a:bodyPr>
          <a:lstStyle/>
          <a:p>
            <a:r>
              <a:rPr lang="nb-NO" dirty="0"/>
              <a:t>Rammer for styring av studieporteføljen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3C0BDAC-19C7-4DC9-2D6A-16449F331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27" y="1364110"/>
            <a:ext cx="5256000" cy="5058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1900"/>
              <a:t>HVL sin ambisjon om å bli universitet</a:t>
            </a:r>
            <a:br>
              <a:rPr lang="nb-NO" sz="1900"/>
            </a:br>
            <a:endParaRPr lang="nb-NO" sz="1900"/>
          </a:p>
          <a:p>
            <a:pPr>
              <a:lnSpc>
                <a:spcPct val="90000"/>
              </a:lnSpc>
            </a:pPr>
            <a:r>
              <a:rPr lang="nb-NO" sz="1900" err="1"/>
              <a:t>Statlege</a:t>
            </a:r>
            <a:r>
              <a:rPr lang="nb-NO" sz="1900"/>
              <a:t> styresmakter sine </a:t>
            </a:r>
            <a:r>
              <a:rPr lang="nb-NO" sz="1900" err="1"/>
              <a:t>føringar</a:t>
            </a:r>
            <a:r>
              <a:rPr lang="nb-NO" sz="1900"/>
              <a:t> </a:t>
            </a:r>
            <a:br>
              <a:rPr lang="nb-NO" sz="1900"/>
            </a:br>
            <a:r>
              <a:rPr lang="nb-NO" sz="1900"/>
              <a:t>- livslang læring</a:t>
            </a:r>
            <a:br>
              <a:rPr lang="nb-NO" sz="1900"/>
            </a:br>
            <a:r>
              <a:rPr lang="nb-NO" sz="1900"/>
              <a:t>- utdanning </a:t>
            </a:r>
            <a:r>
              <a:rPr lang="nb-NO" sz="1900" err="1"/>
              <a:t>tilgjengeleg</a:t>
            </a:r>
            <a:r>
              <a:rPr lang="nb-NO" sz="1900"/>
              <a:t> «overalt»</a:t>
            </a:r>
            <a:br>
              <a:rPr lang="nb-NO" sz="1900"/>
            </a:br>
            <a:r>
              <a:rPr lang="nb-NO" sz="1900"/>
              <a:t>- </a:t>
            </a:r>
            <a:r>
              <a:rPr lang="nb-NO" sz="1900" err="1"/>
              <a:t>årleg</a:t>
            </a:r>
            <a:r>
              <a:rPr lang="nb-NO" sz="1900"/>
              <a:t> tildelingsbrev og etatsstyringsmøte</a:t>
            </a:r>
          </a:p>
          <a:p>
            <a:pPr>
              <a:lnSpc>
                <a:spcPct val="90000"/>
              </a:lnSpc>
            </a:pPr>
            <a:endParaRPr lang="nb-NO" sz="1900"/>
          </a:p>
          <a:p>
            <a:pPr>
              <a:lnSpc>
                <a:spcPct val="90000"/>
              </a:lnSpc>
            </a:pPr>
            <a:endParaRPr lang="nb-NO" sz="1900"/>
          </a:p>
          <a:p>
            <a:pPr marL="0" indent="0">
              <a:lnSpc>
                <a:spcPct val="90000"/>
              </a:lnSpc>
              <a:buNone/>
            </a:pPr>
            <a:r>
              <a:rPr lang="nb-NO" sz="1900" i="1"/>
              <a:t>«Departementet ber om at HVL øker sitt opptak til sykepleieutdanningen med 30 studenter sammenlignet med opptaket i 2021»</a:t>
            </a:r>
          </a:p>
          <a:p>
            <a:pPr>
              <a:lnSpc>
                <a:spcPct val="90000"/>
              </a:lnSpc>
            </a:pPr>
            <a:endParaRPr lang="nb-NO" sz="1900"/>
          </a:p>
          <a:p>
            <a:pPr>
              <a:lnSpc>
                <a:spcPct val="90000"/>
              </a:lnSpc>
            </a:pPr>
            <a:r>
              <a:rPr lang="nb-NO" sz="1900"/>
              <a:t>Studiesenter</a:t>
            </a:r>
          </a:p>
        </p:txBody>
      </p:sp>
      <p:pic>
        <p:nvPicPr>
          <p:cNvPr id="3074" name="Picture 2" descr="Free Gratis arkivbilde med alfabet, bøker, fokus Stock Photo">
            <a:extLst>
              <a:ext uri="{FF2B5EF4-FFF2-40B4-BE49-F238E27FC236}">
                <a16:creationId xmlns:a16="http://schemas.microsoft.com/office/drawing/2014/main" id="{CBE09E4B-EE10-FF09-ECBB-9B994B7541A9}"/>
              </a:ext>
            </a:extLst>
          </p:cNvPr>
          <p:cNvPicPr>
            <a:picLocks noGrp="1" noChangeAspect="1" noChangeArrowheads="1"/>
          </p:cNvPicPr>
          <p:nvPr>
            <p:ph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8" r="17240" b="1"/>
          <a:stretch/>
        </p:blipFill>
        <p:spPr bwMode="auto">
          <a:xfrm>
            <a:off x="6491935" y="1347919"/>
            <a:ext cx="5256000" cy="505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079" name="Footer Placeholder 4">
            <a:extLst>
              <a:ext uri="{FF2B5EF4-FFF2-40B4-BE49-F238E27FC236}">
                <a16:creationId xmlns:a16="http://schemas.microsoft.com/office/drawing/2014/main" id="{04D7F74D-627A-CACD-D043-17304986F8A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11950" y="6408000"/>
            <a:ext cx="5252673" cy="450000"/>
          </a:xfr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1878FAB-18EB-4019-D061-E538F13437D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738087" y="6406054"/>
            <a:ext cx="450000" cy="45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BEE4E4-E047-6A49-BCB9-4D06E7BA237B}" type="slidenum">
              <a:rPr lang="nb-NO" smtClean="0"/>
              <a:pPr>
                <a:spcAft>
                  <a:spcPts val="600"/>
                </a:spcAft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7355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C83B86-F325-AB0E-96DA-9C348CEC0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 anchor="ctr">
            <a:normAutofit/>
          </a:bodyPr>
          <a:lstStyle/>
          <a:p>
            <a:r>
              <a:rPr lang="nb-NO" dirty="0" err="1"/>
              <a:t>Utfordringar</a:t>
            </a:r>
            <a:r>
              <a:rPr lang="nb-NO" dirty="0"/>
              <a:t> knytt til utvikling av studieporteføljen  - </a:t>
            </a:r>
            <a:r>
              <a:rPr lang="nb-NO" dirty="0" err="1"/>
              <a:t>innspel</a:t>
            </a:r>
            <a:r>
              <a:rPr lang="nb-NO" dirty="0"/>
              <a:t> </a:t>
            </a:r>
            <a:r>
              <a:rPr lang="nb-NO" dirty="0" err="1"/>
              <a:t>frå</a:t>
            </a:r>
            <a:r>
              <a:rPr lang="nb-NO" dirty="0"/>
              <a:t> fakulteta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096A555-ECD7-3A2B-A051-FE758F03C33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11950" y="6408000"/>
            <a:ext cx="5252673" cy="450000"/>
          </a:xfr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CFE16B9-9287-CEE9-0B48-56955AC58F2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738087" y="6406054"/>
            <a:ext cx="450000" cy="45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BEE4E4-E047-6A49-BCB9-4D06E7BA237B}" type="slidenum">
              <a:rPr lang="nb-NO" smtClean="0"/>
              <a:pPr>
                <a:spcAft>
                  <a:spcPts val="600"/>
                </a:spcAft>
              </a:pPr>
              <a:t>4</a:t>
            </a:fld>
            <a:endParaRPr lang="nb-NO"/>
          </a:p>
        </p:txBody>
      </p:sp>
      <p:graphicFrame>
        <p:nvGraphicFramePr>
          <p:cNvPr id="7" name="Plassholder for innhold 2">
            <a:extLst>
              <a:ext uri="{FF2B5EF4-FFF2-40B4-BE49-F238E27FC236}">
                <a16:creationId xmlns:a16="http://schemas.microsoft.com/office/drawing/2014/main" id="{6ACAF3B7-CC9A-F92D-05E2-7D728ACFA8CF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2613460339"/>
              </p:ext>
            </p:extLst>
          </p:nvPr>
        </p:nvGraphicFramePr>
        <p:xfrm>
          <a:off x="6491935" y="1347919"/>
          <a:ext cx="5256000" cy="50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 descr="Free Gratis arkivbilde med bonde, brettspill, fargerik Stock Photo">
            <a:extLst>
              <a:ext uri="{FF2B5EF4-FFF2-40B4-BE49-F238E27FC236}">
                <a16:creationId xmlns:a16="http://schemas.microsoft.com/office/drawing/2014/main" id="{A11A5C7D-258B-3921-04A9-C354503166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2129510"/>
            <a:ext cx="5256212" cy="352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10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06CAE30-71BD-7044-A615-428AE171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 anchor="ctr">
            <a:normAutofit/>
          </a:bodyPr>
          <a:lstStyle/>
          <a:p>
            <a:r>
              <a:rPr lang="nb-NO" dirty="0"/>
              <a:t>Innmeldte </a:t>
            </a:r>
            <a:r>
              <a:rPr lang="nb-NO" dirty="0" err="1"/>
              <a:t>endringar</a:t>
            </a:r>
            <a:r>
              <a:rPr lang="nb-NO" dirty="0"/>
              <a:t> i studieporteføljen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A12A7E4-8B21-2ADA-ABC0-EC5D7364F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27" y="1364110"/>
            <a:ext cx="5256000" cy="5058000"/>
          </a:xfrm>
        </p:spPr>
        <p:txBody>
          <a:bodyPr>
            <a:normAutofit/>
          </a:bodyPr>
          <a:lstStyle/>
          <a:p>
            <a:r>
              <a:rPr lang="nb-NO" dirty="0"/>
              <a:t>7 nye </a:t>
            </a:r>
            <a:r>
              <a:rPr lang="nb-NO" dirty="0" err="1"/>
              <a:t>gradsutdanningar</a:t>
            </a:r>
            <a:r>
              <a:rPr lang="nb-NO" dirty="0"/>
              <a:t> </a:t>
            </a:r>
            <a:r>
              <a:rPr lang="nb-NO" dirty="0" err="1"/>
              <a:t>dei</a:t>
            </a:r>
            <a:r>
              <a:rPr lang="nb-NO" dirty="0"/>
              <a:t> to neste studieåra</a:t>
            </a:r>
            <a:br>
              <a:rPr lang="nb-NO" dirty="0"/>
            </a:br>
            <a:endParaRPr lang="nb-NO" dirty="0"/>
          </a:p>
          <a:p>
            <a:r>
              <a:rPr lang="nb-NO" dirty="0" err="1"/>
              <a:t>Vesentlege</a:t>
            </a:r>
            <a:r>
              <a:rPr lang="nb-NO" dirty="0"/>
              <a:t> </a:t>
            </a:r>
            <a:r>
              <a:rPr lang="nb-NO" dirty="0" err="1"/>
              <a:t>endringar</a:t>
            </a:r>
            <a:r>
              <a:rPr lang="nb-NO" dirty="0"/>
              <a:t> i 13 studieprogram (inkl. tre </a:t>
            </a:r>
            <a:r>
              <a:rPr lang="nb-NO" dirty="0" err="1"/>
              <a:t>vidareutdanningar</a:t>
            </a:r>
            <a:r>
              <a:rPr lang="nb-NO" dirty="0"/>
              <a:t> ved FHS)</a:t>
            </a:r>
            <a:br>
              <a:rPr lang="nb-NO" dirty="0"/>
            </a:br>
            <a:endParaRPr lang="nb-NO" dirty="0"/>
          </a:p>
          <a:p>
            <a:r>
              <a:rPr lang="nb-NO" dirty="0"/>
              <a:t>22 studieprogram blir lagt ned – </a:t>
            </a:r>
            <a:r>
              <a:rPr lang="nb-NO" dirty="0" err="1"/>
              <a:t>berre</a:t>
            </a:r>
            <a:r>
              <a:rPr lang="nb-NO" dirty="0"/>
              <a:t> </a:t>
            </a:r>
            <a:r>
              <a:rPr lang="nb-NO" dirty="0" err="1"/>
              <a:t>eitt</a:t>
            </a:r>
            <a:r>
              <a:rPr lang="nb-NO" dirty="0"/>
              <a:t> av </a:t>
            </a:r>
            <a:r>
              <a:rPr lang="nb-NO" dirty="0" err="1"/>
              <a:t>dei</a:t>
            </a:r>
            <a:r>
              <a:rPr lang="nb-NO" dirty="0"/>
              <a:t> blir lagt ned </a:t>
            </a:r>
            <a:r>
              <a:rPr lang="nb-NO" dirty="0" err="1"/>
              <a:t>utan</a:t>
            </a:r>
            <a:r>
              <a:rPr lang="nb-NO" dirty="0"/>
              <a:t> direkte erstatning av </a:t>
            </a:r>
            <a:r>
              <a:rPr lang="nb-NO" dirty="0" err="1"/>
              <a:t>eit</a:t>
            </a:r>
            <a:r>
              <a:rPr lang="nb-NO" dirty="0"/>
              <a:t> nytt studieprogram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CDF9420-5B35-5228-C02D-8A765A8B5F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7" r="11207"/>
          <a:stretch/>
        </p:blipFill>
        <p:spPr bwMode="auto">
          <a:xfrm>
            <a:off x="6491935" y="1347919"/>
            <a:ext cx="5256000" cy="50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8" name="Footer Placeholder 4">
            <a:extLst>
              <a:ext uri="{FF2B5EF4-FFF2-40B4-BE49-F238E27FC236}">
                <a16:creationId xmlns:a16="http://schemas.microsoft.com/office/drawing/2014/main" id="{A604FA5B-8F44-9481-8B15-0345DC6D61C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11950" y="6408000"/>
            <a:ext cx="5252673" cy="450000"/>
          </a:xfr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9B626F4-7828-8F56-2683-0D3671F4151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738087" y="6406054"/>
            <a:ext cx="450000" cy="45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BEE4E4-E047-6A49-BCB9-4D06E7BA237B}" type="slidenum">
              <a:rPr lang="nb-NO" smtClean="0"/>
              <a:pPr>
                <a:spcAft>
                  <a:spcPts val="600"/>
                </a:spcAft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4635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C3313E-D862-4DF7-88A2-E26C3928F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 anchor="ctr">
            <a:normAutofit/>
          </a:bodyPr>
          <a:lstStyle/>
          <a:p>
            <a:r>
              <a:rPr lang="nn-NO"/>
              <a:t>Kort om oppfølging periodisk evaluering av samla studieportefølje</a:t>
            </a:r>
            <a:endParaRPr lang="nb-NO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4C0941E4-2520-B8A5-8357-1072774D3E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1950" y="6408000"/>
            <a:ext cx="5252673" cy="450000"/>
          </a:xfr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B736847-B5B2-4669-8AA5-FC0DDEC04B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38087" y="6406054"/>
            <a:ext cx="450000" cy="45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BEE4E4-E047-6A49-BCB9-4D06E7BA237B}" type="slidenum">
              <a:rPr lang="nb-NO" smtClean="0"/>
              <a:pPr>
                <a:spcAft>
                  <a:spcPts val="600"/>
                </a:spcAft>
              </a:pPr>
              <a:t>6</a:t>
            </a:fld>
            <a:endParaRPr lang="nb-NO"/>
          </a:p>
        </p:txBody>
      </p:sp>
      <p:graphicFrame>
        <p:nvGraphicFramePr>
          <p:cNvPr id="7" name="Plassholder for innhold 2">
            <a:extLst>
              <a:ext uri="{FF2B5EF4-FFF2-40B4-BE49-F238E27FC236}">
                <a16:creationId xmlns:a16="http://schemas.microsoft.com/office/drawing/2014/main" id="{62EC3A4F-9B13-D80E-B256-8726910D30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732829"/>
              </p:ext>
            </p:extLst>
          </p:nvPr>
        </p:nvGraphicFramePr>
        <p:xfrm>
          <a:off x="809427" y="1361080"/>
          <a:ext cx="10926000" cy="50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2175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1">
            <a:extLst>
              <a:ext uri="{FF2B5EF4-FFF2-40B4-BE49-F238E27FC236}">
                <a16:creationId xmlns:a16="http://schemas.microsoft.com/office/drawing/2014/main" id="{C76A7262-EDE4-3E2E-A8BA-2429EC188B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1950" y="6408000"/>
            <a:ext cx="5252673" cy="450000"/>
          </a:xfr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3C81791-F400-4442-AA00-124C324EAF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38087" y="6406054"/>
            <a:ext cx="450000" cy="45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BEE4E4-E047-6A49-BCB9-4D06E7BA237B}" type="slidenum">
              <a:rPr lang="nb-NO" smtClean="0"/>
              <a:pPr>
                <a:spcAft>
                  <a:spcPts val="600"/>
                </a:spcAft>
              </a:pPr>
              <a:t>7</a:t>
            </a:fld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3909243-7114-4B05-B312-FA1CE7D3E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 anchor="ctr">
            <a:normAutofit/>
          </a:bodyPr>
          <a:lstStyle/>
          <a:p>
            <a:r>
              <a:rPr lang="nb-NO" dirty="0">
                <a:solidFill>
                  <a:schemeClr val="tx1"/>
                </a:solidFill>
              </a:rPr>
              <a:t>Skisse</a:t>
            </a:r>
            <a:r>
              <a:rPr lang="nb-NO" dirty="0"/>
              <a:t> til prosess – overordna </a:t>
            </a:r>
            <a:r>
              <a:rPr lang="nb-NO" dirty="0" err="1"/>
              <a:t>føringar</a:t>
            </a:r>
            <a:r>
              <a:rPr lang="nb-NO" dirty="0"/>
              <a:t> for utvikling av studieporteføljen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12E6B9BB-04C2-D72C-5341-0F6B723D4D6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479976" y="1347919"/>
            <a:ext cx="5256000" cy="5058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FORANKRING</a:t>
            </a: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Plassholder for innhold 2">
            <a:extLst>
              <a:ext uri="{FF2B5EF4-FFF2-40B4-BE49-F238E27FC236}">
                <a16:creationId xmlns:a16="http://schemas.microsoft.com/office/drawing/2014/main" id="{FF4FD784-C821-7BE9-DF2C-61F76AAAD5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613714"/>
              </p:ext>
            </p:extLst>
          </p:nvPr>
        </p:nvGraphicFramePr>
        <p:xfrm>
          <a:off x="809047" y="1352020"/>
          <a:ext cx="5256000" cy="50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Bilde 7" descr="3D-gjengivelse av spill deler knyttet sammen med en rope">
            <a:extLst>
              <a:ext uri="{FF2B5EF4-FFF2-40B4-BE49-F238E27FC236}">
                <a16:creationId xmlns:a16="http://schemas.microsoft.com/office/drawing/2014/main" id="{3A09024C-38E5-4EC0-AF4B-5748123E19F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713952" y="2357454"/>
            <a:ext cx="5160722" cy="387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91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ACABFF-4C59-AE66-6EC9-DC94B719C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Avlyste </a:t>
            </a:r>
            <a:r>
              <a:rPr lang="nb-NO" dirty="0" err="1"/>
              <a:t>studietilbod</a:t>
            </a:r>
            <a:r>
              <a:rPr lang="nb-NO" dirty="0"/>
              <a:t>  og omfordeling av </a:t>
            </a:r>
            <a:r>
              <a:rPr lang="nb-NO" dirty="0" err="1"/>
              <a:t>studieplassar</a:t>
            </a:r>
            <a:r>
              <a:rPr lang="nb-NO" dirty="0"/>
              <a:t> studieåret 2022/23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B822609-C5B2-4BFA-81C1-00024F0BD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76" y="1348054"/>
            <a:ext cx="10926000" cy="5058000"/>
          </a:xfrm>
        </p:spPr>
        <p:txBody>
          <a:bodyPr/>
          <a:lstStyle/>
          <a:p>
            <a:r>
              <a:rPr lang="nb-NO" dirty="0"/>
              <a:t>Fakultet for ingeniør- og naturvitskap (FIN)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076E3C6-C5F3-6FF6-2F2A-04AAF697C2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1662838-6802-063B-56D4-CB9BD54911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8</a:t>
            </a:fld>
            <a:endParaRPr lang="nb-NO"/>
          </a:p>
        </p:txBody>
      </p:sp>
      <p:graphicFrame>
        <p:nvGraphicFramePr>
          <p:cNvPr id="6" name="Tabell 6">
            <a:extLst>
              <a:ext uri="{FF2B5EF4-FFF2-40B4-BE49-F238E27FC236}">
                <a16:creationId xmlns:a16="http://schemas.microsoft.com/office/drawing/2014/main" id="{D75813A5-CF7F-1E33-451F-1D9934ABA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073642"/>
              </p:ext>
            </p:extLst>
          </p:nvPr>
        </p:nvGraphicFramePr>
        <p:xfrm>
          <a:off x="968310" y="1955974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680664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1600" dirty="0"/>
                        <a:t>Avlyste </a:t>
                      </a:r>
                      <a:r>
                        <a:rPr lang="nb-NO" sz="1600" dirty="0" err="1"/>
                        <a:t>studietilbod</a:t>
                      </a:r>
                      <a:r>
                        <a:rPr lang="nb-NO" sz="1600" dirty="0"/>
                        <a:t> 2022/23 (45 </a:t>
                      </a:r>
                      <a:r>
                        <a:rPr lang="nb-NO" sz="1600" dirty="0" err="1"/>
                        <a:t>studieplassar</a:t>
                      </a:r>
                      <a:r>
                        <a:rPr lang="nb-NO" sz="1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994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/>
                        <a:t>Bachelor i ingeniørfag, automatisering med robotikk for fagskoleingeniører (fleksibel)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815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/>
                        <a:t>Bachelor i ingeniørfag, elkraftteknikk for fagskoleingeniører (fleksibel)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995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/>
                        <a:t>Bachelor i ingeniørfag, miljøteknologi og industriell kjemi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832430"/>
                  </a:ext>
                </a:extLst>
              </a:tr>
            </a:tbl>
          </a:graphicData>
        </a:graphic>
      </p:graphicFrame>
      <p:graphicFrame>
        <p:nvGraphicFramePr>
          <p:cNvPr id="7" name="Tabell 7">
            <a:extLst>
              <a:ext uri="{FF2B5EF4-FFF2-40B4-BE49-F238E27FC236}">
                <a16:creationId xmlns:a16="http://schemas.microsoft.com/office/drawing/2014/main" id="{514725E7-2096-B6A8-DF32-0E5C4EA7C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804346"/>
              </p:ext>
            </p:extLst>
          </p:nvPr>
        </p:nvGraphicFramePr>
        <p:xfrm>
          <a:off x="968310" y="3772885"/>
          <a:ext cx="901337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1061">
                  <a:extLst>
                    <a:ext uri="{9D8B030D-6E8A-4147-A177-3AD203B41FA5}">
                      <a16:colId xmlns:a16="http://schemas.microsoft.com/office/drawing/2014/main" val="352476893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47539671"/>
                    </a:ext>
                  </a:extLst>
                </a:gridCol>
                <a:gridCol w="3000310">
                  <a:extLst>
                    <a:ext uri="{9D8B030D-6E8A-4147-A177-3AD203B41FA5}">
                      <a16:colId xmlns:a16="http://schemas.microsoft.com/office/drawing/2014/main" val="573049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1600" dirty="0"/>
                        <a:t>Omfordeling av </a:t>
                      </a:r>
                      <a:r>
                        <a:rPr lang="nb-NO" sz="1600" dirty="0" err="1"/>
                        <a:t>studieplassar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Tillegg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Nytt tal </a:t>
                      </a:r>
                      <a:r>
                        <a:rPr lang="nb-NO" sz="1600" dirty="0" err="1"/>
                        <a:t>plassar</a:t>
                      </a:r>
                      <a:r>
                        <a:rPr lang="nb-NO" sz="1600" dirty="0"/>
                        <a:t> 22/23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09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/>
                        <a:t>Ingeniørfag,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264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/>
                        <a:t>Informasjonsteknologi, Bergen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408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/>
                        <a:t>Informasjonsteknologi, Førde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795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/>
                        <a:t>Ingeniør, maskin, Bergen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737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/>
                        <a:t>Ingeniør, </a:t>
                      </a:r>
                      <a:r>
                        <a:rPr lang="nb-NO" sz="1400" dirty="0" err="1"/>
                        <a:t>brannsikkerheit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284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/>
                        <a:t>Landmåling og eiendomsdesign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527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err="1"/>
                        <a:t>tilsaman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171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678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AAB8EA-5954-D38F-80C0-36995C33B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Fakultet for </a:t>
            </a:r>
            <a:r>
              <a:rPr lang="nb-NO" dirty="0" err="1"/>
              <a:t>lærarutdanning</a:t>
            </a:r>
            <a:r>
              <a:rPr lang="nb-NO" dirty="0"/>
              <a:t>, kultur og idrett</a:t>
            </a:r>
          </a:p>
        </p:txBody>
      </p:sp>
      <p:graphicFrame>
        <p:nvGraphicFramePr>
          <p:cNvPr id="6" name="Tabell 6">
            <a:extLst>
              <a:ext uri="{FF2B5EF4-FFF2-40B4-BE49-F238E27FC236}">
                <a16:creationId xmlns:a16="http://schemas.microsoft.com/office/drawing/2014/main" id="{D2F07D18-4A6D-535B-C4BC-96AC1557C4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7092820"/>
              </p:ext>
            </p:extLst>
          </p:nvPr>
        </p:nvGraphicFramePr>
        <p:xfrm>
          <a:off x="809625" y="1360488"/>
          <a:ext cx="10925176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588">
                  <a:extLst>
                    <a:ext uri="{9D8B030D-6E8A-4147-A177-3AD203B41FA5}">
                      <a16:colId xmlns:a16="http://schemas.microsoft.com/office/drawing/2014/main" val="37558941"/>
                    </a:ext>
                  </a:extLst>
                </a:gridCol>
                <a:gridCol w="5462588">
                  <a:extLst>
                    <a:ext uri="{9D8B030D-6E8A-4147-A177-3AD203B41FA5}">
                      <a16:colId xmlns:a16="http://schemas.microsoft.com/office/drawing/2014/main" val="23190874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1800" dirty="0"/>
                        <a:t>Avlyste </a:t>
                      </a:r>
                      <a:r>
                        <a:rPr lang="nb-NO" sz="1800" dirty="0" err="1"/>
                        <a:t>studietilbod</a:t>
                      </a:r>
                      <a:r>
                        <a:rPr lang="nb-NO" sz="1800" dirty="0"/>
                        <a:t> 2022/23 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Tal </a:t>
                      </a:r>
                      <a:r>
                        <a:rPr lang="nb-NO" dirty="0" err="1"/>
                        <a:t>studieplassar</a:t>
                      </a:r>
                      <a:r>
                        <a:rPr lang="nb-NO" dirty="0"/>
                        <a:t> - heiltid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388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Musikk 60 </a:t>
                      </a:r>
                      <a:r>
                        <a:rPr lang="nb-NO" dirty="0" err="1"/>
                        <a:t>sp</a:t>
                      </a:r>
                      <a:r>
                        <a:rPr lang="nb-NO" dirty="0"/>
                        <a:t>, Stord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843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Samfunnsfag 60 </a:t>
                      </a:r>
                      <a:r>
                        <a:rPr lang="nb-NO" dirty="0" err="1"/>
                        <a:t>sp</a:t>
                      </a:r>
                      <a:r>
                        <a:rPr lang="nb-NO" dirty="0"/>
                        <a:t>, Stord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705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/>
                        <a:t>Lærarutdanning</a:t>
                      </a:r>
                      <a:r>
                        <a:rPr lang="nb-NO" dirty="0"/>
                        <a:t> i praktiske og estetiske fag for trinn 1-13, studieretning musikk, Stord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597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Bachelor in </a:t>
                      </a:r>
                      <a:r>
                        <a:rPr lang="nb-NO" dirty="0" err="1"/>
                        <a:t>Community</a:t>
                      </a:r>
                      <a:r>
                        <a:rPr lang="nb-NO" dirty="0"/>
                        <a:t> Arts, studieretning dans, Bergen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68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Fem </a:t>
                      </a:r>
                      <a:r>
                        <a:rPr lang="nb-NO" dirty="0" err="1"/>
                        <a:t>vidareutdanningar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270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Master i kunstfag, </a:t>
                      </a:r>
                      <a:r>
                        <a:rPr lang="nb-NO" dirty="0" err="1"/>
                        <a:t>barne</a:t>
                      </a:r>
                      <a:r>
                        <a:rPr lang="nb-NO" dirty="0"/>
                        <a:t> –og ungdomslitteratur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10,5 (21 deltid)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165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PPU-A heiltid: matematikk, Sogndal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415643"/>
                  </a:ext>
                </a:extLst>
              </a:tr>
            </a:tbl>
          </a:graphicData>
        </a:graphic>
      </p:graphicFrame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46AF4D4-57E7-E34B-3B4D-8229DFC1CE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B0D2731-1142-9F70-9FF4-DA8BC496A7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1293766"/>
      </p:ext>
    </p:extLst>
  </p:cSld>
  <p:clrMapOvr>
    <a:masterClrMapping/>
  </p:clrMapOvr>
</p:sld>
</file>

<file path=ppt/theme/theme1.xml><?xml version="1.0" encoding="utf-8"?>
<a:theme xmlns:a="http://schemas.openxmlformats.org/drawingml/2006/main" name="HVL">
  <a:themeElements>
    <a:clrScheme name="HVL">
      <a:dk1>
        <a:srgbClr val="515151"/>
      </a:dk1>
      <a:lt1>
        <a:srgbClr val="FFFFFF"/>
      </a:lt1>
      <a:dk2>
        <a:srgbClr val="004357"/>
      </a:dk2>
      <a:lt2>
        <a:srgbClr val="C9D5DA"/>
      </a:lt2>
      <a:accent1>
        <a:srgbClr val="00AFBA"/>
      </a:accent1>
      <a:accent2>
        <a:srgbClr val="97DF9A"/>
      </a:accent2>
      <a:accent3>
        <a:srgbClr val="EB6852"/>
      </a:accent3>
      <a:accent4>
        <a:srgbClr val="F9DE45"/>
      </a:accent4>
      <a:accent5>
        <a:srgbClr val="64D0DF"/>
      </a:accent5>
      <a:accent6>
        <a:srgbClr val="6D2439"/>
      </a:accent6>
      <a:hlink>
        <a:srgbClr val="008AAF"/>
      </a:hlink>
      <a:folHlink>
        <a:srgbClr val="00948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VL_ppt_mal_oppdatert" id="{34A3C5B7-7DCF-A541-AE3D-AB30F07D0F84}" vid="{252C16CA-3E9D-B540-84BD-D5E99CBB698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CAFFC4F78F58F4EA9E9CC2A19CF4398" ma:contentTypeVersion="13" ma:contentTypeDescription="Opprett et nytt dokument." ma:contentTypeScope="" ma:versionID="20f05c3624d34f43af4789a92d6a8be2">
  <xsd:schema xmlns:xsd="http://www.w3.org/2001/XMLSchema" xmlns:xs="http://www.w3.org/2001/XMLSchema" xmlns:p="http://schemas.microsoft.com/office/2006/metadata/properties" xmlns:ns2="fa75e9d1-45da-4a2a-9964-396ebe24c187" xmlns:ns3="e4c062a4-c69b-499f-84f4-74c24a2ae4c2" targetNamespace="http://schemas.microsoft.com/office/2006/metadata/properties" ma:root="true" ma:fieldsID="c94033454cb5a82f513a24ddcd2b891f" ns2:_="" ns3:_="">
    <xsd:import namespace="fa75e9d1-45da-4a2a-9964-396ebe24c187"/>
    <xsd:import namespace="e4c062a4-c69b-499f-84f4-74c24a2ae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75e9d1-45da-4a2a-9964-396ebe24c1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062a4-c69b-499f-84f4-74c24a2ae4c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01D4B5-1337-4E0B-991E-575CF1C4F3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01E2F4-6E75-45EC-AD63-40C00A5F89A8}"/>
</file>

<file path=customXml/itemProps3.xml><?xml version="1.0" encoding="utf-8"?>
<ds:datastoreItem xmlns:ds="http://schemas.openxmlformats.org/officeDocument/2006/customXml" ds:itemID="{B1D789A7-CC38-4D85-8E57-05C60D3BBAC3}">
  <ds:schemaRefs>
    <ds:schemaRef ds:uri="http://purl.org/dc/terms/"/>
    <ds:schemaRef ds:uri="http://schemas.openxmlformats.org/package/2006/metadata/core-properties"/>
    <ds:schemaRef ds:uri="http://purl.org/dc/dcmitype/"/>
    <ds:schemaRef ds:uri="72934d28-758e-4eac-a211-a7a01bffe2f6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bc04ea19-4d52-4b9c-bb84-b96f4326723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2968</Words>
  <Application>Microsoft Office PowerPoint</Application>
  <PresentationFormat>Widescreen</PresentationFormat>
  <Paragraphs>324</Paragraphs>
  <Slides>14</Slides>
  <Notes>14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9" baseType="lpstr">
      <vt:lpstr>.AppleSystemUIFont</vt:lpstr>
      <vt:lpstr>Arial</vt:lpstr>
      <vt:lpstr>Calibri</vt:lpstr>
      <vt:lpstr>Georgia</vt:lpstr>
      <vt:lpstr>HVL</vt:lpstr>
      <vt:lpstr>     </vt:lpstr>
      <vt:lpstr>Årleg prosess: Den eigenfinansierte studieporteføljen</vt:lpstr>
      <vt:lpstr>Rammer for styring av studieporteføljen</vt:lpstr>
      <vt:lpstr>Utfordringar knytt til utvikling av studieporteføljen  - innspel frå fakulteta</vt:lpstr>
      <vt:lpstr>Innmeldte endringar i studieporteføljen </vt:lpstr>
      <vt:lpstr>Kort om oppfølging periodisk evaluering av samla studieportefølje</vt:lpstr>
      <vt:lpstr>Skisse til prosess – overordna føringar for utvikling av studieporteføljen</vt:lpstr>
      <vt:lpstr>Avlyste studietilbod  og omfordeling av studieplassar studieåret 2022/23</vt:lpstr>
      <vt:lpstr>Fakultet for lærarutdanning, kultur og idrett</vt:lpstr>
      <vt:lpstr>Fakultet for helse- og sosialvitskap (FHS)  </vt:lpstr>
      <vt:lpstr>Fakultet for ingeniør- og naturvitskap (FIN)</vt:lpstr>
      <vt:lpstr>Fakultet for lærarutdanning, kultur og idrett (FLKI)</vt:lpstr>
      <vt:lpstr>PowerPoint-presentasjon</vt:lpstr>
      <vt:lpstr>Fakultet for økonomi og samfunnsfag (FØS)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   </dc:title>
  <dc:creator>Merete Sviggum</dc:creator>
  <cp:lastModifiedBy>Solfrid Kjoberg</cp:lastModifiedBy>
  <cp:revision>22</cp:revision>
  <cp:lastPrinted>2022-06-15T12:48:55Z</cp:lastPrinted>
  <dcterms:created xsi:type="dcterms:W3CDTF">2022-06-03T09:26:20Z</dcterms:created>
  <dcterms:modified xsi:type="dcterms:W3CDTF">2022-06-16T07:41:27Z</dcterms:modified>
</cp:coreProperties>
</file>