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4226" r:id="rId5"/>
    <p:sldId id="291" r:id="rId6"/>
    <p:sldId id="304" r:id="rId7"/>
    <p:sldId id="303" r:id="rId8"/>
    <p:sldId id="4227" r:id="rId9"/>
    <p:sldId id="315" r:id="rId10"/>
    <p:sldId id="305" r:id="rId11"/>
    <p:sldId id="317" r:id="rId12"/>
    <p:sldId id="314" r:id="rId13"/>
    <p:sldId id="306" r:id="rId14"/>
    <p:sldId id="307" r:id="rId15"/>
    <p:sldId id="313" r:id="rId16"/>
    <p:sldId id="308" r:id="rId17"/>
    <p:sldId id="309" r:id="rId18"/>
    <p:sldId id="4228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7F7F7F"/>
    <a:srgbClr val="00202A"/>
    <a:srgbClr val="00AFBA"/>
    <a:srgbClr val="98E0E4"/>
    <a:srgbClr val="1C8087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67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29B5B-B63F-44D8-B21A-59D01D1389ED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0826C5-373E-4DC1-B401-BC18F6219B0C}">
      <dgm:prSet/>
      <dgm:spPr/>
      <dgm:t>
        <a:bodyPr/>
        <a:lstStyle/>
        <a:p>
          <a:r>
            <a:rPr lang="nn-NO" dirty="0"/>
            <a:t>Ei partssamansett prosjektgruppe fekk i mandat å gi eit kunnskapsgrunnlag for rektor si vurdering om ein skal gå vidare til ei eventuell fase to i arbeidet med reorganisering til eitt integrert fakultet bygd på FIN og FØS. </a:t>
          </a:r>
          <a:endParaRPr lang="en-US" dirty="0"/>
        </a:p>
      </dgm:t>
    </dgm:pt>
    <dgm:pt modelId="{0B39428F-F3DA-4772-A7B2-2203C5A1C769}" type="parTrans" cxnId="{4D9CB9BF-E9FA-44AC-A52A-DEBB05AE77D9}">
      <dgm:prSet/>
      <dgm:spPr/>
      <dgm:t>
        <a:bodyPr/>
        <a:lstStyle/>
        <a:p>
          <a:endParaRPr lang="en-US"/>
        </a:p>
      </dgm:t>
    </dgm:pt>
    <dgm:pt modelId="{BF370C86-3B8C-4823-8A9D-CBB5D43FC47F}" type="sibTrans" cxnId="{4D9CB9BF-E9FA-44AC-A52A-DEBB05AE77D9}">
      <dgm:prSet/>
      <dgm:spPr/>
      <dgm:t>
        <a:bodyPr/>
        <a:lstStyle/>
        <a:p>
          <a:endParaRPr lang="en-US"/>
        </a:p>
      </dgm:t>
    </dgm:pt>
    <dgm:pt modelId="{339F4A49-5FB8-43DF-BE8A-C590CD76909E}">
      <dgm:prSet/>
      <dgm:spPr/>
      <dgm:t>
        <a:bodyPr/>
        <a:lstStyle/>
        <a:p>
          <a:r>
            <a:rPr lang="nn-NO" dirty="0"/>
            <a:t>Vurderinga frå prosjektgruppa skulle «</a:t>
          </a:r>
          <a:r>
            <a:rPr lang="nn-NO" i="1" dirty="0"/>
            <a:t>tydeleggjere potensielle positive effektar og negative konsekvensar for fagleg aktivitet, organisasjon og leiing, arbeidsmiljø og økonomi</a:t>
          </a:r>
          <a:r>
            <a:rPr lang="nn-NO" dirty="0"/>
            <a:t>» </a:t>
          </a:r>
          <a:endParaRPr lang="en-US" dirty="0"/>
        </a:p>
      </dgm:t>
    </dgm:pt>
    <dgm:pt modelId="{12DBE63A-5AC9-45E0-B2EB-CA89696925F1}" type="parTrans" cxnId="{D1446513-5BA2-4A06-BBE4-10DEA856C36F}">
      <dgm:prSet/>
      <dgm:spPr/>
      <dgm:t>
        <a:bodyPr/>
        <a:lstStyle/>
        <a:p>
          <a:endParaRPr lang="en-US"/>
        </a:p>
      </dgm:t>
    </dgm:pt>
    <dgm:pt modelId="{4198EC97-84CD-4899-A89B-5063BE04DFF2}" type="sibTrans" cxnId="{D1446513-5BA2-4A06-BBE4-10DEA856C36F}">
      <dgm:prSet/>
      <dgm:spPr/>
      <dgm:t>
        <a:bodyPr/>
        <a:lstStyle/>
        <a:p>
          <a:endParaRPr lang="en-US"/>
        </a:p>
      </dgm:t>
    </dgm:pt>
    <dgm:pt modelId="{100188F6-05C4-E347-81D7-01DAAA252754}" type="pres">
      <dgm:prSet presAssocID="{98229B5B-B63F-44D8-B21A-59D01D1389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0D4172-78DE-F74B-A7D2-A0315F6597C7}" type="pres">
      <dgm:prSet presAssocID="{DC0826C5-373E-4DC1-B401-BC18F6219B0C}" presName="hierRoot1" presStyleCnt="0"/>
      <dgm:spPr/>
    </dgm:pt>
    <dgm:pt modelId="{2BC46544-5033-964B-9679-07B5E1B1C7E2}" type="pres">
      <dgm:prSet presAssocID="{DC0826C5-373E-4DC1-B401-BC18F6219B0C}" presName="composite" presStyleCnt="0"/>
      <dgm:spPr/>
    </dgm:pt>
    <dgm:pt modelId="{B3D0FC90-F0F4-7A41-A26E-A5D3E8DF8B68}" type="pres">
      <dgm:prSet presAssocID="{DC0826C5-373E-4DC1-B401-BC18F6219B0C}" presName="background" presStyleLbl="node0" presStyleIdx="0" presStyleCnt="2"/>
      <dgm:spPr/>
    </dgm:pt>
    <dgm:pt modelId="{4B984095-0E48-5C4E-AE62-2C7FA475F6AA}" type="pres">
      <dgm:prSet presAssocID="{DC0826C5-373E-4DC1-B401-BC18F6219B0C}" presName="text" presStyleLbl="fgAcc0" presStyleIdx="0" presStyleCnt="2">
        <dgm:presLayoutVars>
          <dgm:chPref val="3"/>
        </dgm:presLayoutVars>
      </dgm:prSet>
      <dgm:spPr/>
    </dgm:pt>
    <dgm:pt modelId="{789F2B98-1F07-AF4F-BD20-A1D1E85C9BA2}" type="pres">
      <dgm:prSet presAssocID="{DC0826C5-373E-4DC1-B401-BC18F6219B0C}" presName="hierChild2" presStyleCnt="0"/>
      <dgm:spPr/>
    </dgm:pt>
    <dgm:pt modelId="{4F472B13-28AB-9E41-BA0D-059F26360A57}" type="pres">
      <dgm:prSet presAssocID="{339F4A49-5FB8-43DF-BE8A-C590CD76909E}" presName="hierRoot1" presStyleCnt="0"/>
      <dgm:spPr/>
    </dgm:pt>
    <dgm:pt modelId="{F9634A2C-8225-D844-A51F-6A8B84A9E3AB}" type="pres">
      <dgm:prSet presAssocID="{339F4A49-5FB8-43DF-BE8A-C590CD76909E}" presName="composite" presStyleCnt="0"/>
      <dgm:spPr/>
    </dgm:pt>
    <dgm:pt modelId="{750F2F0B-F54F-A246-A15F-D796CBDCA5DC}" type="pres">
      <dgm:prSet presAssocID="{339F4A49-5FB8-43DF-BE8A-C590CD76909E}" presName="background" presStyleLbl="node0" presStyleIdx="1" presStyleCnt="2"/>
      <dgm:spPr/>
    </dgm:pt>
    <dgm:pt modelId="{903A2A72-64FA-DD4A-A3D9-1CE018097593}" type="pres">
      <dgm:prSet presAssocID="{339F4A49-5FB8-43DF-BE8A-C590CD76909E}" presName="text" presStyleLbl="fgAcc0" presStyleIdx="1" presStyleCnt="2">
        <dgm:presLayoutVars>
          <dgm:chPref val="3"/>
        </dgm:presLayoutVars>
      </dgm:prSet>
      <dgm:spPr/>
    </dgm:pt>
    <dgm:pt modelId="{0C426DEF-6460-524F-9777-85A1EEF9E64B}" type="pres">
      <dgm:prSet presAssocID="{339F4A49-5FB8-43DF-BE8A-C590CD76909E}" presName="hierChild2" presStyleCnt="0"/>
      <dgm:spPr/>
    </dgm:pt>
  </dgm:ptLst>
  <dgm:cxnLst>
    <dgm:cxn modelId="{D1446513-5BA2-4A06-BBE4-10DEA856C36F}" srcId="{98229B5B-B63F-44D8-B21A-59D01D1389ED}" destId="{339F4A49-5FB8-43DF-BE8A-C590CD76909E}" srcOrd="1" destOrd="0" parTransId="{12DBE63A-5AC9-45E0-B2EB-CA89696925F1}" sibTransId="{4198EC97-84CD-4899-A89B-5063BE04DFF2}"/>
    <dgm:cxn modelId="{6D5C7228-9350-0A46-8032-A465F65A60C1}" type="presOf" srcId="{98229B5B-B63F-44D8-B21A-59D01D1389ED}" destId="{100188F6-05C4-E347-81D7-01DAAA252754}" srcOrd="0" destOrd="0" presId="urn:microsoft.com/office/officeart/2005/8/layout/hierarchy1"/>
    <dgm:cxn modelId="{4D9CB9BF-E9FA-44AC-A52A-DEBB05AE77D9}" srcId="{98229B5B-B63F-44D8-B21A-59D01D1389ED}" destId="{DC0826C5-373E-4DC1-B401-BC18F6219B0C}" srcOrd="0" destOrd="0" parTransId="{0B39428F-F3DA-4772-A7B2-2203C5A1C769}" sibTransId="{BF370C86-3B8C-4823-8A9D-CBB5D43FC47F}"/>
    <dgm:cxn modelId="{69AC72C8-59B8-B248-8C83-FB453FFDF6D6}" type="presOf" srcId="{DC0826C5-373E-4DC1-B401-BC18F6219B0C}" destId="{4B984095-0E48-5C4E-AE62-2C7FA475F6AA}" srcOrd="0" destOrd="0" presId="urn:microsoft.com/office/officeart/2005/8/layout/hierarchy1"/>
    <dgm:cxn modelId="{8293FBDD-FF71-4A45-BD2B-4692B1F06177}" type="presOf" srcId="{339F4A49-5FB8-43DF-BE8A-C590CD76909E}" destId="{903A2A72-64FA-DD4A-A3D9-1CE018097593}" srcOrd="0" destOrd="0" presId="urn:microsoft.com/office/officeart/2005/8/layout/hierarchy1"/>
    <dgm:cxn modelId="{873000A3-1164-5B44-9BEF-26AFC7876EDC}" type="presParOf" srcId="{100188F6-05C4-E347-81D7-01DAAA252754}" destId="{B40D4172-78DE-F74B-A7D2-A0315F6597C7}" srcOrd="0" destOrd="0" presId="urn:microsoft.com/office/officeart/2005/8/layout/hierarchy1"/>
    <dgm:cxn modelId="{E0EA06FC-32B2-074A-9359-475159C7B44B}" type="presParOf" srcId="{B40D4172-78DE-F74B-A7D2-A0315F6597C7}" destId="{2BC46544-5033-964B-9679-07B5E1B1C7E2}" srcOrd="0" destOrd="0" presId="urn:microsoft.com/office/officeart/2005/8/layout/hierarchy1"/>
    <dgm:cxn modelId="{59EC965E-C4F6-1F41-A52E-668076B77FA0}" type="presParOf" srcId="{2BC46544-5033-964B-9679-07B5E1B1C7E2}" destId="{B3D0FC90-F0F4-7A41-A26E-A5D3E8DF8B68}" srcOrd="0" destOrd="0" presId="urn:microsoft.com/office/officeart/2005/8/layout/hierarchy1"/>
    <dgm:cxn modelId="{34E93F65-4BD9-054C-BF97-9156AC303520}" type="presParOf" srcId="{2BC46544-5033-964B-9679-07B5E1B1C7E2}" destId="{4B984095-0E48-5C4E-AE62-2C7FA475F6AA}" srcOrd="1" destOrd="0" presId="urn:microsoft.com/office/officeart/2005/8/layout/hierarchy1"/>
    <dgm:cxn modelId="{8FA6B952-8317-9249-9612-0637068DD101}" type="presParOf" srcId="{B40D4172-78DE-F74B-A7D2-A0315F6597C7}" destId="{789F2B98-1F07-AF4F-BD20-A1D1E85C9BA2}" srcOrd="1" destOrd="0" presId="urn:microsoft.com/office/officeart/2005/8/layout/hierarchy1"/>
    <dgm:cxn modelId="{497A743C-4986-D94B-BDA7-AA5C16A2E206}" type="presParOf" srcId="{100188F6-05C4-E347-81D7-01DAAA252754}" destId="{4F472B13-28AB-9E41-BA0D-059F26360A57}" srcOrd="1" destOrd="0" presId="urn:microsoft.com/office/officeart/2005/8/layout/hierarchy1"/>
    <dgm:cxn modelId="{D05B17BA-7572-DE41-A48D-01B0F4EAC7D5}" type="presParOf" srcId="{4F472B13-28AB-9E41-BA0D-059F26360A57}" destId="{F9634A2C-8225-D844-A51F-6A8B84A9E3AB}" srcOrd="0" destOrd="0" presId="urn:microsoft.com/office/officeart/2005/8/layout/hierarchy1"/>
    <dgm:cxn modelId="{92647575-E7AA-124B-9792-70B407757523}" type="presParOf" srcId="{F9634A2C-8225-D844-A51F-6A8B84A9E3AB}" destId="{750F2F0B-F54F-A246-A15F-D796CBDCA5DC}" srcOrd="0" destOrd="0" presId="urn:microsoft.com/office/officeart/2005/8/layout/hierarchy1"/>
    <dgm:cxn modelId="{1DA2E0C1-5243-6041-888B-ABCBC71C94FD}" type="presParOf" srcId="{F9634A2C-8225-D844-A51F-6A8B84A9E3AB}" destId="{903A2A72-64FA-DD4A-A3D9-1CE018097593}" srcOrd="1" destOrd="0" presId="urn:microsoft.com/office/officeart/2005/8/layout/hierarchy1"/>
    <dgm:cxn modelId="{C0DF90EC-E038-7C4D-BFC5-758ECE82402C}" type="presParOf" srcId="{4F472B13-28AB-9E41-BA0D-059F26360A57}" destId="{0C426DEF-6460-524F-9777-85A1EEF9E6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D9CB9-C123-437D-A896-9DD7CA4B098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383CC-59FB-4D9A-8070-BB50D3E01335}">
      <dgm:prSet/>
      <dgm:spPr/>
      <dgm:t>
        <a:bodyPr/>
        <a:lstStyle/>
        <a:p>
          <a:r>
            <a:rPr lang="nn-NO" dirty="0"/>
            <a:t>Fagleg ser gruppa gode potensielle effektar av ei integrert eining</a:t>
          </a:r>
          <a:endParaRPr lang="en-US" dirty="0"/>
        </a:p>
      </dgm:t>
    </dgm:pt>
    <dgm:pt modelId="{86A85F20-6E35-4586-BC8E-B955ED54EC64}" type="parTrans" cxnId="{D4893F0A-0B87-4C75-B3D6-1C8C3DE054E9}">
      <dgm:prSet/>
      <dgm:spPr/>
      <dgm:t>
        <a:bodyPr/>
        <a:lstStyle/>
        <a:p>
          <a:endParaRPr lang="en-US"/>
        </a:p>
      </dgm:t>
    </dgm:pt>
    <dgm:pt modelId="{707FC71D-B5B0-4EC8-AF16-214FC263BA9D}" type="sibTrans" cxnId="{D4893F0A-0B87-4C75-B3D6-1C8C3DE054E9}">
      <dgm:prSet/>
      <dgm:spPr/>
      <dgm:t>
        <a:bodyPr/>
        <a:lstStyle/>
        <a:p>
          <a:endParaRPr lang="en-US"/>
        </a:p>
      </dgm:t>
    </dgm:pt>
    <dgm:pt modelId="{CCF016D2-2570-4367-B2D4-D754BD4BB5D0}">
      <dgm:prSet/>
      <dgm:spPr/>
      <dgm:t>
        <a:bodyPr/>
        <a:lstStyle/>
        <a:p>
          <a:r>
            <a:rPr lang="nn-NO"/>
            <a:t>Ein vil vere betre rusta til å både styrke eksisterande miljø, etablere fleire gjennomgåande studieløp, samt å utnytte grunnlaget som ligg for faglege synergiar til å bygge nye spennande studium, organisasjonseiningar og fagkombinasjonar</a:t>
          </a:r>
          <a:endParaRPr lang="en-US"/>
        </a:p>
      </dgm:t>
    </dgm:pt>
    <dgm:pt modelId="{2BAD6FD8-5DE5-4F65-A3E1-BEC5EF605FB0}" type="parTrans" cxnId="{B8903037-2C29-44D8-BE06-6F2CAB16FB16}">
      <dgm:prSet/>
      <dgm:spPr/>
      <dgm:t>
        <a:bodyPr/>
        <a:lstStyle/>
        <a:p>
          <a:endParaRPr lang="en-US"/>
        </a:p>
      </dgm:t>
    </dgm:pt>
    <dgm:pt modelId="{943777E4-7F7C-485C-8370-F443FD269EEE}" type="sibTrans" cxnId="{B8903037-2C29-44D8-BE06-6F2CAB16FB16}">
      <dgm:prSet/>
      <dgm:spPr/>
      <dgm:t>
        <a:bodyPr/>
        <a:lstStyle/>
        <a:p>
          <a:endParaRPr lang="en-US"/>
        </a:p>
      </dgm:t>
    </dgm:pt>
    <dgm:pt modelId="{D34C6816-BCBC-4732-B25C-E5A4AED3AB3B}">
      <dgm:prSet/>
      <dgm:spPr/>
      <dgm:t>
        <a:bodyPr/>
        <a:lstStyle/>
        <a:p>
          <a:r>
            <a:rPr lang="en-US"/>
            <a:t>“..t.d. rom for å vidareutvikle studieporteføljen og lage nye konfigurasjonar mellom teknologiske, bedriftsøkonomiske og samfunnsvitskaplege fagdisiplinar”.</a:t>
          </a:r>
        </a:p>
      </dgm:t>
    </dgm:pt>
    <dgm:pt modelId="{76815DB8-8518-4960-A8F6-CA8468D2F8FF}" type="parTrans" cxnId="{FBA55CDB-7B39-4345-9F96-30059EBE064B}">
      <dgm:prSet/>
      <dgm:spPr/>
      <dgm:t>
        <a:bodyPr/>
        <a:lstStyle/>
        <a:p>
          <a:endParaRPr lang="en-US"/>
        </a:p>
      </dgm:t>
    </dgm:pt>
    <dgm:pt modelId="{53A40CA4-A290-45A6-856C-FFC335A8003B}" type="sibTrans" cxnId="{FBA55CDB-7B39-4345-9F96-30059EBE064B}">
      <dgm:prSet/>
      <dgm:spPr/>
      <dgm:t>
        <a:bodyPr/>
        <a:lstStyle/>
        <a:p>
          <a:endParaRPr lang="en-US"/>
        </a:p>
      </dgm:t>
    </dgm:pt>
    <dgm:pt modelId="{582DA591-E0E5-4F40-B62C-FDCD5431337C}">
      <dgm:prSet/>
      <dgm:spPr/>
      <dgm:t>
        <a:bodyPr/>
        <a:lstStyle/>
        <a:p>
          <a:r>
            <a:rPr lang="nn-NO" dirty="0"/>
            <a:t>Fagleg nedside</a:t>
          </a:r>
          <a:endParaRPr lang="en-US" dirty="0"/>
        </a:p>
      </dgm:t>
    </dgm:pt>
    <dgm:pt modelId="{9523D269-36DA-478E-B3A6-93DCC48A97E8}" type="parTrans" cxnId="{9BE274E8-B0E1-4E46-8099-FD9A478FC670}">
      <dgm:prSet/>
      <dgm:spPr/>
      <dgm:t>
        <a:bodyPr/>
        <a:lstStyle/>
        <a:p>
          <a:endParaRPr lang="en-US"/>
        </a:p>
      </dgm:t>
    </dgm:pt>
    <dgm:pt modelId="{7A47AEDF-FE95-414F-B9F3-6C8E63954E25}" type="sibTrans" cxnId="{9BE274E8-B0E1-4E46-8099-FD9A478FC670}">
      <dgm:prSet/>
      <dgm:spPr/>
      <dgm:t>
        <a:bodyPr/>
        <a:lstStyle/>
        <a:p>
          <a:endParaRPr lang="en-US"/>
        </a:p>
      </dgm:t>
    </dgm:pt>
    <dgm:pt modelId="{DA964319-9B13-4B7C-9F70-9567A7B22310}">
      <dgm:prSet/>
      <dgm:spPr/>
      <dgm:t>
        <a:bodyPr/>
        <a:lstStyle/>
        <a:p>
          <a:r>
            <a:rPr lang="nn-NO"/>
            <a:t>Det er investert i miljøa dei seinare åra, og at dette må utnyttast… det er ein kostnad for det faglege arbeidet at integrasjon tek merksemd og tid. </a:t>
          </a:r>
          <a:endParaRPr lang="en-US"/>
        </a:p>
      </dgm:t>
    </dgm:pt>
    <dgm:pt modelId="{42B88351-99F0-4E92-B0C3-6D05077FDF23}" type="parTrans" cxnId="{C20F0BC7-59B0-4D72-9FD1-1FA462BBBA1A}">
      <dgm:prSet/>
      <dgm:spPr/>
      <dgm:t>
        <a:bodyPr/>
        <a:lstStyle/>
        <a:p>
          <a:endParaRPr lang="en-US"/>
        </a:p>
      </dgm:t>
    </dgm:pt>
    <dgm:pt modelId="{4DE226CB-5DDC-4E10-BC2C-64F8169CCC10}" type="sibTrans" cxnId="{C20F0BC7-59B0-4D72-9FD1-1FA462BBBA1A}">
      <dgm:prSet/>
      <dgm:spPr/>
      <dgm:t>
        <a:bodyPr/>
        <a:lstStyle/>
        <a:p>
          <a:endParaRPr lang="en-US"/>
        </a:p>
      </dgm:t>
    </dgm:pt>
    <dgm:pt modelId="{B25BD875-F9A3-4D44-9B61-4233C3C5FFA3}">
      <dgm:prSet/>
      <dgm:spPr/>
      <dgm:t>
        <a:bodyPr/>
        <a:lstStyle/>
        <a:p>
          <a:r>
            <a:rPr lang="nn-NO"/>
            <a:t>Organisering av endringsabeidet og tempoet.. må ta omsyn til at den vitskaplege aktiviteten ikkje kan setjast på pause. </a:t>
          </a:r>
          <a:endParaRPr lang="en-US"/>
        </a:p>
      </dgm:t>
    </dgm:pt>
    <dgm:pt modelId="{7B0E2976-0020-474A-804F-5BD938B92C5D}" type="parTrans" cxnId="{4955508E-6AA0-4B2D-B99F-7F49C3977C79}">
      <dgm:prSet/>
      <dgm:spPr/>
      <dgm:t>
        <a:bodyPr/>
        <a:lstStyle/>
        <a:p>
          <a:endParaRPr lang="en-US"/>
        </a:p>
      </dgm:t>
    </dgm:pt>
    <dgm:pt modelId="{364AFA04-87E6-4D75-B534-33BF012D2076}" type="sibTrans" cxnId="{4955508E-6AA0-4B2D-B99F-7F49C3977C79}">
      <dgm:prSet/>
      <dgm:spPr/>
      <dgm:t>
        <a:bodyPr/>
        <a:lstStyle/>
        <a:p>
          <a:endParaRPr lang="en-US"/>
        </a:p>
      </dgm:t>
    </dgm:pt>
    <dgm:pt modelId="{77EB9B9E-4E7C-3A45-943D-6333FA748196}" type="pres">
      <dgm:prSet presAssocID="{F21D9CB9-C123-437D-A896-9DD7CA4B0988}" presName="linear" presStyleCnt="0">
        <dgm:presLayoutVars>
          <dgm:dir/>
          <dgm:animLvl val="lvl"/>
          <dgm:resizeHandles val="exact"/>
        </dgm:presLayoutVars>
      </dgm:prSet>
      <dgm:spPr/>
    </dgm:pt>
    <dgm:pt modelId="{C6FD471E-5C27-4145-835D-0E3E120D1E06}" type="pres">
      <dgm:prSet presAssocID="{3FC383CC-59FB-4D9A-8070-BB50D3E01335}" presName="parentLin" presStyleCnt="0"/>
      <dgm:spPr/>
    </dgm:pt>
    <dgm:pt modelId="{E19FA457-66A9-4D4A-8A73-3407EFB56B18}" type="pres">
      <dgm:prSet presAssocID="{3FC383CC-59FB-4D9A-8070-BB50D3E01335}" presName="parentLeftMargin" presStyleLbl="node1" presStyleIdx="0" presStyleCnt="2"/>
      <dgm:spPr/>
    </dgm:pt>
    <dgm:pt modelId="{30B024F0-4011-524F-9C9D-5BF475417261}" type="pres">
      <dgm:prSet presAssocID="{3FC383CC-59FB-4D9A-8070-BB50D3E0133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4081F4-187A-0648-A694-6392461A92FA}" type="pres">
      <dgm:prSet presAssocID="{3FC383CC-59FB-4D9A-8070-BB50D3E01335}" presName="negativeSpace" presStyleCnt="0"/>
      <dgm:spPr/>
    </dgm:pt>
    <dgm:pt modelId="{F62958B4-2AD0-FD4A-9301-F2CCE346609B}" type="pres">
      <dgm:prSet presAssocID="{3FC383CC-59FB-4D9A-8070-BB50D3E01335}" presName="childText" presStyleLbl="conFgAcc1" presStyleIdx="0" presStyleCnt="2">
        <dgm:presLayoutVars>
          <dgm:bulletEnabled val="1"/>
        </dgm:presLayoutVars>
      </dgm:prSet>
      <dgm:spPr/>
    </dgm:pt>
    <dgm:pt modelId="{84CEDC4D-3823-DD4E-9E36-A67B565887D9}" type="pres">
      <dgm:prSet presAssocID="{707FC71D-B5B0-4EC8-AF16-214FC263BA9D}" presName="spaceBetweenRectangles" presStyleCnt="0"/>
      <dgm:spPr/>
    </dgm:pt>
    <dgm:pt modelId="{B5F65C7B-F33F-6F4C-BD75-8B2726653E4E}" type="pres">
      <dgm:prSet presAssocID="{582DA591-E0E5-4F40-B62C-FDCD5431337C}" presName="parentLin" presStyleCnt="0"/>
      <dgm:spPr/>
    </dgm:pt>
    <dgm:pt modelId="{0902DFD1-5BB1-904E-A046-7583DB8EFC25}" type="pres">
      <dgm:prSet presAssocID="{582DA591-E0E5-4F40-B62C-FDCD5431337C}" presName="parentLeftMargin" presStyleLbl="node1" presStyleIdx="0" presStyleCnt="2"/>
      <dgm:spPr/>
    </dgm:pt>
    <dgm:pt modelId="{5A02B733-A06E-A34B-A9FE-A91B5FEE56E5}" type="pres">
      <dgm:prSet presAssocID="{582DA591-E0E5-4F40-B62C-FDCD543133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9D6E39B-EC89-D846-BC48-6DDD14658304}" type="pres">
      <dgm:prSet presAssocID="{582DA591-E0E5-4F40-B62C-FDCD5431337C}" presName="negativeSpace" presStyleCnt="0"/>
      <dgm:spPr/>
    </dgm:pt>
    <dgm:pt modelId="{3DF7F41F-EFE4-6B47-AFFF-0301DCB655CF}" type="pres">
      <dgm:prSet presAssocID="{582DA591-E0E5-4F40-B62C-FDCD5431337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4893F0A-0B87-4C75-B3D6-1C8C3DE054E9}" srcId="{F21D9CB9-C123-437D-A896-9DD7CA4B0988}" destId="{3FC383CC-59FB-4D9A-8070-BB50D3E01335}" srcOrd="0" destOrd="0" parTransId="{86A85F20-6E35-4586-BC8E-B955ED54EC64}" sibTransId="{707FC71D-B5B0-4EC8-AF16-214FC263BA9D}"/>
    <dgm:cxn modelId="{8A2FE121-B58E-1847-B777-35EFBE98C138}" type="presOf" srcId="{CCF016D2-2570-4367-B2D4-D754BD4BB5D0}" destId="{F62958B4-2AD0-FD4A-9301-F2CCE346609B}" srcOrd="0" destOrd="0" presId="urn:microsoft.com/office/officeart/2005/8/layout/list1"/>
    <dgm:cxn modelId="{B88A4826-44B4-DF42-92DF-1CF374F4AE9B}" type="presOf" srcId="{DA964319-9B13-4B7C-9F70-9567A7B22310}" destId="{3DF7F41F-EFE4-6B47-AFFF-0301DCB655CF}" srcOrd="0" destOrd="0" presId="urn:microsoft.com/office/officeart/2005/8/layout/list1"/>
    <dgm:cxn modelId="{B8903037-2C29-44D8-BE06-6F2CAB16FB16}" srcId="{3FC383CC-59FB-4D9A-8070-BB50D3E01335}" destId="{CCF016D2-2570-4367-B2D4-D754BD4BB5D0}" srcOrd="0" destOrd="0" parTransId="{2BAD6FD8-5DE5-4F65-A3E1-BEC5EF605FB0}" sibTransId="{943777E4-7F7C-485C-8370-F443FD269EEE}"/>
    <dgm:cxn modelId="{4D363A6A-F533-004F-A7EC-6A8D976E3D96}" type="presOf" srcId="{3FC383CC-59FB-4D9A-8070-BB50D3E01335}" destId="{30B024F0-4011-524F-9C9D-5BF475417261}" srcOrd="1" destOrd="0" presId="urn:microsoft.com/office/officeart/2005/8/layout/list1"/>
    <dgm:cxn modelId="{3EBF717D-D65E-984C-97E2-5A32AE22D28A}" type="presOf" srcId="{582DA591-E0E5-4F40-B62C-FDCD5431337C}" destId="{5A02B733-A06E-A34B-A9FE-A91B5FEE56E5}" srcOrd="1" destOrd="0" presId="urn:microsoft.com/office/officeart/2005/8/layout/list1"/>
    <dgm:cxn modelId="{82390082-B770-3B42-BD9B-3DAFDA2D0A67}" type="presOf" srcId="{F21D9CB9-C123-437D-A896-9DD7CA4B0988}" destId="{77EB9B9E-4E7C-3A45-943D-6333FA748196}" srcOrd="0" destOrd="0" presId="urn:microsoft.com/office/officeart/2005/8/layout/list1"/>
    <dgm:cxn modelId="{4955508E-6AA0-4B2D-B99F-7F49C3977C79}" srcId="{DA964319-9B13-4B7C-9F70-9567A7B22310}" destId="{B25BD875-F9A3-4D44-9B61-4233C3C5FFA3}" srcOrd="0" destOrd="0" parTransId="{7B0E2976-0020-474A-804F-5BD938B92C5D}" sibTransId="{364AFA04-87E6-4D75-B534-33BF012D2076}"/>
    <dgm:cxn modelId="{66FB099D-34E2-6C40-B8CA-17609E868BAB}" type="presOf" srcId="{582DA591-E0E5-4F40-B62C-FDCD5431337C}" destId="{0902DFD1-5BB1-904E-A046-7583DB8EFC25}" srcOrd="0" destOrd="0" presId="urn:microsoft.com/office/officeart/2005/8/layout/list1"/>
    <dgm:cxn modelId="{C20F0BC7-59B0-4D72-9FD1-1FA462BBBA1A}" srcId="{582DA591-E0E5-4F40-B62C-FDCD5431337C}" destId="{DA964319-9B13-4B7C-9F70-9567A7B22310}" srcOrd="0" destOrd="0" parTransId="{42B88351-99F0-4E92-B0C3-6D05077FDF23}" sibTransId="{4DE226CB-5DDC-4E10-BC2C-64F8169CCC10}"/>
    <dgm:cxn modelId="{FBA55CDB-7B39-4345-9F96-30059EBE064B}" srcId="{CCF016D2-2570-4367-B2D4-D754BD4BB5D0}" destId="{D34C6816-BCBC-4732-B25C-E5A4AED3AB3B}" srcOrd="0" destOrd="0" parTransId="{76815DB8-8518-4960-A8F6-CA8468D2F8FF}" sibTransId="{53A40CA4-A290-45A6-856C-FFC335A8003B}"/>
    <dgm:cxn modelId="{5E5C3FDC-C0C4-354B-ACE5-6FA7B74CD1EA}" type="presOf" srcId="{3FC383CC-59FB-4D9A-8070-BB50D3E01335}" destId="{E19FA457-66A9-4D4A-8A73-3407EFB56B18}" srcOrd="0" destOrd="0" presId="urn:microsoft.com/office/officeart/2005/8/layout/list1"/>
    <dgm:cxn modelId="{8088C7E4-97C7-4B42-AA07-9CAC5020E7C4}" type="presOf" srcId="{D34C6816-BCBC-4732-B25C-E5A4AED3AB3B}" destId="{F62958B4-2AD0-FD4A-9301-F2CCE346609B}" srcOrd="0" destOrd="1" presId="urn:microsoft.com/office/officeart/2005/8/layout/list1"/>
    <dgm:cxn modelId="{9BE274E8-B0E1-4E46-8099-FD9A478FC670}" srcId="{F21D9CB9-C123-437D-A896-9DD7CA4B0988}" destId="{582DA591-E0E5-4F40-B62C-FDCD5431337C}" srcOrd="1" destOrd="0" parTransId="{9523D269-36DA-478E-B3A6-93DCC48A97E8}" sibTransId="{7A47AEDF-FE95-414F-B9F3-6C8E63954E25}"/>
    <dgm:cxn modelId="{B3A519F4-89FD-0C45-9C7A-403432425BD9}" type="presOf" srcId="{B25BD875-F9A3-4D44-9B61-4233C3C5FFA3}" destId="{3DF7F41F-EFE4-6B47-AFFF-0301DCB655CF}" srcOrd="0" destOrd="1" presId="urn:microsoft.com/office/officeart/2005/8/layout/list1"/>
    <dgm:cxn modelId="{6AE5FD09-8BF5-674E-8092-7724566BDA0B}" type="presParOf" srcId="{77EB9B9E-4E7C-3A45-943D-6333FA748196}" destId="{C6FD471E-5C27-4145-835D-0E3E120D1E06}" srcOrd="0" destOrd="0" presId="urn:microsoft.com/office/officeart/2005/8/layout/list1"/>
    <dgm:cxn modelId="{82658224-8450-C84C-95EE-79B10B02D6E2}" type="presParOf" srcId="{C6FD471E-5C27-4145-835D-0E3E120D1E06}" destId="{E19FA457-66A9-4D4A-8A73-3407EFB56B18}" srcOrd="0" destOrd="0" presId="urn:microsoft.com/office/officeart/2005/8/layout/list1"/>
    <dgm:cxn modelId="{15DEA4D0-09E9-1043-8084-5471180E5B9C}" type="presParOf" srcId="{C6FD471E-5C27-4145-835D-0E3E120D1E06}" destId="{30B024F0-4011-524F-9C9D-5BF475417261}" srcOrd="1" destOrd="0" presId="urn:microsoft.com/office/officeart/2005/8/layout/list1"/>
    <dgm:cxn modelId="{F8EC7350-73B1-5C47-9FB6-EC4CA361464E}" type="presParOf" srcId="{77EB9B9E-4E7C-3A45-943D-6333FA748196}" destId="{854081F4-187A-0648-A694-6392461A92FA}" srcOrd="1" destOrd="0" presId="urn:microsoft.com/office/officeart/2005/8/layout/list1"/>
    <dgm:cxn modelId="{C854B63E-0410-3E4C-BBFF-7A238155EE1B}" type="presParOf" srcId="{77EB9B9E-4E7C-3A45-943D-6333FA748196}" destId="{F62958B4-2AD0-FD4A-9301-F2CCE346609B}" srcOrd="2" destOrd="0" presId="urn:microsoft.com/office/officeart/2005/8/layout/list1"/>
    <dgm:cxn modelId="{7996F26A-D0B6-CF4C-9E19-139598F9F200}" type="presParOf" srcId="{77EB9B9E-4E7C-3A45-943D-6333FA748196}" destId="{84CEDC4D-3823-DD4E-9E36-A67B565887D9}" srcOrd="3" destOrd="0" presId="urn:microsoft.com/office/officeart/2005/8/layout/list1"/>
    <dgm:cxn modelId="{A4E5C40A-8DCA-D849-B268-A505C44051E9}" type="presParOf" srcId="{77EB9B9E-4E7C-3A45-943D-6333FA748196}" destId="{B5F65C7B-F33F-6F4C-BD75-8B2726653E4E}" srcOrd="4" destOrd="0" presId="urn:microsoft.com/office/officeart/2005/8/layout/list1"/>
    <dgm:cxn modelId="{22E26597-C545-8342-80EC-540BC8772A0E}" type="presParOf" srcId="{B5F65C7B-F33F-6F4C-BD75-8B2726653E4E}" destId="{0902DFD1-5BB1-904E-A046-7583DB8EFC25}" srcOrd="0" destOrd="0" presId="urn:microsoft.com/office/officeart/2005/8/layout/list1"/>
    <dgm:cxn modelId="{F14861FD-9AC0-144A-BA32-563553A9FE39}" type="presParOf" srcId="{B5F65C7B-F33F-6F4C-BD75-8B2726653E4E}" destId="{5A02B733-A06E-A34B-A9FE-A91B5FEE56E5}" srcOrd="1" destOrd="0" presId="urn:microsoft.com/office/officeart/2005/8/layout/list1"/>
    <dgm:cxn modelId="{FF9AEDC8-1FF1-F341-A757-7CF44B34565D}" type="presParOf" srcId="{77EB9B9E-4E7C-3A45-943D-6333FA748196}" destId="{19D6E39B-EC89-D846-BC48-6DDD14658304}" srcOrd="5" destOrd="0" presId="urn:microsoft.com/office/officeart/2005/8/layout/list1"/>
    <dgm:cxn modelId="{4827D05B-F13F-9040-B54F-DE60075046BB}" type="presParOf" srcId="{77EB9B9E-4E7C-3A45-943D-6333FA748196}" destId="{3DF7F41F-EFE4-6B47-AFFF-0301DCB655C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0FC90-F0F4-7A41-A26E-A5D3E8DF8B68}">
      <dsp:nvSpPr>
        <dsp:cNvPr id="0" name=""/>
        <dsp:cNvSpPr/>
      </dsp:nvSpPr>
      <dsp:spPr>
        <a:xfrm>
          <a:off x="1333" y="784714"/>
          <a:ext cx="4681428" cy="2972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984095-0E48-5C4E-AE62-2C7FA475F6AA}">
      <dsp:nvSpPr>
        <dsp:cNvPr id="0" name=""/>
        <dsp:cNvSpPr/>
      </dsp:nvSpPr>
      <dsp:spPr>
        <a:xfrm>
          <a:off x="521492" y="1278865"/>
          <a:ext cx="4681428" cy="2972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 dirty="0"/>
            <a:t>Ei partssamansett prosjektgruppe fekk i mandat å gi eit kunnskapsgrunnlag for rektor si vurdering om ein skal gå vidare til ei eventuell fase to i arbeidet med reorganisering til eitt integrert fakultet bygd på FIN og FØS. </a:t>
          </a:r>
          <a:endParaRPr lang="en-US" sz="2400" kern="1200" dirty="0"/>
        </a:p>
      </dsp:txBody>
      <dsp:txXfrm>
        <a:off x="608560" y="1365933"/>
        <a:ext cx="4507292" cy="2798570"/>
      </dsp:txXfrm>
    </dsp:sp>
    <dsp:sp modelId="{750F2F0B-F54F-A246-A15F-D796CBDCA5DC}">
      <dsp:nvSpPr>
        <dsp:cNvPr id="0" name=""/>
        <dsp:cNvSpPr/>
      </dsp:nvSpPr>
      <dsp:spPr>
        <a:xfrm>
          <a:off x="5723079" y="784714"/>
          <a:ext cx="4681428" cy="2972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3A2A72-64FA-DD4A-A3D9-1CE018097593}">
      <dsp:nvSpPr>
        <dsp:cNvPr id="0" name=""/>
        <dsp:cNvSpPr/>
      </dsp:nvSpPr>
      <dsp:spPr>
        <a:xfrm>
          <a:off x="6243238" y="1278865"/>
          <a:ext cx="4681428" cy="2972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 dirty="0"/>
            <a:t>Vurderinga frå prosjektgruppa skulle «</a:t>
          </a:r>
          <a:r>
            <a:rPr lang="nn-NO" sz="2400" i="1" kern="1200" dirty="0"/>
            <a:t>tydeleggjere potensielle positive effektar og negative konsekvensar for fagleg aktivitet, organisasjon og leiing, arbeidsmiljø og økonomi</a:t>
          </a:r>
          <a:r>
            <a:rPr lang="nn-NO" sz="2400" kern="1200" dirty="0"/>
            <a:t>» </a:t>
          </a:r>
          <a:endParaRPr lang="en-US" sz="2400" kern="1200" dirty="0"/>
        </a:p>
      </dsp:txBody>
      <dsp:txXfrm>
        <a:off x="6330306" y="1365933"/>
        <a:ext cx="4507292" cy="2798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958B4-2AD0-FD4A-9301-F2CCE346609B}">
      <dsp:nvSpPr>
        <dsp:cNvPr id="0" name=""/>
        <dsp:cNvSpPr/>
      </dsp:nvSpPr>
      <dsp:spPr>
        <a:xfrm>
          <a:off x="0" y="400893"/>
          <a:ext cx="10926000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979" tIns="416560" rIns="8479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2000" kern="1200"/>
            <a:t>Ein vil vere betre rusta til å både styrke eksisterande miljø, etablere fleire gjennomgåande studieløp, samt å utnytte grunnlaget som ligg for faglege synergiar til å bygge nye spennande studium, organisasjonseiningar og fagkombinasjonar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“..t.d. rom for å vidareutvikle studieporteføljen og lage nye konfigurasjonar mellom teknologiske, bedriftsøkonomiske og samfunnsvitskaplege fagdisiplinar”.</a:t>
          </a:r>
        </a:p>
      </dsp:txBody>
      <dsp:txXfrm>
        <a:off x="0" y="400893"/>
        <a:ext cx="10926000" cy="2457000"/>
      </dsp:txXfrm>
    </dsp:sp>
    <dsp:sp modelId="{30B024F0-4011-524F-9C9D-5BF475417261}">
      <dsp:nvSpPr>
        <dsp:cNvPr id="0" name=""/>
        <dsp:cNvSpPr/>
      </dsp:nvSpPr>
      <dsp:spPr>
        <a:xfrm>
          <a:off x="546300" y="105693"/>
          <a:ext cx="764820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84" tIns="0" rIns="2890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dirty="0"/>
            <a:t>Fagleg ser gruppa gode potensielle effektar av ei integrert eining</a:t>
          </a:r>
          <a:endParaRPr lang="en-US" sz="2000" kern="1200" dirty="0"/>
        </a:p>
      </dsp:txBody>
      <dsp:txXfrm>
        <a:off x="575121" y="134514"/>
        <a:ext cx="7590558" cy="532758"/>
      </dsp:txXfrm>
    </dsp:sp>
    <dsp:sp modelId="{3DF7F41F-EFE4-6B47-AFFF-0301DCB655CF}">
      <dsp:nvSpPr>
        <dsp:cNvPr id="0" name=""/>
        <dsp:cNvSpPr/>
      </dsp:nvSpPr>
      <dsp:spPr>
        <a:xfrm>
          <a:off x="0" y="3261093"/>
          <a:ext cx="10926000" cy="166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979" tIns="416560" rIns="8479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2000" kern="1200"/>
            <a:t>Det er investert i miljøa dei seinare åra, og at dette må utnyttast… det er ein kostnad for det faglege arbeidet at integrasjon tek merksemd og tid. 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2000" kern="1200"/>
            <a:t>Organisering av endringsabeidet og tempoet.. må ta omsyn til at den vitskaplege aktiviteten ikkje kan setjast på pause. </a:t>
          </a:r>
          <a:endParaRPr lang="en-US" sz="2000" kern="1200"/>
        </a:p>
      </dsp:txBody>
      <dsp:txXfrm>
        <a:off x="0" y="3261093"/>
        <a:ext cx="10926000" cy="1669500"/>
      </dsp:txXfrm>
    </dsp:sp>
    <dsp:sp modelId="{5A02B733-A06E-A34B-A9FE-A91B5FEE56E5}">
      <dsp:nvSpPr>
        <dsp:cNvPr id="0" name=""/>
        <dsp:cNvSpPr/>
      </dsp:nvSpPr>
      <dsp:spPr>
        <a:xfrm>
          <a:off x="546300" y="2965893"/>
          <a:ext cx="764820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84" tIns="0" rIns="2890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kern="1200" dirty="0"/>
            <a:t>Fagleg nedside</a:t>
          </a:r>
          <a:endParaRPr lang="en-US" sz="2000" kern="1200" dirty="0"/>
        </a:p>
      </dsp:txBody>
      <dsp:txXfrm>
        <a:off x="575121" y="2994714"/>
        <a:ext cx="75905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97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31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Knytt til ambisjonen Universitetet på Vestlandet peikar gruppa på viktige hovudtema for moglege faglege synergiar, som kan romme både bredde og spesialisering: </a:t>
            </a:r>
          </a:p>
          <a:p>
            <a:endParaRPr lang="nb-NO" dirty="0"/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Det er i tillegg viktig at ein sikrar gjennomgåande studieløp frå Bachelor til </a:t>
            </a:r>
            <a:r>
              <a:rPr lang="nn-NO" dirty="0" err="1"/>
              <a:t>PhD</a:t>
            </a:r>
            <a:r>
              <a:rPr lang="nn-NO" dirty="0"/>
              <a:t>. som ledd i å vidareutvikle HVL som eit Universitet for Vestlandet. </a:t>
            </a:r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48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n-NO" dirty="0"/>
              <a:t>Arbeidet med å auke eksterne inntekter: </a:t>
            </a:r>
          </a:p>
          <a:p>
            <a:pPr lvl="1"/>
            <a:r>
              <a:rPr lang="nn-NO" i="1" dirty="0"/>
              <a:t>Kapasitet til å hente større eksterne inntekter med eit meir fleirfagleg vitskapeleg miljø å trekke vekslar på. </a:t>
            </a:r>
          </a:p>
          <a:p>
            <a:pPr lvl="1"/>
            <a:r>
              <a:rPr lang="nn-NO" i="1" dirty="0"/>
              <a:t>Nytte kvarandre sine styrkar til å hente meir eksternfinansiering til utdanning og forsking - viktig å optimalisere støtteressursar og utvikle tverrfaglege forskingsprosjekt og </a:t>
            </a:r>
            <a:r>
              <a:rPr lang="nn-NO" i="1" dirty="0" err="1"/>
              <a:t>marknadsretta</a:t>
            </a:r>
            <a:r>
              <a:rPr lang="nn-NO" i="1" dirty="0"/>
              <a:t> EVU-tilbod mv.</a:t>
            </a:r>
          </a:p>
          <a:p>
            <a:pPr lvl="1"/>
            <a:endParaRPr lang="nn-NO" i="1" dirty="0"/>
          </a:p>
          <a:p>
            <a:pPr marL="457200" indent="-457200">
              <a:buFont typeface="+mj-lt"/>
              <a:buAutoNum type="arabicPeriod" startAt="2"/>
            </a:pPr>
            <a:r>
              <a:rPr lang="nn-NO" dirty="0"/>
              <a:t>Arbeidet med å utvikla ein berekraftig studieportefølje.</a:t>
            </a:r>
          </a:p>
          <a:p>
            <a:pPr marL="800100" lvl="1" indent="-457200">
              <a:buFont typeface="Wingdings" panose="05000000000000000000" pitchFamily="2" charset="2"/>
              <a:buChar char="ü"/>
            </a:pPr>
            <a:r>
              <a:rPr lang="nn-NO" dirty="0"/>
              <a:t>Kan vere mogleg å utvikle studieporteføljen slik at ein treffer marknaden betre i eit felles fakultet. </a:t>
            </a:r>
          </a:p>
          <a:p>
            <a:pPr marL="800100" lvl="1" indent="-457200">
              <a:buFont typeface="Wingdings" panose="05000000000000000000" pitchFamily="2" charset="2"/>
              <a:buChar char="ü"/>
            </a:pPr>
            <a:r>
              <a:rPr lang="nn-NO" dirty="0"/>
              <a:t>Redesigna/nye tverrfaglege utdanningstilbod som er ettertrakta kan gi auke i KD-inntekt. </a:t>
            </a:r>
          </a:p>
          <a:p>
            <a:pPr marL="800100" lvl="1" indent="-457200">
              <a:buFont typeface="Wingdings" panose="05000000000000000000" pitchFamily="2" charset="2"/>
              <a:buChar char="ü"/>
            </a:pPr>
            <a:r>
              <a:rPr lang="nn-NO" dirty="0"/>
              <a:t>Eit felles fakultet vil i større grad kunne nytte ressursar på tvers.</a:t>
            </a:r>
          </a:p>
          <a:p>
            <a:pPr marL="800100" lvl="1" indent="-457200">
              <a:buFont typeface="Wingdings" panose="05000000000000000000" pitchFamily="2" charset="2"/>
              <a:buChar char="ü"/>
            </a:pPr>
            <a:endParaRPr lang="nn-NO" dirty="0"/>
          </a:p>
          <a:p>
            <a:pPr marL="457200" indent="-457200">
              <a:buFont typeface="+mj-lt"/>
              <a:buAutoNum type="arabicPeriod" startAt="3"/>
            </a:pPr>
            <a:r>
              <a:rPr lang="nn-NO" dirty="0"/>
              <a:t>Ein kritisk gjennomgang av organisering og dimensjonering av dei samla faglege, administrative og driftsmessige støttefunksjonane.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dirty="0"/>
              <a:t>Ein meir balansert fakultetsstruktur: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n-NO" dirty="0"/>
              <a:t>kan vere med å demme opp for at ein stadig større del av basisløyvinga frå KD går med til å finansiere veksande felleskostnader og -tenester.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n-NO" dirty="0"/>
              <a:t>vil gjere det mogleg å organisere meir administrativt kraft direkte i fakulteta - dette inkluderer ein økonomisk effektiviseringseffekt</a:t>
            </a:r>
          </a:p>
          <a:p>
            <a:pPr lvl="1"/>
            <a:r>
              <a:rPr lang="nn-NO" i="1" dirty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03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 dirty="0"/>
              <a:t>Klikk for å redigere undertittelstil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noProof="0"/>
              <a:t>Rediger tekststiler i malen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1ED90178-C4D3-5C63-2954-B1CE469C37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6D451A-1F33-42EC-C6BF-FDA2C147F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13B2607-B9D4-338D-FEF6-4D6E1CE5F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355FD3C-0601-C167-97A9-5718A5C5BB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51D25AB-8045-4351-B997-9E85DC7D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AD485E4-A2A0-D241-CFF3-90EA4C036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F0748927-B2E7-70A2-21B3-A590AA1D15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47A0EF-66F7-FF55-5221-79B16BBC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B6F064A-6557-608C-238E-5A3428FE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uten bakgru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C3D6142-149C-327E-AB7D-A37543A2B7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949" y="1352020"/>
            <a:ext cx="10923097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096" cy="450000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uten bakgrunn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C3D6142-149C-327E-AB7D-A37543A2B7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949" y="1352020"/>
            <a:ext cx="10923097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buClr>
                <a:srgbClr val="00AFBA"/>
              </a:buClr>
              <a:defRPr sz="2000"/>
            </a:lvl1pPr>
            <a:lvl2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2pPr>
            <a:lvl3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3pPr>
            <a:lvl4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4pPr>
            <a:lvl5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096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78695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endParaRPr lang="nn-NO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buClr>
                <a:srgbClr val="00AFBA"/>
              </a:buClr>
              <a:defRPr sz="2000"/>
            </a:lvl1pPr>
            <a:lvl2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2pPr>
            <a:lvl3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3pPr>
            <a:lvl4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4pPr>
            <a:lvl5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buClr>
                <a:srgbClr val="00AFBA"/>
              </a:buClr>
              <a:defRPr sz="2000"/>
            </a:lvl1pPr>
            <a:lvl2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2pPr>
            <a:lvl3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3pPr>
            <a:lvl4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4pPr>
            <a:lvl5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097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n-NO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76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blå fokusfelt ett f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DCA8A7-DBDC-4932-9E8D-FAD81293B316}"/>
              </a:ext>
            </a:extLst>
          </p:cNvPr>
          <p:cNvSpPr/>
          <p:nvPr userDrawn="1"/>
        </p:nvSpPr>
        <p:spPr>
          <a:xfrm>
            <a:off x="-3913" y="4105436"/>
            <a:ext cx="12192000" cy="2756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74FB5AA-5B3A-4EAD-9213-63995A700862}"/>
              </a:ext>
            </a:extLst>
          </p:cNvPr>
          <p:cNvSpPr/>
          <p:nvPr userDrawn="1"/>
        </p:nvSpPr>
        <p:spPr>
          <a:xfrm rot="2700000">
            <a:off x="1643593" y="388809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6BFBACE1-C0F2-4FB9-AC7A-2304E59736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976" y="1354730"/>
            <a:ext cx="5462637" cy="2744659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DF5504D8-1490-43DE-A101-64406EB19B0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2571" y="1354730"/>
            <a:ext cx="5462637" cy="2744659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EA17B9E-ECD2-45D7-82A4-A62B8458CE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976" y="4983503"/>
            <a:ext cx="10926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EC8613C3-A7A9-9C38-FF34-46DEDD1F87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632EC6-5CD8-1F66-906D-8231A4332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F683954-223B-B139-514F-270D3F32D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280781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blå fokusfelt ett fokus mid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61E6D3-E299-3CE7-D16A-FC1675B8E6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949" y="1352020"/>
            <a:ext cx="10923097" cy="2747369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DCA8A7-DBDC-4932-9E8D-FAD81293B316}"/>
              </a:ext>
            </a:extLst>
          </p:cNvPr>
          <p:cNvSpPr/>
          <p:nvPr userDrawn="1"/>
        </p:nvSpPr>
        <p:spPr>
          <a:xfrm>
            <a:off x="-3913" y="4112655"/>
            <a:ext cx="12192000" cy="2756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74FB5AA-5B3A-4EAD-9213-63995A700862}"/>
              </a:ext>
            </a:extLst>
          </p:cNvPr>
          <p:cNvSpPr/>
          <p:nvPr userDrawn="1"/>
        </p:nvSpPr>
        <p:spPr>
          <a:xfrm rot="2700000">
            <a:off x="5861462" y="3846666"/>
            <a:ext cx="477292" cy="4772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EA17B9E-ECD2-45D7-82A4-A62B8458CE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976" y="4983503"/>
            <a:ext cx="10926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6F1564D3-628D-F59A-EA06-3822F7658A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F42223F-2AA9-3C9F-9976-5627728A6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CA9F86E-8040-209F-9BC5-6911B2B84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0617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blå fokusfelt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DCA8A7-DBDC-4932-9E8D-FAD81293B316}"/>
              </a:ext>
            </a:extLst>
          </p:cNvPr>
          <p:cNvSpPr/>
          <p:nvPr userDrawn="1"/>
        </p:nvSpPr>
        <p:spPr>
          <a:xfrm>
            <a:off x="-3913" y="4105405"/>
            <a:ext cx="12192000" cy="2756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74FB5AA-5B3A-4EAD-9213-63995A700862}"/>
              </a:ext>
            </a:extLst>
          </p:cNvPr>
          <p:cNvSpPr/>
          <p:nvPr userDrawn="1"/>
        </p:nvSpPr>
        <p:spPr>
          <a:xfrm rot="2700000">
            <a:off x="1643593" y="388809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68D5E61-E5AF-43DC-B206-BFB779BED7BA}"/>
              </a:ext>
            </a:extLst>
          </p:cNvPr>
          <p:cNvSpPr/>
          <p:nvPr userDrawn="1"/>
        </p:nvSpPr>
        <p:spPr>
          <a:xfrm rot="2700000">
            <a:off x="4444547" y="389636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D7F5611-50E6-4A28-94F1-718920A514A2}"/>
              </a:ext>
            </a:extLst>
          </p:cNvPr>
          <p:cNvSpPr/>
          <p:nvPr userDrawn="1"/>
        </p:nvSpPr>
        <p:spPr>
          <a:xfrm rot="2700000">
            <a:off x="7245501" y="3888096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115F517-474C-417F-A9C9-1BBC8031373D}"/>
              </a:ext>
            </a:extLst>
          </p:cNvPr>
          <p:cNvSpPr/>
          <p:nvPr userDrawn="1"/>
        </p:nvSpPr>
        <p:spPr>
          <a:xfrm rot="2700000">
            <a:off x="10046456" y="3905323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40" name="Plassholder for bilde 39">
            <a:extLst>
              <a:ext uri="{FF2B5EF4-FFF2-40B4-BE49-F238E27FC236}">
                <a16:creationId xmlns:a16="http://schemas.microsoft.com/office/drawing/2014/main" id="{7D7A7C5E-3A34-458C-A73F-708C592BAC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9800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n-NO" noProof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EA17B9E-ECD2-45D7-82A4-A62B8458CE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580" y="4479707"/>
            <a:ext cx="1778000" cy="1812809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44" name="Plassholder for bilde 43">
            <a:extLst>
              <a:ext uri="{FF2B5EF4-FFF2-40B4-BE49-F238E27FC236}">
                <a16:creationId xmlns:a16="http://schemas.microsoft.com/office/drawing/2014/main" id="{9CDF4A43-B8E9-4386-A812-A9A066727D5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27767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n-NO" noProof="0"/>
          </a:p>
        </p:txBody>
      </p:sp>
      <p:sp>
        <p:nvSpPr>
          <p:cNvPr id="28" name="Plassholder for tekst 6">
            <a:extLst>
              <a:ext uri="{FF2B5EF4-FFF2-40B4-BE49-F238E27FC236}">
                <a16:creationId xmlns:a16="http://schemas.microsoft.com/office/drawing/2014/main" id="{8D4577E7-545F-4371-889F-E62555D80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49581" y="4479707"/>
            <a:ext cx="1778000" cy="1812809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46" name="Plassholder for bilde 45">
            <a:extLst>
              <a:ext uri="{FF2B5EF4-FFF2-40B4-BE49-F238E27FC236}">
                <a16:creationId xmlns:a16="http://schemas.microsoft.com/office/drawing/2014/main" id="{1C6D9DE1-376B-4CB9-8944-F65386340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15734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n-NO" noProof="0"/>
          </a:p>
        </p:txBody>
      </p:sp>
      <p:sp>
        <p:nvSpPr>
          <p:cNvPr id="27" name="Plassholder for tekst 6">
            <a:extLst>
              <a:ext uri="{FF2B5EF4-FFF2-40B4-BE49-F238E27FC236}">
                <a16:creationId xmlns:a16="http://schemas.microsoft.com/office/drawing/2014/main" id="{25A29E50-E978-44FE-8CEB-F196D7730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9582" y="4479707"/>
            <a:ext cx="1778000" cy="1812809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45" name="Plassholder for bilde 44">
            <a:extLst>
              <a:ext uri="{FF2B5EF4-FFF2-40B4-BE49-F238E27FC236}">
                <a16:creationId xmlns:a16="http://schemas.microsoft.com/office/drawing/2014/main" id="{5B1351DB-1584-4322-AD1D-2DA93870A3F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03700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n-NO" noProof="0"/>
          </a:p>
        </p:txBody>
      </p:sp>
      <p:sp>
        <p:nvSpPr>
          <p:cNvPr id="29" name="Plassholder for tekst 6">
            <a:extLst>
              <a:ext uri="{FF2B5EF4-FFF2-40B4-BE49-F238E27FC236}">
                <a16:creationId xmlns:a16="http://schemas.microsoft.com/office/drawing/2014/main" id="{D9A6870C-C704-4753-A1A9-A166E0536B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9582" y="4479707"/>
            <a:ext cx="1778000" cy="1812809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029FCA96-7E64-4B52-BBBB-D3C861225962}"/>
              </a:ext>
            </a:extLst>
          </p:cNvPr>
          <p:cNvSpPr>
            <a:spLocks noGrp="1"/>
          </p:cNvSpPr>
          <p:nvPr userDrawn="1"/>
        </p:nvSpPr>
        <p:spPr>
          <a:xfrm>
            <a:off x="11738087" y="6400069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ctr" defTabSz="914400" rtl="0" eaLnBrk="1" latinLnBrk="0" hangingPunct="1">
              <a:defRPr sz="10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E4E4-E047-6A49-BCB9-4D06E7BA237B}" type="slidenum">
              <a:rPr lang="nn-NO" noProof="0" smtClean="0">
                <a:solidFill>
                  <a:schemeClr val="bg1"/>
                </a:solidFill>
              </a:rPr>
              <a:pPr/>
              <a:t>‹#›</a:t>
            </a:fld>
            <a:endParaRPr lang="nn-NO" noProof="0" dirty="0">
              <a:solidFill>
                <a:schemeClr val="bg1"/>
              </a:solidFill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0186336-0C14-6C8D-F3F5-80DD174F493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8AE811C-9BBA-D30C-C65D-543B17CA9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2E719EB-CA17-0771-04F9-E129EAFB6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289175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noProof="0"/>
              <a:t>Rediger tekststiler i malen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E26D0C5C-3E25-F802-A2B7-66285F6418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A53E1C7D-39C3-57CB-2F96-3CE8C242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D01C4F88-9407-D6EE-9C40-8BD827BCE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rgbClr val="00AFBA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rgbClr val="00AFBA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noProof="0"/>
              <a:t>Rediger tekststiler i malen</a:t>
            </a:r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noProof="0"/>
              <a:t>Rediger tekststiler i malen</a:t>
            </a:r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>
            <a:solidFill>
              <a:srgbClr val="00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09427" y="1361079"/>
            <a:ext cx="10926000" cy="5036287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477" cy="450000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endParaRPr lang="nn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>
            <a:solidFill>
              <a:srgbClr val="00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09427" y="1361079"/>
            <a:ext cx="10926000" cy="5036287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Clr>
                <a:srgbClr val="00AFBA"/>
              </a:buClr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Clr>
                <a:srgbClr val="00AFBA"/>
              </a:buClr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Clr>
                <a:srgbClr val="00AFBA"/>
              </a:buClr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Clr>
                <a:srgbClr val="00AFBA"/>
              </a:buClr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Clr>
                <a:srgbClr val="00AFBA"/>
              </a:buClr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477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n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6328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>
            <a:solidFill>
              <a:srgbClr val="00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11949" y="1347920"/>
            <a:ext cx="5246177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>
            <a:solidFill>
              <a:srgbClr val="00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472437" y="1347919"/>
            <a:ext cx="5256001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>
                <a:latin typeface="+mn-lt"/>
              </a:defRPr>
            </a:lvl2pPr>
            <a:lvl3pPr>
              <a:buClr>
                <a:schemeClr val="accent1"/>
              </a:buClr>
              <a:defRPr sz="2000">
                <a:latin typeface="+mn-lt"/>
              </a:defRPr>
            </a:lvl3pPr>
            <a:lvl4pPr>
              <a:buClr>
                <a:schemeClr val="accent1"/>
              </a:buClr>
              <a:defRPr sz="2000">
                <a:latin typeface="+mn-lt"/>
              </a:defRPr>
            </a:lvl4pPr>
            <a:lvl5pPr>
              <a:buClr>
                <a:schemeClr val="accent1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10933422" cy="450000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>
            <a:solidFill>
              <a:srgbClr val="00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11949" y="1347920"/>
            <a:ext cx="5246177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buClr>
                <a:srgbClr val="00AFBA"/>
              </a:buClr>
              <a:defRPr sz="2000"/>
            </a:lvl1pPr>
            <a:lvl2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2pPr>
            <a:lvl3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3pPr>
            <a:lvl4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4pPr>
            <a:lvl5pPr>
              <a:lnSpc>
                <a:spcPct val="100000"/>
              </a:lnSpc>
              <a:buClr>
                <a:srgbClr val="00AFBA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>
            <a:solidFill>
              <a:srgbClr val="00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472437" y="1347919"/>
            <a:ext cx="5256001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buClr>
                <a:srgbClr val="00AFBA"/>
              </a:buClr>
              <a:defRPr sz="2000"/>
            </a:lvl1pPr>
            <a:lvl2pPr>
              <a:buClr>
                <a:srgbClr val="00AFBA"/>
              </a:buClr>
              <a:defRPr sz="2000">
                <a:latin typeface="+mn-lt"/>
              </a:defRPr>
            </a:lvl2pPr>
            <a:lvl3pPr>
              <a:buClr>
                <a:srgbClr val="00AFBA"/>
              </a:buClr>
              <a:defRPr sz="2000">
                <a:latin typeface="+mn-lt"/>
              </a:defRPr>
            </a:lvl3pPr>
            <a:lvl4pPr>
              <a:buClr>
                <a:srgbClr val="00AFBA"/>
              </a:buClr>
              <a:defRPr sz="2000">
                <a:latin typeface="+mn-lt"/>
              </a:defRPr>
            </a:lvl4pPr>
            <a:lvl5pPr>
              <a:buClr>
                <a:srgbClr val="00AFBA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10924955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5366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EB64504-D893-96C3-CC08-90463C0123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CEEC8FFC-7738-6330-6C48-7801DEB5E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F079F19-B945-0AD3-4300-0FDDDEBAE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6102" y="0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6101" y="1350000"/>
            <a:ext cx="10926001" cy="5056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n-NO" noProof="0"/>
              <a:t>Klikk for å redigere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n-NO" noProof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n-NO" noProof="0" smtClean="0"/>
              <a:pPr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81" r:id="rId6"/>
    <p:sldLayoutId id="2147483664" r:id="rId7"/>
    <p:sldLayoutId id="2147483680" r:id="rId8"/>
    <p:sldLayoutId id="2147483671" r:id="rId9"/>
    <p:sldLayoutId id="2147483667" r:id="rId10"/>
    <p:sldLayoutId id="2147483672" r:id="rId11"/>
    <p:sldLayoutId id="2147483670" r:id="rId12"/>
    <p:sldLayoutId id="2147483665" r:id="rId13"/>
    <p:sldLayoutId id="2147483682" r:id="rId14"/>
    <p:sldLayoutId id="2147483666" r:id="rId15"/>
    <p:sldLayoutId id="2147483683" r:id="rId16"/>
    <p:sldLayoutId id="2147483685" r:id="rId17"/>
    <p:sldLayoutId id="2147483679" r:id="rId18"/>
    <p:sldLayoutId id="2147483684" r:id="rId19"/>
    <p:sldLayoutId id="2147483655" r:id="rId20"/>
    <p:sldLayoutId id="2147483661" r:id="rId21"/>
    <p:sldLayoutId id="2147483668" r:id="rId22"/>
    <p:sldLayoutId id="2147483675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vegg, innendørs&#10;&#10;Automatisk generert beskrivelse">
            <a:extLst>
              <a:ext uri="{FF2B5EF4-FFF2-40B4-BE49-F238E27FC236}">
                <a16:creationId xmlns:a16="http://schemas.microsoft.com/office/drawing/2014/main" id="{174D54D8-823F-E074-FCF7-B2FDE63A54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7803C26-21DD-0C68-0152-277F83E7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66" y="571954"/>
            <a:ext cx="2207546" cy="576235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E8EB3EDA-BCFA-DB2A-9007-9ED4405D71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b-NO" b="0" i="0" u="none" strike="noStrike" dirty="0">
                <a:solidFill>
                  <a:srgbClr val="00508F"/>
                </a:solidFill>
                <a:effectLst/>
                <a:latin typeface="Segoe UI" panose="020B0502040204020203" pitchFamily="34" charset="0"/>
              </a:rPr>
            </a:br>
            <a:br>
              <a:rPr lang="nb-NO" b="0" i="0" u="none" strike="noStrike" dirty="0">
                <a:solidFill>
                  <a:srgbClr val="00508F"/>
                </a:solidFill>
                <a:effectLst/>
                <a:latin typeface="Segoe UI" panose="020B0502040204020203" pitchFamily="34" charset="0"/>
              </a:rPr>
            </a:br>
            <a:br>
              <a:rPr lang="nb-NO" b="0" i="0" u="none" strike="noStrike" dirty="0">
                <a:solidFill>
                  <a:srgbClr val="00508F"/>
                </a:solidFill>
                <a:effectLst/>
                <a:latin typeface="Segoe UI" panose="020B0502040204020203" pitchFamily="34" charset="0"/>
              </a:rPr>
            </a:br>
            <a:br>
              <a:rPr lang="nb-NO" b="0" i="0" u="none" strike="noStrike" dirty="0">
                <a:solidFill>
                  <a:srgbClr val="00508F"/>
                </a:solidFill>
                <a:effectLst/>
                <a:latin typeface="Segoe UI" panose="020B0502040204020203" pitchFamily="34" charset="0"/>
              </a:rPr>
            </a:br>
            <a:br>
              <a:rPr lang="nb-NO" b="0" i="0" u="none" strike="noStrike" dirty="0">
                <a:solidFill>
                  <a:srgbClr val="00508F"/>
                </a:solidFill>
                <a:effectLst/>
                <a:latin typeface="Segoe UI" panose="020B0502040204020203" pitchFamily="34" charset="0"/>
              </a:rPr>
            </a:br>
            <a:br>
              <a:rPr lang="en-US" sz="2800" dirty="0"/>
            </a:br>
            <a:endParaRPr lang="nb-NO" dirty="0"/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A27B9611-2D05-EF50-99D1-161FE696B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166" y="4988494"/>
            <a:ext cx="5040000" cy="1051200"/>
          </a:xfrm>
        </p:spPr>
        <p:txBody>
          <a:bodyPr/>
          <a:lstStyle/>
          <a:p>
            <a:r>
              <a:rPr lang="nb-NO" sz="2000" dirty="0"/>
              <a:t>Styret 8.mars 2023</a:t>
            </a:r>
          </a:p>
          <a:p>
            <a:endParaRPr lang="nb-NO" sz="3600" dirty="0">
              <a:solidFill>
                <a:schemeClr val="tx1"/>
              </a:solidFill>
            </a:endParaRPr>
          </a:p>
        </p:txBody>
      </p:sp>
      <p:sp>
        <p:nvSpPr>
          <p:cNvPr id="2" name="Plasshaldar for tekst 3">
            <a:extLst>
              <a:ext uri="{FF2B5EF4-FFF2-40B4-BE49-F238E27FC236}">
                <a16:creationId xmlns:a16="http://schemas.microsoft.com/office/drawing/2014/main" id="{6762F40D-6BF8-A0A8-4073-1BC0DDE2C73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2166" y="5732022"/>
            <a:ext cx="5040000" cy="90805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Rektor Gunnar </a:t>
            </a:r>
            <a:r>
              <a:rPr lang="nb-NO" dirty="0" err="1"/>
              <a:t>Yttri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A67B3C3-DE36-8884-36D0-6E632DB9F594}"/>
              </a:ext>
            </a:extLst>
          </p:cNvPr>
          <p:cNvSpPr txBox="1"/>
          <p:nvPr/>
        </p:nvSpPr>
        <p:spPr>
          <a:xfrm>
            <a:off x="832166" y="270844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i="0" u="none" strike="noStrike" dirty="0">
                <a:effectLst/>
                <a:latin typeface="Segoe UI" panose="020B0502040204020203" pitchFamily="34" charset="0"/>
              </a:rPr>
              <a:t> </a:t>
            </a:r>
            <a:endParaRPr lang="nb-NO" sz="3200" b="1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D0E7E75-12FC-EC0C-F570-957CBEACDB8E}"/>
              </a:ext>
            </a:extLst>
          </p:cNvPr>
          <p:cNvSpPr txBox="1"/>
          <p:nvPr/>
        </p:nvSpPr>
        <p:spPr>
          <a:xfrm>
            <a:off x="981406" y="2400300"/>
            <a:ext cx="4790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Sak</a:t>
            </a:r>
            <a:r>
              <a:rPr lang="en-US" sz="2400" dirty="0"/>
              <a:t> 13/23 B </a:t>
            </a:r>
            <a:br>
              <a:rPr lang="en-US" sz="2400" dirty="0"/>
            </a:br>
            <a:r>
              <a:rPr lang="en-US" sz="2400" dirty="0"/>
              <a:t>V</a:t>
            </a:r>
            <a:r>
              <a:rPr lang="nn-NO" sz="2400" dirty="0" err="1"/>
              <a:t>urdering</a:t>
            </a:r>
            <a:r>
              <a:rPr lang="nn-NO" sz="2400" dirty="0"/>
              <a:t> av integrasjon </a:t>
            </a:r>
          </a:p>
          <a:p>
            <a:r>
              <a:rPr lang="nn-NO" sz="2400" dirty="0"/>
              <a:t>- FIN og FØS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7027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9FE8ECE-941F-B996-4318-B1767E6A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Organisasjon og leiing </a:t>
            </a:r>
            <a:endParaRPr lang="en-US" dirty="0"/>
          </a:p>
        </p:txBody>
      </p:sp>
      <p:sp>
        <p:nvSpPr>
          <p:cNvPr id="8" name="Plasshaldar for innhald 7">
            <a:extLst>
              <a:ext uri="{FF2B5EF4-FFF2-40B4-BE49-F238E27FC236}">
                <a16:creationId xmlns:a16="http://schemas.microsoft.com/office/drawing/2014/main" id="{1B756E49-D5E6-05D5-A197-E053B9E1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n-NO" sz="1900"/>
              <a:t>Prosjektgruppa ser at ei integrert eining gir betre fakultetsbalanse på institusjonsnivå, som kan gi grunnlag for auka strategisk autonomi for det nye fakultetet. </a:t>
            </a:r>
          </a:p>
          <a:p>
            <a:pPr marL="0" indent="0">
              <a:lnSpc>
                <a:spcPct val="90000"/>
              </a:lnSpc>
              <a:buNone/>
            </a:pPr>
            <a:endParaRPr lang="nn-NO" sz="1900"/>
          </a:p>
          <a:p>
            <a:pPr>
              <a:lnSpc>
                <a:spcPct val="90000"/>
              </a:lnSpc>
            </a:pPr>
            <a:r>
              <a:rPr lang="nn-NO" sz="1900"/>
              <a:t>Ein meiner også at det vil vere eit betre grunnlag for å trygge administrativ kapasitet og nær administrativ støtte til den vitskaplege verksemda.</a:t>
            </a:r>
          </a:p>
          <a:p>
            <a:pPr>
              <a:lnSpc>
                <a:spcPct val="90000"/>
              </a:lnSpc>
            </a:pPr>
            <a:endParaRPr lang="nn-NO" sz="1900"/>
          </a:p>
          <a:p>
            <a:pPr>
              <a:lnSpc>
                <a:spcPct val="90000"/>
              </a:lnSpc>
            </a:pPr>
            <a:r>
              <a:rPr lang="nn-NO" sz="1900"/>
              <a:t>I motsett lei ser gruppa at ei vidareføring av to fakultet gir ei breiare deltaking i toppleiinga, og vil kunne ivareta nokre eksisterande faglege interesser på ein tydelegare måte</a:t>
            </a:r>
            <a:endParaRPr lang="en-US" sz="1900"/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3E9DB735-7C77-A426-9116-7061BF88EB5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6479976" y="2201570"/>
            <a:ext cx="5256000" cy="3350698"/>
          </a:xfrm>
          <a:noFill/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664202F-7B73-EA08-00F7-093B5D0F7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0AC5AFAF-A842-748A-A63D-BDC9E1A0B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074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9FE8ECE-941F-B996-4318-B1767E6A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Arbeidsmiljø </a:t>
            </a:r>
            <a:endParaRPr lang="en-US" dirty="0"/>
          </a:p>
        </p:txBody>
      </p:sp>
      <p:sp>
        <p:nvSpPr>
          <p:cNvPr id="8" name="Plasshaldar for innhald 7">
            <a:extLst>
              <a:ext uri="{FF2B5EF4-FFF2-40B4-BE49-F238E27FC236}">
                <a16:creationId xmlns:a16="http://schemas.microsoft.com/office/drawing/2014/main" id="{1B756E49-D5E6-05D5-A197-E053B9E1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27" y="1361079"/>
            <a:ext cx="10926000" cy="50362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n-NO"/>
              <a:t>Ei integrert eining gjev høve til å bygge ny kollegialitet på tvers av fag og campus.</a:t>
            </a:r>
          </a:p>
          <a:p>
            <a:pPr>
              <a:lnSpc>
                <a:spcPct val="90000"/>
              </a:lnSpc>
            </a:pPr>
            <a:r>
              <a:rPr lang="nn-NO"/>
              <a:t>Arenaer for medverknad på riktig nivå, slik at tilsette føler større involvering, vil lettare kunne etablerast. </a:t>
            </a:r>
          </a:p>
          <a:p>
            <a:pPr marL="0" indent="0">
              <a:lnSpc>
                <a:spcPct val="90000"/>
              </a:lnSpc>
              <a:buNone/>
            </a:pPr>
            <a:endParaRPr lang="nn-NO"/>
          </a:p>
          <a:p>
            <a:pPr>
              <a:lnSpc>
                <a:spcPct val="90000"/>
              </a:lnSpc>
            </a:pPr>
            <a:r>
              <a:rPr lang="nn-NO"/>
              <a:t>I gruppa har ein vore meir oppteken av korleis gjennomføringa av ein integrasjonsprosess vert organisert, enn dei arbeidsmiljømessige effektane av utfallet av prosessen. </a:t>
            </a:r>
          </a:p>
          <a:p>
            <a:pPr>
              <a:lnSpc>
                <a:spcPct val="90000"/>
              </a:lnSpc>
            </a:pPr>
            <a:r>
              <a:rPr lang="nn-NO"/>
              <a:t>Det er grunnleggande viktig at tilrettelegginga av denne prosessen, og avgrensinga av den, vert gjort med god kjennskap til fleire av dei andre endringstiltaka som HVL står framfor.</a:t>
            </a:r>
          </a:p>
          <a:p>
            <a:pPr marL="0" indent="0">
              <a:lnSpc>
                <a:spcPct val="90000"/>
              </a:lnSpc>
              <a:buNone/>
            </a:pPr>
            <a:endParaRPr lang="nn-NO"/>
          </a:p>
          <a:p>
            <a:pPr>
              <a:lnSpc>
                <a:spcPct val="90000"/>
              </a:lnSpc>
            </a:pPr>
            <a:r>
              <a:rPr lang="nn-NO"/>
              <a:t>Prosjektgruppa peiker på at det er avgjerande viktig å anerkjenne at det finst uro i organisasjonen knytt til det samla endringstrykket, og at tidleg og tydeleg informasjon, samt god medverknad i arbeidet må sikrast.</a:t>
            </a:r>
            <a:endParaRPr lang="en-US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9F45BD3F-F6A7-F35E-FC86-17475B42C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477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0AC5AFAF-A842-748A-A63D-BDC9E1A0B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7455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41DDF7-5D96-8B4C-C6BE-92D0C567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Om den </a:t>
            </a:r>
            <a:r>
              <a:rPr lang="nb-NO" dirty="0" err="1"/>
              <a:t>vidare</a:t>
            </a:r>
            <a:r>
              <a:rPr lang="nb-NO" dirty="0"/>
              <a:t> prosessen: Behov for </a:t>
            </a:r>
            <a:r>
              <a:rPr lang="nb-NO" dirty="0" err="1"/>
              <a:t>tydelege</a:t>
            </a:r>
            <a:r>
              <a:rPr lang="nb-NO" dirty="0"/>
              <a:t> og </a:t>
            </a:r>
            <a:r>
              <a:rPr lang="nb-NO" dirty="0" err="1"/>
              <a:t>tidlege</a:t>
            </a:r>
            <a:r>
              <a:rPr lang="nb-NO" dirty="0"/>
              <a:t> </a:t>
            </a:r>
            <a:r>
              <a:rPr lang="nb-NO" dirty="0" err="1"/>
              <a:t>avklaringar</a:t>
            </a:r>
            <a:endParaRPr lang="en-US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44CE940A-7A18-8037-B19C-EA6806871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49" y="1352020"/>
            <a:ext cx="10923097" cy="5058000"/>
          </a:xfrm>
        </p:spPr>
        <p:txBody>
          <a:bodyPr>
            <a:normAutofit/>
          </a:bodyPr>
          <a:lstStyle/>
          <a:p>
            <a:r>
              <a:rPr lang="nn-NO" dirty="0"/>
              <a:t>Prosjektgruppa: Det er ikkje likskapsteikn mellom ein lang prosess, og ein god prosess. Uavklart prosess over tid skapar uvisse.</a:t>
            </a:r>
          </a:p>
          <a:p>
            <a:r>
              <a:rPr lang="nn-NO" dirty="0"/>
              <a:t>Difor viktig å gjere avklaringar og fatte avgjerder i tråd med dei fasane som no er skissert. </a:t>
            </a:r>
          </a:p>
          <a:p>
            <a:pPr marL="0" indent="0">
              <a:buNone/>
            </a:pPr>
            <a:endParaRPr lang="nn-NO" dirty="0"/>
          </a:p>
          <a:p>
            <a:r>
              <a:rPr lang="nn-NO" dirty="0"/>
              <a:t>I det vidare arbeidet: Viktig at verksemda kartlegg risiko og vurderer konsekvensar ei slik omstilling kan få for leiarar og arbeidsmiljøet</a:t>
            </a:r>
          </a:p>
          <a:p>
            <a:endParaRPr lang="nn-NO" dirty="0"/>
          </a:p>
          <a:p>
            <a:r>
              <a:rPr lang="nn-NO" dirty="0"/>
              <a:t>Prosjektgruppa tilrår å avklare om ein skal gjennomføre integrasjonen mellom dei to fakulteta, før ein iverksett ein fase II.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26A8AC3-9119-A446-934D-B6CE7CFBC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096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2F7F5B2E-C2D6-9F34-740C-19692899D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96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9FE8ECE-941F-B996-4318-B1767E6A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 </a:t>
            </a:r>
            <a:endParaRPr lang="en-US" dirty="0"/>
          </a:p>
        </p:txBody>
      </p:sp>
      <p:sp>
        <p:nvSpPr>
          <p:cNvPr id="8" name="Plasshaldar for innhald 7">
            <a:extLst>
              <a:ext uri="{FF2B5EF4-FFF2-40B4-BE49-F238E27FC236}">
                <a16:creationId xmlns:a16="http://schemas.microsoft.com/office/drawing/2014/main" id="{1B756E49-D5E6-05D5-A197-E053B9E1A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dirty="0"/>
              <a:t>Prosjektgruppa meiner ei integrert eining vil ha få - om nokon - direkte økonomiske effekt</a:t>
            </a:r>
          </a:p>
          <a:p>
            <a:r>
              <a:rPr lang="nn-NO" dirty="0"/>
              <a:t>Potensiell økonomiske effekt finn sitt grunnlag i betre tilpassing til marknadsmessige behov, utnytting av samspel mellom ulike fagmiljø, og god administrativ støtte i vitskapleg virke.</a:t>
            </a:r>
          </a:p>
          <a:p>
            <a:pPr marL="0" indent="0">
              <a:buNone/>
            </a:pPr>
            <a:endParaRPr lang="nn-NO" dirty="0"/>
          </a:p>
          <a:p>
            <a:r>
              <a:rPr lang="nn-NO" dirty="0"/>
              <a:t>Men: økonomiske effektar må sjåast i samanheng med dei tre andre tiltaka:</a:t>
            </a:r>
          </a:p>
          <a:p>
            <a:pPr marL="0" indent="0">
              <a:buNone/>
            </a:pPr>
            <a:endParaRPr lang="nn-NO" i="1" dirty="0"/>
          </a:p>
          <a:p>
            <a:pPr marL="800100" lvl="1" indent="-457200">
              <a:buFont typeface="+mj-lt"/>
              <a:buAutoNum type="arabicPeriod"/>
            </a:pPr>
            <a:r>
              <a:rPr lang="nn-NO" dirty="0"/>
              <a:t>Arbeidet med å auke eksterne inntekter</a:t>
            </a:r>
          </a:p>
          <a:p>
            <a:pPr marL="800100" lvl="1" indent="-457200">
              <a:buFont typeface="+mj-lt"/>
              <a:buAutoNum type="arabicPeriod"/>
            </a:pPr>
            <a:r>
              <a:rPr lang="nn-NO" dirty="0"/>
              <a:t>Arbeidet med å utvikla ein berekraftig studieportefølje</a:t>
            </a:r>
          </a:p>
          <a:p>
            <a:pPr marL="800100" lvl="1" indent="-457200">
              <a:buFont typeface="+mj-lt"/>
              <a:buAutoNum type="arabicPeriod"/>
            </a:pPr>
            <a:r>
              <a:rPr lang="nn-NO" dirty="0"/>
              <a:t>Ein kritisk gjennomgang av organisering og dimensjonering av dei samla faglege, administrative og driftsmessige støttefunksjonane</a:t>
            </a:r>
          </a:p>
          <a:p>
            <a:pPr marL="0" indent="0">
              <a:buNone/>
            </a:pPr>
            <a:endParaRPr lang="nn-NO" dirty="0"/>
          </a:p>
          <a:p>
            <a:pPr marL="457200" indent="-457200">
              <a:buFont typeface="+mj-lt"/>
              <a:buAutoNum type="arabicPeriod"/>
            </a:pPr>
            <a:endParaRPr lang="nn-NO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35F5386E-CCA1-97A2-B054-6988B021D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0AC5AFAF-A842-748A-A63D-BDC9E1A0B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n-NO" smtClean="0"/>
              <a:pPr/>
              <a:t>13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6894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24210D-E3C8-4DBD-14BE-F1E39A04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Administrativ kapasitet i fakulteta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B8665-E241-553C-6CC2-526D763B7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n-NO" dirty="0"/>
              <a:t>Prosjektgruppa: Eit integrert fakultet kan truleg nytte administrativ kapasitet betre enn i dag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Styrke</a:t>
            </a:r>
            <a:r>
              <a:rPr lang="en-US" dirty="0"/>
              <a:t> </a:t>
            </a:r>
            <a:r>
              <a:rPr lang="en-US" dirty="0" err="1"/>
              <a:t>administrativ</a:t>
            </a:r>
            <a:r>
              <a:rPr lang="en-US" dirty="0"/>
              <a:t> </a:t>
            </a:r>
            <a:r>
              <a:rPr lang="en-US" dirty="0" err="1"/>
              <a:t>kapasitet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EVU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internasjonalisering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nn-NO" dirty="0"/>
              <a:t>Sterkare administrative fagmiljø i fakultetet og på kvart campus kan redusere sårbarheitene</a:t>
            </a:r>
            <a:endParaRPr lang="en-US" dirty="0"/>
          </a:p>
          <a:p>
            <a:pPr lvl="1"/>
            <a:r>
              <a:rPr lang="en-US" dirty="0" err="1"/>
              <a:t>Styrking</a:t>
            </a:r>
            <a:r>
              <a:rPr lang="en-US" dirty="0"/>
              <a:t> av </a:t>
            </a:r>
            <a:r>
              <a:rPr lang="en-US" dirty="0" err="1"/>
              <a:t>miljø</a:t>
            </a:r>
            <a:r>
              <a:rPr lang="en-US" dirty="0"/>
              <a:t> i </a:t>
            </a:r>
            <a:r>
              <a:rPr lang="en-US" dirty="0" err="1"/>
              <a:t>fakultetsadministrasjonen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jobbar</a:t>
            </a:r>
            <a:r>
              <a:rPr lang="en-US" dirty="0"/>
              <a:t> med regional </a:t>
            </a:r>
            <a:r>
              <a:rPr lang="en-US" dirty="0" err="1"/>
              <a:t>utvikling</a:t>
            </a:r>
            <a:r>
              <a:rPr lang="en-US" dirty="0"/>
              <a:t> </a:t>
            </a:r>
            <a:r>
              <a:rPr lang="en-US" dirty="0" err="1"/>
              <a:t>gjennom</a:t>
            </a:r>
            <a:r>
              <a:rPr lang="en-US" dirty="0"/>
              <a:t> å </a:t>
            </a:r>
            <a:r>
              <a:rPr lang="en-US" dirty="0" err="1"/>
              <a:t>mobilisere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eksternt</a:t>
            </a:r>
            <a:r>
              <a:rPr lang="en-US" dirty="0"/>
              <a:t> </a:t>
            </a:r>
            <a:r>
              <a:rPr lang="en-US" dirty="0" err="1"/>
              <a:t>finansierte</a:t>
            </a:r>
            <a:r>
              <a:rPr lang="en-US" dirty="0"/>
              <a:t> </a:t>
            </a:r>
            <a:r>
              <a:rPr lang="en-US" dirty="0" err="1"/>
              <a:t>forskingsprosjekt</a:t>
            </a:r>
            <a:endParaRPr lang="en-US" dirty="0"/>
          </a:p>
          <a:p>
            <a:pPr lvl="1"/>
            <a:endParaRPr lang="nn-NO" dirty="0"/>
          </a:p>
          <a:p>
            <a:pPr>
              <a:lnSpc>
                <a:spcPct val="120000"/>
              </a:lnSpc>
            </a:pPr>
            <a:r>
              <a:rPr lang="nn-NO" sz="2100" dirty="0"/>
              <a:t>Prosjektgruppa legg til grunn at integrasjon </a:t>
            </a:r>
            <a:r>
              <a:rPr lang="nn-NO" dirty="0"/>
              <a:t>skjer mellom heile og udelte fakultet, og i seg sjølv ikkje er grunnlag for reduksjon i tal vitskapleg eller administrativt tilsette  </a:t>
            </a:r>
          </a:p>
          <a:p>
            <a:pPr>
              <a:lnSpc>
                <a:spcPct val="120000"/>
              </a:lnSpc>
            </a:pPr>
            <a:r>
              <a:rPr lang="nn-NO" dirty="0"/>
              <a:t>Behovet for ein robust fakultetsadministrasjon </a:t>
            </a:r>
          </a:p>
          <a:p>
            <a:pPr>
              <a:lnSpc>
                <a:spcPct val="120000"/>
              </a:lnSpc>
            </a:pPr>
            <a:endParaRPr lang="nn-NO" dirty="0"/>
          </a:p>
          <a:p>
            <a:pPr>
              <a:lnSpc>
                <a:spcPct val="120000"/>
              </a:lnSpc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7465A5C-822B-3EB2-C470-FC248A439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FD7D6C5-F9D5-71D6-83F8-BCFE50CDAF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n-NO" noProof="0" smtClean="0"/>
              <a:pPr/>
              <a:t>14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256191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EC84A3-53A5-8DD4-0E52-06DB9BE1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Rektors framlegg til vedtak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4719F3-041A-BAB0-A9E9-D260F6DDF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Styret </a:t>
            </a:r>
            <a:r>
              <a:rPr lang="nb-NO" dirty="0" err="1"/>
              <a:t>vedtek</a:t>
            </a:r>
            <a:r>
              <a:rPr lang="nb-NO" dirty="0"/>
              <a:t> å gå </a:t>
            </a:r>
            <a:r>
              <a:rPr lang="nb-NO" dirty="0" err="1"/>
              <a:t>vidare</a:t>
            </a:r>
            <a:r>
              <a:rPr lang="nb-NO" dirty="0"/>
              <a:t> til fase 2 i utgreiingsarbeidet. </a:t>
            </a:r>
          </a:p>
          <a:p>
            <a:r>
              <a:rPr lang="nb-NO" dirty="0"/>
              <a:t>Fase 2 førebur </a:t>
            </a:r>
            <a:r>
              <a:rPr lang="nb-NO" dirty="0" err="1"/>
              <a:t>eit</a:t>
            </a:r>
            <a:r>
              <a:rPr lang="nb-NO" dirty="0"/>
              <a:t> avgjerslegrunnlag for etablering av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/>
              <a:t>integrert fakultet bygd på FIN og FØS. </a:t>
            </a:r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5C9133-8CD6-7C37-FAB6-724199FD81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1D9F6-7963-F6F6-14F8-EF4AB7228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n-NO" smtClean="0"/>
              <a:pPr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0762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595381-3DAD-ED88-F20B-0640CDA0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n-NO" dirty="0"/>
              <a:t>Omstillingstiltak i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93F1DA-58CB-5543-4209-EBD0BCF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n-NO" sz="1900" u="sng">
                <a:effectLst/>
              </a:rPr>
              <a:t>Styresak O 7/23 </a:t>
            </a:r>
            <a:r>
              <a:rPr lang="nn-NO" sz="1900" i="1" u="sng">
                <a:effectLst/>
              </a:rPr>
              <a:t>Oppfølging av styresak 53/22 Budsjett for 2023 </a:t>
            </a:r>
          </a:p>
          <a:p>
            <a:pPr marL="0" indent="0">
              <a:lnSpc>
                <a:spcPct val="90000"/>
              </a:lnSpc>
              <a:buNone/>
            </a:pPr>
            <a:endParaRPr lang="nn-NO" sz="1900" i="1" u="sng">
              <a:effectLst/>
            </a:endParaRPr>
          </a:p>
          <a:p>
            <a:pPr>
              <a:lnSpc>
                <a:spcPct val="90000"/>
              </a:lnSpc>
            </a:pPr>
            <a:r>
              <a:rPr lang="nn-NO" sz="1900"/>
              <a:t>Fire tiltak det vil bli arbeida særskilt med i 2023</a:t>
            </a:r>
          </a:p>
          <a:p>
            <a:pPr lvl="1">
              <a:lnSpc>
                <a:spcPct val="90000"/>
              </a:lnSpc>
            </a:pPr>
            <a:r>
              <a:rPr lang="nn-NO" sz="1900"/>
              <a:t>Auke dei eksterne inntektene </a:t>
            </a:r>
            <a:endParaRPr lang="en-US" sz="1900"/>
          </a:p>
          <a:p>
            <a:pPr lvl="1">
              <a:lnSpc>
                <a:spcPct val="90000"/>
              </a:lnSpc>
            </a:pPr>
            <a:r>
              <a:rPr lang="nn-NO" sz="1900"/>
              <a:t>Vidareutvikla ei berekraftig studieportefølje</a:t>
            </a:r>
            <a:endParaRPr lang="en-US" sz="1900"/>
          </a:p>
          <a:p>
            <a:pPr lvl="1">
              <a:lnSpc>
                <a:spcPct val="90000"/>
              </a:lnSpc>
            </a:pPr>
            <a:r>
              <a:rPr lang="nn-NO" sz="1900"/>
              <a:t>Ein kritisk gjennomgang av organisering og dimensjonering av dei samla faglege, administrative og driftsmessige støttefunksjonane</a:t>
            </a:r>
            <a:endParaRPr lang="en-US" sz="1900"/>
          </a:p>
          <a:p>
            <a:pPr lvl="1">
              <a:lnSpc>
                <a:spcPct val="90000"/>
              </a:lnSpc>
            </a:pPr>
            <a:r>
              <a:rPr lang="nn-NO" sz="1900"/>
              <a:t>Ei vurdering av om ein integrasjon av FØS og FIN kan styrke den faglege og økonomiske berekrafta for fagmiljøa i dei to fakulteta</a:t>
            </a:r>
            <a:endParaRPr lang="en-US" sz="1900"/>
          </a:p>
          <a:p>
            <a:pPr marL="0" indent="0">
              <a:lnSpc>
                <a:spcPct val="90000"/>
              </a:lnSpc>
              <a:buNone/>
            </a:pPr>
            <a:endParaRPr lang="nn-NO" sz="1900"/>
          </a:p>
          <a:p>
            <a:pPr marL="0" indent="0">
              <a:lnSpc>
                <a:spcPct val="90000"/>
              </a:lnSpc>
              <a:buNone/>
            </a:pPr>
            <a:endParaRPr lang="nn-NO" sz="1900"/>
          </a:p>
        </p:txBody>
      </p:sp>
      <p:pic>
        <p:nvPicPr>
          <p:cNvPr id="13" name="Plassholder for innhold 12" descr="Et bilde som inneholder tekst&#10;&#10;Automatisk generert beskrivelse">
            <a:extLst>
              <a:ext uri="{FF2B5EF4-FFF2-40B4-BE49-F238E27FC236}">
                <a16:creationId xmlns:a16="http://schemas.microsoft.com/office/drawing/2014/main" id="{9D6512A6-E7BA-2D01-8C0C-D09C52DA9F9E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6479976" y="1892779"/>
            <a:ext cx="5256000" cy="3968280"/>
          </a:xfr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851AD93-BF1A-BD90-059E-9000F8B0EC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n-NO" err="1"/>
              <a:t>Jf</a:t>
            </a:r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7371EF-2A2C-422F-E17E-F6C9C625D8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noProof="0" smtClean="0"/>
              <a:pPr>
                <a:spcAft>
                  <a:spcPts val="600"/>
                </a:spcAft>
              </a:pPr>
              <a:t>2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15728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16A98E-19DE-0B10-8CBC-C85AD57E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Bakgrunn  </a:t>
            </a:r>
            <a:endParaRPr lang="en-US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86D3583D-ED05-0C0C-91C3-C5991B7B9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nn-NO" sz="1400">
                <a:effectLst/>
              </a:rPr>
              <a:t>Rektor </a:t>
            </a:r>
            <a:r>
              <a:rPr lang="nn-NO" sz="1400" err="1">
                <a:effectLst/>
              </a:rPr>
              <a:t>ba</a:t>
            </a:r>
            <a:r>
              <a:rPr lang="nn-NO" sz="1400">
                <a:effectLst/>
              </a:rPr>
              <a:t> om å få vurdert om ein integrasjon av FØS</a:t>
            </a:r>
            <a:r>
              <a:rPr lang="nn-NO" sz="1400"/>
              <a:t> </a:t>
            </a:r>
            <a:r>
              <a:rPr lang="nn-NO" sz="1400">
                <a:effectLst/>
              </a:rPr>
              <a:t>og FIN kan:</a:t>
            </a:r>
          </a:p>
          <a:p>
            <a:pPr lvl="1" fontAlgn="base">
              <a:lnSpc>
                <a:spcPct val="90000"/>
              </a:lnSpc>
            </a:pPr>
            <a:r>
              <a:rPr lang="nn-NO" sz="1400"/>
              <a:t>S</a:t>
            </a:r>
            <a:r>
              <a:rPr lang="nn-NO" sz="1400">
                <a:effectLst/>
              </a:rPr>
              <a:t>tyrke den faglege og økonomiske berekrafta for fagmiljø og administrasjon i dei to fakulteta.  </a:t>
            </a:r>
          </a:p>
          <a:p>
            <a:pPr lvl="1" fontAlgn="base">
              <a:lnSpc>
                <a:spcPct val="90000"/>
              </a:lnSpc>
            </a:pPr>
            <a:r>
              <a:rPr lang="nn-NO" sz="1400"/>
              <a:t>Sikre og auke kapasitet, handlingsrom og gi synergiar på viktige fag- og samfunnsområde innan forsking, utvikling, innovasjon og  utdanning. </a:t>
            </a:r>
            <a:endParaRPr lang="en-US" sz="1400">
              <a:effectLst/>
            </a:endParaRPr>
          </a:p>
          <a:p>
            <a:pPr marL="0" indent="0" fontAlgn="base">
              <a:lnSpc>
                <a:spcPct val="90000"/>
              </a:lnSpc>
              <a:buNone/>
            </a:pPr>
            <a:endParaRPr lang="en-US" sz="1400">
              <a:effectLst/>
            </a:endParaRPr>
          </a:p>
          <a:p>
            <a:pPr fontAlgn="base">
              <a:lnSpc>
                <a:spcPct val="90000"/>
              </a:lnSpc>
            </a:pPr>
            <a:r>
              <a:rPr lang="nn-NO" sz="1400">
                <a:effectLst/>
              </a:rPr>
              <a:t>Denne avgrensinga er vald fordi: </a:t>
            </a:r>
          </a:p>
          <a:p>
            <a:pPr lvl="1" fontAlgn="base">
              <a:lnSpc>
                <a:spcPct val="90000"/>
              </a:lnSpc>
            </a:pPr>
            <a:r>
              <a:rPr lang="nn-NO" sz="1400">
                <a:effectLst/>
              </a:rPr>
              <a:t>FIN og FØS har eit tydeleg fagleg interessefellesskap innan teknologi, berekraft, økonomi og samfunn. </a:t>
            </a:r>
          </a:p>
          <a:p>
            <a:pPr lvl="1" fontAlgn="base">
              <a:lnSpc>
                <a:spcPct val="90000"/>
              </a:lnSpc>
            </a:pPr>
            <a:r>
              <a:rPr lang="nn-NO" sz="1400">
                <a:effectLst/>
              </a:rPr>
              <a:t>Desse fakulteta har høg relevans for nærings-, arbeids- og samfunnsliv, og har ei tydeleg innretting mot kompetansebehov i ein konkurranseutsett marknad. </a:t>
            </a:r>
          </a:p>
          <a:p>
            <a:pPr lvl="1" fontAlgn="base">
              <a:lnSpc>
                <a:spcPct val="90000"/>
              </a:lnSpc>
            </a:pPr>
            <a:r>
              <a:rPr lang="nn-NO" sz="1400">
                <a:effectLst/>
              </a:rPr>
              <a:t>Omskiftet i næringane gjer det tenleg å vurdere om vi i dag er organisert på måtar som gir grunnlag for god ressursbruk, vitskapleg og administrativt, i møte med denne dynamikken.  </a:t>
            </a:r>
            <a:endParaRPr lang="en-US" sz="1400">
              <a:effectLst/>
            </a:endParaRPr>
          </a:p>
          <a:p>
            <a:pPr marL="0" indent="0" fontAlgn="base">
              <a:lnSpc>
                <a:spcPct val="90000"/>
              </a:lnSpc>
              <a:buNone/>
            </a:pPr>
            <a:r>
              <a:rPr lang="nn-NO" sz="1400">
                <a:effectLst/>
              </a:rPr>
              <a:t> </a:t>
            </a:r>
            <a:endParaRPr lang="en-US" sz="1400">
              <a:effectLst/>
            </a:endParaRPr>
          </a:p>
          <a:p>
            <a:pPr>
              <a:lnSpc>
                <a:spcPct val="90000"/>
              </a:lnSpc>
            </a:pPr>
            <a:endParaRPr lang="en-US" sz="1400"/>
          </a:p>
        </p:txBody>
      </p:sp>
      <p:pic>
        <p:nvPicPr>
          <p:cNvPr id="8" name="Plassholder for innhold 7" descr="Et bilde som inneholder tekst, innendørs, person, sitter&#10;&#10;Automatisk generert beskrivelse">
            <a:extLst>
              <a:ext uri="{FF2B5EF4-FFF2-40B4-BE49-F238E27FC236}">
                <a16:creationId xmlns:a16="http://schemas.microsoft.com/office/drawing/2014/main" id="{04E5836C-2EAE-DBD5-89C1-63759126FAE6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6479976" y="1603699"/>
            <a:ext cx="5256000" cy="4546439"/>
          </a:xfrm>
          <a:noFill/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79EE9E8-8877-9792-DF41-FED30A9319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9182F58B-0056-FC48-65FB-90C2B1EA7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0438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F6C541-118E-97F0-0A32-9E5ACF2D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Prosjektgruppa </a:t>
            </a:r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B2616F29-2BBA-E19F-3803-9F58267B40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477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1C29BD43-4B76-5F54-89F1-A1979B9A6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4</a:t>
            </a:fld>
            <a:endParaRPr lang="nn-NO"/>
          </a:p>
        </p:txBody>
      </p:sp>
      <p:graphicFrame>
        <p:nvGraphicFramePr>
          <p:cNvPr id="7" name="Plasshaldar for innhald 2">
            <a:extLst>
              <a:ext uri="{FF2B5EF4-FFF2-40B4-BE49-F238E27FC236}">
                <a16:creationId xmlns:a16="http://schemas.microsoft.com/office/drawing/2014/main" id="{82FECDF3-7460-6895-20B0-567169957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392478"/>
              </p:ext>
            </p:extLst>
          </p:nvPr>
        </p:nvGraphicFramePr>
        <p:xfrm>
          <a:off x="809427" y="1361079"/>
          <a:ext cx="10926000" cy="503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483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87C233DB-1E9C-891B-11AA-0463C2F1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Prosjektrapport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A4ABD744-E000-D0A0-8204-5CD1097BB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n-NO" sz="1900"/>
              <a:t>Prosjektgruppa leverte si samla tilråding til rektor 24. februar, med hovudtilråding: </a:t>
            </a:r>
          </a:p>
          <a:p>
            <a:pPr lvl="1">
              <a:lnSpc>
                <a:spcPct val="90000"/>
              </a:lnSpc>
            </a:pPr>
            <a:r>
              <a:rPr lang="nn-NO" sz="1900" i="1"/>
              <a:t>«Samla sett meiner prosjektgruppa at fordelane er større enn ulempene ved å etablere eitt nytt fakultet, tufta på likeverd mellom heile FIN og heile FØS - inklusiv fakultetsadministrasjonane. </a:t>
            </a:r>
          </a:p>
          <a:p>
            <a:pPr lvl="1">
              <a:lnSpc>
                <a:spcPct val="90000"/>
              </a:lnSpc>
            </a:pPr>
            <a:r>
              <a:rPr lang="nn-NO" sz="1900" i="1"/>
              <a:t>Prosjektgruppa si vurdering er at dette vil gje grunnlag for styrka fagleg og økonomisk berekraft. </a:t>
            </a:r>
            <a:r>
              <a:rPr lang="en-US" sz="1900" i="1"/>
              <a:t>Ein </a:t>
            </a:r>
            <a:r>
              <a:rPr lang="en-US" sz="1900" i="1" err="1"/>
              <a:t>føresetnad</a:t>
            </a:r>
            <a:r>
              <a:rPr lang="en-US" sz="1900" i="1"/>
              <a:t> for </a:t>
            </a:r>
            <a:r>
              <a:rPr lang="en-US" sz="1900" i="1" err="1"/>
              <a:t>tilrådinga</a:t>
            </a:r>
            <a:r>
              <a:rPr lang="en-US" sz="1900" i="1"/>
              <a:t> er at </a:t>
            </a:r>
            <a:r>
              <a:rPr lang="en-US" sz="1900" i="1" err="1"/>
              <a:t>ein</a:t>
            </a:r>
            <a:r>
              <a:rPr lang="en-US" sz="1900" i="1"/>
              <a:t> </a:t>
            </a:r>
            <a:r>
              <a:rPr lang="en-US" sz="1900" i="1" err="1"/>
              <a:t>i</a:t>
            </a:r>
            <a:r>
              <a:rPr lang="en-US" sz="1900" i="1"/>
              <a:t> det </a:t>
            </a:r>
            <a:r>
              <a:rPr lang="en-US" sz="1900" i="1" err="1"/>
              <a:t>vidare</a:t>
            </a:r>
            <a:r>
              <a:rPr lang="en-US" sz="1900" i="1"/>
              <a:t> </a:t>
            </a:r>
            <a:r>
              <a:rPr lang="en-US" sz="1900" i="1" err="1"/>
              <a:t>arbeidet</a:t>
            </a:r>
            <a:r>
              <a:rPr lang="en-US" sz="1900" i="1"/>
              <a:t> </a:t>
            </a:r>
            <a:r>
              <a:rPr lang="en-US" sz="1900" i="1" err="1"/>
              <a:t>må</a:t>
            </a:r>
            <a:r>
              <a:rPr lang="en-US" sz="1900" i="1"/>
              <a:t> </a:t>
            </a:r>
            <a:r>
              <a:rPr lang="en-US" sz="1900" i="1" err="1"/>
              <a:t>sørge</a:t>
            </a:r>
            <a:r>
              <a:rPr lang="en-US" sz="1900" i="1"/>
              <a:t> for </a:t>
            </a:r>
            <a:r>
              <a:rPr lang="en-US" sz="1900" i="1" err="1"/>
              <a:t>å</a:t>
            </a:r>
            <a:r>
              <a:rPr lang="en-US" sz="1900" i="1"/>
              <a:t> </a:t>
            </a:r>
            <a:r>
              <a:rPr lang="en-US" sz="1900" i="1" err="1"/>
              <a:t>redusere</a:t>
            </a:r>
            <a:r>
              <a:rPr lang="en-US" sz="1900" i="1"/>
              <a:t> </a:t>
            </a:r>
            <a:r>
              <a:rPr lang="en-US" sz="1900" i="1" err="1"/>
              <a:t>risiko</a:t>
            </a:r>
            <a:r>
              <a:rPr lang="en-US" sz="1900" i="1"/>
              <a:t> </a:t>
            </a:r>
            <a:r>
              <a:rPr lang="en-US" sz="1900" i="1" err="1"/>
              <a:t>og</a:t>
            </a:r>
            <a:r>
              <a:rPr lang="en-US" sz="1900" i="1"/>
              <a:t> </a:t>
            </a:r>
            <a:r>
              <a:rPr lang="en-US" sz="1900" i="1" err="1"/>
              <a:t>bygge</a:t>
            </a:r>
            <a:r>
              <a:rPr lang="en-US" sz="1900" i="1"/>
              <a:t> det nye </a:t>
            </a:r>
            <a:r>
              <a:rPr lang="en-US" sz="1900" i="1" err="1"/>
              <a:t>fakultetet</a:t>
            </a:r>
            <a:r>
              <a:rPr lang="en-US" sz="1900" i="1"/>
              <a:t> </a:t>
            </a:r>
            <a:r>
              <a:rPr lang="en-US" sz="1900" i="1" err="1"/>
              <a:t>langs</a:t>
            </a:r>
            <a:r>
              <a:rPr lang="en-US" sz="1900" i="1"/>
              <a:t> </a:t>
            </a:r>
            <a:r>
              <a:rPr lang="en-US" sz="1900" i="1" err="1"/>
              <a:t>dei</a:t>
            </a:r>
            <a:r>
              <a:rPr lang="en-US" sz="1900" i="1"/>
              <a:t> </a:t>
            </a:r>
            <a:r>
              <a:rPr lang="en-US" sz="1900" i="1" err="1"/>
              <a:t>linjene</a:t>
            </a:r>
            <a:r>
              <a:rPr lang="en-US" sz="1900" i="1"/>
              <a:t> </a:t>
            </a:r>
            <a:r>
              <a:rPr lang="en-US" sz="1900" i="1" err="1"/>
              <a:t>som</a:t>
            </a:r>
            <a:r>
              <a:rPr lang="en-US" sz="1900" i="1"/>
              <a:t> er </a:t>
            </a:r>
            <a:r>
              <a:rPr lang="en-US" sz="1900" i="1" err="1"/>
              <a:t>trekt</a:t>
            </a:r>
            <a:r>
              <a:rPr lang="en-US" sz="1900" i="1"/>
              <a:t> </a:t>
            </a:r>
            <a:r>
              <a:rPr lang="en-US" sz="1900" i="1" err="1"/>
              <a:t>opp</a:t>
            </a:r>
            <a:r>
              <a:rPr lang="en-US" sz="1900" i="1"/>
              <a:t> </a:t>
            </a:r>
            <a:r>
              <a:rPr lang="en-US" sz="1900" i="1" err="1"/>
              <a:t>i</a:t>
            </a:r>
            <a:r>
              <a:rPr lang="en-US" sz="1900" i="1"/>
              <a:t> </a:t>
            </a:r>
            <a:r>
              <a:rPr lang="en-US" sz="1900" i="1" err="1"/>
              <a:t>rapporten</a:t>
            </a:r>
            <a:r>
              <a:rPr lang="en-US" sz="1900" i="1"/>
              <a:t>. </a:t>
            </a:r>
          </a:p>
          <a:p>
            <a:pPr lvl="1">
              <a:lnSpc>
                <a:spcPct val="90000"/>
              </a:lnSpc>
            </a:pPr>
            <a:r>
              <a:rPr lang="en-US" sz="1900" i="1" err="1"/>
              <a:t>Prosjektgruppa</a:t>
            </a:r>
            <a:r>
              <a:rPr lang="en-US" sz="1900" i="1"/>
              <a:t> </a:t>
            </a:r>
            <a:r>
              <a:rPr lang="en-US" sz="1900" i="1" err="1"/>
              <a:t>tilrår</a:t>
            </a:r>
            <a:r>
              <a:rPr lang="en-US" sz="1900" i="1"/>
              <a:t> </a:t>
            </a:r>
            <a:r>
              <a:rPr lang="en-US" sz="1900" i="1" err="1"/>
              <a:t>rektor</a:t>
            </a:r>
            <a:r>
              <a:rPr lang="en-US" sz="1900" i="1"/>
              <a:t> </a:t>
            </a:r>
            <a:r>
              <a:rPr lang="en-US" sz="1900" i="1" err="1"/>
              <a:t>å</a:t>
            </a:r>
            <a:r>
              <a:rPr lang="en-US" sz="1900" i="1"/>
              <a:t> </a:t>
            </a:r>
            <a:r>
              <a:rPr lang="en-US" sz="1900" i="1" err="1"/>
              <a:t>gå</a:t>
            </a:r>
            <a:r>
              <a:rPr lang="en-US" sz="1900" i="1"/>
              <a:t> </a:t>
            </a:r>
            <a:r>
              <a:rPr lang="en-US" sz="1900" i="1" err="1"/>
              <a:t>vidare</a:t>
            </a:r>
            <a:r>
              <a:rPr lang="en-US" sz="1900" i="1"/>
              <a:t> </a:t>
            </a:r>
            <a:r>
              <a:rPr lang="en-US" sz="1900" i="1" err="1"/>
              <a:t>til</a:t>
            </a:r>
            <a:r>
              <a:rPr lang="en-US" sz="1900" i="1"/>
              <a:t> </a:t>
            </a:r>
            <a:r>
              <a:rPr lang="en-US" sz="1900" i="1" err="1"/>
              <a:t>fase</a:t>
            </a:r>
            <a:r>
              <a:rPr lang="en-US" sz="1900" i="1"/>
              <a:t> II</a:t>
            </a:r>
            <a:r>
              <a:rPr lang="en-US" sz="1900"/>
              <a:t>.”</a:t>
            </a:r>
            <a:endParaRPr lang="nn-NO" sz="1900"/>
          </a:p>
          <a:p>
            <a:pPr>
              <a:lnSpc>
                <a:spcPct val="90000"/>
              </a:lnSpc>
            </a:pPr>
            <a:endParaRPr lang="nb-NO" sz="1900"/>
          </a:p>
        </p:txBody>
      </p:sp>
      <p:pic>
        <p:nvPicPr>
          <p:cNvPr id="10" name="Plassholder for innhold 9" descr="Et bilde som inneholder tekst&#10;&#10;Automatisk generert beskrivelse">
            <a:extLst>
              <a:ext uri="{FF2B5EF4-FFF2-40B4-BE49-F238E27FC236}">
                <a16:creationId xmlns:a16="http://schemas.microsoft.com/office/drawing/2014/main" id="{DA7432D2-C7E6-772F-38D3-69C7B59961C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6958326" y="1347919"/>
            <a:ext cx="4299299" cy="5058000"/>
          </a:xfrm>
          <a:noFill/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37E5A7A-48DB-99B5-DF02-C3259E477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24F5E82-A05B-4204-9903-8907898FCE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7138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B8FEB7-52B8-939B-3B46-6D3D8A36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 fontScale="90000"/>
          </a:bodyPr>
          <a:lstStyle/>
          <a:p>
            <a:br>
              <a:rPr lang="nn-NO" sz="3200" dirty="0"/>
            </a:br>
            <a:r>
              <a:rPr lang="nn-NO" sz="3200" dirty="0"/>
              <a:t>Prosjektgruppa sine føresetnadar for arbeidet</a:t>
            </a:r>
            <a:br>
              <a:rPr lang="nn-NO" sz="3200" dirty="0"/>
            </a:br>
            <a:endParaRPr lang="en-US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3DD1F745-7962-02F2-09CC-52214F660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49" y="1352020"/>
            <a:ext cx="10923097" cy="2747369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nn-NO" sz="1700" dirty="0"/>
              <a:t>At verksemdsstrategiske mål er styrande </a:t>
            </a:r>
          </a:p>
          <a:p>
            <a:pPr lvl="1">
              <a:lnSpc>
                <a:spcPct val="90000"/>
              </a:lnSpc>
            </a:pPr>
            <a:r>
              <a:rPr lang="nn-NO" sz="1700" dirty="0"/>
              <a:t>At HVL som fleircampusinstitusjon er eit verkemiddel for å lukkast med faglege ambisjonar og ein tenleg administrasjon </a:t>
            </a:r>
          </a:p>
          <a:p>
            <a:pPr lvl="1">
              <a:lnSpc>
                <a:spcPct val="90000"/>
              </a:lnSpc>
            </a:pPr>
            <a:r>
              <a:rPr lang="nn-NO" sz="1700" dirty="0"/>
              <a:t>At eventuell integrasjon skjer mellom heile og udelte fakultet, og i seg sjølv ikkje er grunnlag for reduksjon i tal vitskapleg eller administrativt tilsette </a:t>
            </a:r>
          </a:p>
          <a:p>
            <a:pPr lvl="1">
              <a:lnSpc>
                <a:spcPct val="90000"/>
              </a:lnSpc>
            </a:pPr>
            <a:r>
              <a:rPr lang="nn-NO" sz="1700" dirty="0"/>
              <a:t>At ein ikkje kan forvente vekst i UH-sektoren framover, og at eventuelle nye tiltak må utviklast innanfor dei rammene ein har – om ein ikkje lukkast med å utvide rammene gjennom dei tiltaka ein sjølv gjer/kan påverke </a:t>
            </a:r>
            <a:endParaRPr lang="en-US" sz="17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275880-6A4E-8CFB-D7A1-C9ACD1769A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976" y="4983503"/>
            <a:ext cx="10926000" cy="968375"/>
          </a:xfrm>
        </p:spPr>
        <p:txBody>
          <a:bodyPr/>
          <a:lstStyle/>
          <a:p>
            <a:r>
              <a:rPr lang="en-US" dirty="0"/>
              <a:t>Fire </a:t>
            </a:r>
            <a:r>
              <a:rPr lang="en-US" dirty="0" err="1"/>
              <a:t>utvalde</a:t>
            </a:r>
            <a:r>
              <a:rPr lang="en-US" dirty="0"/>
              <a:t> </a:t>
            </a:r>
            <a:r>
              <a:rPr lang="en-US" dirty="0" err="1"/>
              <a:t>temaområde</a:t>
            </a:r>
            <a:r>
              <a:rPr lang="en-US" dirty="0"/>
              <a:t>: </a:t>
            </a:r>
            <a:r>
              <a:rPr lang="en-US" dirty="0" err="1"/>
              <a:t>Fagleg</a:t>
            </a:r>
            <a:r>
              <a:rPr lang="en-US" dirty="0"/>
              <a:t> </a:t>
            </a:r>
            <a:r>
              <a:rPr lang="en-US" dirty="0" err="1"/>
              <a:t>aktivitet</a:t>
            </a:r>
            <a:r>
              <a:rPr lang="en-US" dirty="0"/>
              <a:t>, </a:t>
            </a:r>
            <a:r>
              <a:rPr lang="en-US" dirty="0" err="1"/>
              <a:t>organisasjon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leiing</a:t>
            </a:r>
            <a:r>
              <a:rPr lang="en-US" dirty="0"/>
              <a:t>, </a:t>
            </a:r>
            <a:r>
              <a:rPr lang="en-US" dirty="0" err="1"/>
              <a:t>arbeidsmiljø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økonomi</a:t>
            </a:r>
            <a:endParaRPr lang="en-US" dirty="0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D7BA4153-9A86-C540-EE95-6B6CEACAB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0373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9FE8ECE-941F-B996-4318-B1767E6A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 err="1"/>
              <a:t>Fagleg</a:t>
            </a:r>
            <a:r>
              <a:rPr lang="nb-NO" dirty="0"/>
              <a:t> aktivitet 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6AAEC66-9B71-6900-6B68-50B61B362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477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0AC5AFAF-A842-748A-A63D-BDC9E1A0B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7</a:t>
            </a:fld>
            <a:endParaRPr lang="nn-NO"/>
          </a:p>
        </p:txBody>
      </p:sp>
      <p:graphicFrame>
        <p:nvGraphicFramePr>
          <p:cNvPr id="10" name="Plasshaldar for innhald 7">
            <a:extLst>
              <a:ext uri="{FF2B5EF4-FFF2-40B4-BE49-F238E27FC236}">
                <a16:creationId xmlns:a16="http://schemas.microsoft.com/office/drawing/2014/main" id="{AE3EBF6A-98D4-4139-898A-76BE94100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323155"/>
              </p:ext>
            </p:extLst>
          </p:nvPr>
        </p:nvGraphicFramePr>
        <p:xfrm>
          <a:off x="809427" y="1361079"/>
          <a:ext cx="10926000" cy="503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00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30832-A413-519F-D71A-C53240DF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 err="1"/>
              <a:t>Fagleg</a:t>
            </a:r>
            <a:r>
              <a:rPr lang="nb-NO" dirty="0"/>
              <a:t> utvikling  </a:t>
            </a:r>
            <a:endParaRPr lang="en-US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A1CD110D-5689-044C-7EF5-AC5F27E1A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n-NO" dirty="0"/>
              <a:t>Prosjektgruppa peiker vidare på at det for fagmiljøa i dei to fakulteta er naturleg å kople saman strategien for utvikling av eit arbeidslivs- og profesjonsorientert universitet, med klare og offensive ambisjonar om å svare på nokre av dei sentrale samfunnsutfordringane i vår tid:</a:t>
            </a:r>
          </a:p>
          <a:p>
            <a:pPr lvl="1">
              <a:lnSpc>
                <a:spcPct val="90000"/>
              </a:lnSpc>
            </a:pPr>
            <a:r>
              <a:rPr lang="nn-NO" dirty="0"/>
              <a:t>Grøn omstilling og ansvarleg innovasjon i nærings- og samfunnsliv for å møta dei globale berekraftsmåla gjennom utdanning, kunnskapsutvikling og -formidling </a:t>
            </a:r>
          </a:p>
          <a:p>
            <a:pPr lvl="1">
              <a:lnSpc>
                <a:spcPct val="90000"/>
              </a:lnSpc>
            </a:pPr>
            <a:r>
              <a:rPr lang="nn-NO" dirty="0"/>
              <a:t>Digitalisering og digital transformasjon av nærings- og samfunnsliv </a:t>
            </a:r>
          </a:p>
          <a:p>
            <a:pPr lvl="1">
              <a:lnSpc>
                <a:spcPct val="90000"/>
              </a:lnSpc>
            </a:pPr>
            <a:r>
              <a:rPr lang="nn-NO" dirty="0"/>
              <a:t>Regional utvikling og forvaltning, med et heilskapleg perspektiv på berekraft, demografi-, nærings- og samfunnsutvikling. </a:t>
            </a:r>
          </a:p>
          <a:p>
            <a:pPr marL="0" indent="0">
              <a:lnSpc>
                <a:spcPct val="90000"/>
              </a:lnSpc>
              <a:buNone/>
            </a:pPr>
            <a:endParaRPr lang="nn-NO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897FB51-F17B-4107-A97D-07F71512F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CE09377A-BBA1-618E-24CD-229E08286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8</a:t>
            </a:fld>
            <a:endParaRPr lang="nn-NO"/>
          </a:p>
        </p:txBody>
      </p:sp>
      <p:pic>
        <p:nvPicPr>
          <p:cNvPr id="13" name="Plassholder for innhold 12" descr="Et bilde som inneholder tekst&#10;&#10;Automatisk generert beskrivelse">
            <a:extLst>
              <a:ext uri="{FF2B5EF4-FFF2-40B4-BE49-F238E27FC236}">
                <a16:creationId xmlns:a16="http://schemas.microsoft.com/office/drawing/2014/main" id="{2C647E98-B3E2-4336-75EF-66B08E05B79C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7110384" y="1347788"/>
            <a:ext cx="3995795" cy="5057775"/>
          </a:xfrm>
        </p:spPr>
      </p:pic>
    </p:spTree>
    <p:extLst>
      <p:ext uri="{BB962C8B-B14F-4D97-AF65-F5344CB8AC3E}">
        <p14:creationId xmlns:p14="http://schemas.microsoft.com/office/powerpoint/2010/main" val="211672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12FB61-3CD5-73EF-AE80-7213E4C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 err="1"/>
              <a:t>Faglege</a:t>
            </a:r>
            <a:r>
              <a:rPr lang="nb-NO" dirty="0"/>
              <a:t> </a:t>
            </a:r>
            <a:r>
              <a:rPr lang="nb-NO" dirty="0" err="1"/>
              <a:t>synergiar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1C5BF4DB-390A-786E-174B-75B7F607C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27" y="1361079"/>
            <a:ext cx="10926000" cy="5036287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nn-NO" b="1" dirty="0"/>
              <a:t>Berekraftig utvikling  </a:t>
            </a:r>
            <a:r>
              <a:rPr lang="nn-NO" dirty="0"/>
              <a:t>- kan femne om både ingeniørfaglege, naturvitskaplege og samfunnsvitskaplege disiplinar </a:t>
            </a:r>
          </a:p>
          <a:p>
            <a:pPr lvl="1">
              <a:lnSpc>
                <a:spcPct val="90000"/>
              </a:lnSpc>
            </a:pPr>
            <a:endParaRPr lang="nn-NO" dirty="0"/>
          </a:p>
          <a:p>
            <a:pPr marL="457200" lvl="1" indent="0">
              <a:lnSpc>
                <a:spcPct val="90000"/>
              </a:lnSpc>
              <a:buNone/>
            </a:pPr>
            <a:endParaRPr lang="nn-NO" dirty="0"/>
          </a:p>
          <a:p>
            <a:pPr lvl="1">
              <a:lnSpc>
                <a:spcPct val="90000"/>
              </a:lnSpc>
            </a:pPr>
            <a:r>
              <a:rPr lang="nn-NO" b="1" dirty="0"/>
              <a:t>Maritim sektor og havnæringar  </a:t>
            </a:r>
            <a:r>
              <a:rPr lang="nn-NO" dirty="0"/>
              <a:t>- femner fagleg vidt - mellom anna energiteknologi, nautikk, marinteknikk, grøn skipsfart, havteknologi, havbruk, økonomi og samfunnsvitskap</a:t>
            </a:r>
          </a:p>
          <a:p>
            <a:pPr lvl="1">
              <a:lnSpc>
                <a:spcPct val="90000"/>
              </a:lnSpc>
            </a:pPr>
            <a:endParaRPr lang="nn-NO" dirty="0"/>
          </a:p>
          <a:p>
            <a:pPr lvl="1">
              <a:lnSpc>
                <a:spcPct val="90000"/>
              </a:lnSpc>
            </a:pPr>
            <a:r>
              <a:rPr lang="nn-NO" dirty="0"/>
              <a:t>Moglegheitene for å ein </a:t>
            </a:r>
            <a:r>
              <a:rPr lang="nn-NO" b="1" dirty="0"/>
              <a:t>HVL Handelshøgskule  </a:t>
            </a:r>
            <a:r>
              <a:rPr lang="nn-NO" dirty="0"/>
              <a:t>- kan understøtte universitetsambisjonen - og kan vere ein hensiktsmessig struktur for å utnytte faglege fortrinn og moglegheiter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n-NO" dirty="0"/>
          </a:p>
          <a:p>
            <a:pPr lvl="1">
              <a:lnSpc>
                <a:spcPct val="90000"/>
              </a:lnSpc>
            </a:pPr>
            <a:r>
              <a:rPr lang="nn-NO" dirty="0"/>
              <a:t>Moglegheitene for å opprette ei utdanning innanfor </a:t>
            </a:r>
            <a:r>
              <a:rPr lang="nn-NO" b="1" dirty="0"/>
              <a:t>Industriell økonomi (INDØK</a:t>
            </a:r>
            <a:r>
              <a:rPr lang="nn-NO" dirty="0"/>
              <a:t>) - viktig posisjonering på Vestlandet - kan trekke vekslar på etablerte fagmiljø. 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5FDBC72-B6BC-3071-00BF-D568CD8070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477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9F6AFE00-2069-1CCD-4156-758AC2045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27315783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-tema">
      <a:dk1>
        <a:srgbClr val="004357"/>
      </a:dk1>
      <a:lt1>
        <a:srgbClr val="FFFFFF"/>
      </a:lt1>
      <a:dk2>
        <a:srgbClr val="004357"/>
      </a:dk2>
      <a:lt2>
        <a:srgbClr val="FFFFFF"/>
      </a:lt2>
      <a:accent1>
        <a:srgbClr val="1C8087"/>
      </a:accent1>
      <a:accent2>
        <a:srgbClr val="64D0DF"/>
      </a:accent2>
      <a:accent3>
        <a:srgbClr val="98E0E4"/>
      </a:accent3>
      <a:accent4>
        <a:srgbClr val="E7C507"/>
      </a:accent4>
      <a:accent5>
        <a:srgbClr val="B65A20"/>
      </a:accent5>
      <a:accent6>
        <a:srgbClr val="6D2439"/>
      </a:accent6>
      <a:hlink>
        <a:srgbClr val="00AFBA"/>
      </a:hlink>
      <a:folHlink>
        <a:srgbClr val="C85A7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c062a4-c69b-499f-84f4-74c24a2ae4c2" xsi:nil="true"/>
    <lcf76f155ced4ddcb4097134ff3c332f xmlns="fa75e9d1-45da-4a2a-9964-396ebe24c18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AFFC4F78F58F4EA9E9CC2A19CF4398" ma:contentTypeVersion="16" ma:contentTypeDescription="Opprett et nytt dokument." ma:contentTypeScope="" ma:versionID="97dfec12fa3d838f5992223d18ccdbaa">
  <xsd:schema xmlns:xsd="http://www.w3.org/2001/XMLSchema" xmlns:xs="http://www.w3.org/2001/XMLSchema" xmlns:p="http://schemas.microsoft.com/office/2006/metadata/properties" xmlns:ns2="fa75e9d1-45da-4a2a-9964-396ebe24c187" xmlns:ns3="e4c062a4-c69b-499f-84f4-74c24a2ae4c2" targetNamespace="http://schemas.microsoft.com/office/2006/metadata/properties" ma:root="true" ma:fieldsID="018f4abd25c7373943b7a75bf77aabcd" ns2:_="" ns3:_="">
    <xsd:import namespace="fa75e9d1-45da-4a2a-9964-396ebe24c187"/>
    <xsd:import namespace="e4c062a4-c69b-499f-84f4-74c24a2ae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5e9d1-45da-4a2a-9964-396ebe24c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d5ac12ea-e064-4df2-9638-65326f4f9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62a4-c69b-499f-84f4-74c24a2ae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55b5d4-9b15-4c2f-993c-b41fae2eb13d}" ma:internalName="TaxCatchAll" ma:showField="CatchAllData" ma:web="e4c062a4-c69b-499f-84f4-74c24a2ae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D789A7-CC38-4D85-8E57-05C60D3BBAC3}">
  <ds:schemaRefs>
    <ds:schemaRef ds:uri="496686d9-1c3b-4808-bfb0-b67459d9ca6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0e5295c-0887-4bb7-b290-de64172b5bf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e4c062a4-c69b-499f-84f4-74c24a2ae4c2"/>
    <ds:schemaRef ds:uri="fa75e9d1-45da-4a2a-9964-396ebe24c187"/>
  </ds:schemaRefs>
</ds:datastoreItem>
</file>

<file path=customXml/itemProps2.xml><?xml version="1.0" encoding="utf-8"?>
<ds:datastoreItem xmlns:ds="http://schemas.openxmlformats.org/officeDocument/2006/customXml" ds:itemID="{47D2DBDB-E73F-402F-835F-C33C2E391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75e9d1-45da-4a2a-9964-396ebe24c187"/>
    <ds:schemaRef ds:uri="e4c062a4-c69b-499f-84f4-74c24a2ae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01D4B5-1337-4E0B-991E-575CF1C4F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432</TotalTime>
  <Words>1570</Words>
  <Application>Microsoft Office PowerPoint</Application>
  <PresentationFormat>Widescreen</PresentationFormat>
  <Paragraphs>138</Paragraphs>
  <Slides>15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.AppleSystemUIFont</vt:lpstr>
      <vt:lpstr>Arial</vt:lpstr>
      <vt:lpstr>Calibri</vt:lpstr>
      <vt:lpstr>Georgia</vt:lpstr>
      <vt:lpstr>Segoe UI</vt:lpstr>
      <vt:lpstr>Wingdings</vt:lpstr>
      <vt:lpstr>HVL</vt:lpstr>
      <vt:lpstr>      </vt:lpstr>
      <vt:lpstr>Omstillingstiltak i 2023</vt:lpstr>
      <vt:lpstr>Bakgrunn  </vt:lpstr>
      <vt:lpstr>Prosjektgruppa </vt:lpstr>
      <vt:lpstr>Prosjektrapport</vt:lpstr>
      <vt:lpstr> Prosjektgruppa sine føresetnadar for arbeidet </vt:lpstr>
      <vt:lpstr>Fagleg aktivitet </vt:lpstr>
      <vt:lpstr>Fagleg utvikling  </vt:lpstr>
      <vt:lpstr>Faglege synergiar </vt:lpstr>
      <vt:lpstr>Organisasjon og leiing </vt:lpstr>
      <vt:lpstr>Arbeidsmiljø </vt:lpstr>
      <vt:lpstr>Om den vidare prosessen: Behov for tydelege og tidlege avklaringar</vt:lpstr>
      <vt:lpstr>Økonomi </vt:lpstr>
      <vt:lpstr>Administrativ kapasitet i fakulteta</vt:lpstr>
      <vt:lpstr>Rektors framlegg til vedtak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Andreas Johan Madsen</cp:lastModifiedBy>
  <cp:revision>20</cp:revision>
  <dcterms:created xsi:type="dcterms:W3CDTF">2016-11-30T08:20:17Z</dcterms:created>
  <dcterms:modified xsi:type="dcterms:W3CDTF">2023-03-08T11:46:14Z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0x0101004E2999855297BD4BBD7B7728DCC8A412</vt:lpwstr>
  </property>
  <property fmtid="{D5CDD505-2E9C-101B-9397-08002B2CF9AE}" pid="3" name="MediaServiceImageTags">
    <vt:lpwstr/>
  </property>
</Properties>
</file>